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1.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style1.xml" ContentType="application/vnd.ms-office.chartstyle+xml"/>
  <Override PartName="/ppt/charts/colors1.xml" ContentType="application/vnd.ms-office.chartcolorstyle+xml"/>
  <Override PartName="/ppt/charts/chart35.xml" ContentType="application/vnd.openxmlformats-officedocument.drawingml.chart+xml"/>
  <Override PartName="/ppt/charts/style2.xml" ContentType="application/vnd.ms-office.chartstyle+xml"/>
  <Override PartName="/ppt/charts/colors2.xml" ContentType="application/vnd.ms-office.chartcolorstyle+xml"/>
  <Override PartName="/ppt/charts/chart3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Lst>
  <p:notesMasterIdLst>
    <p:notesMasterId r:id="rId90"/>
  </p:notesMasterIdLst>
  <p:handoutMasterIdLst>
    <p:handoutMasterId r:id="rId91"/>
  </p:handoutMasterIdLst>
  <p:sldIdLst>
    <p:sldId id="546" r:id="rId3"/>
    <p:sldId id="567" r:id="rId4"/>
    <p:sldId id="568" r:id="rId5"/>
    <p:sldId id="569" r:id="rId6"/>
    <p:sldId id="570" r:id="rId7"/>
    <p:sldId id="571" r:id="rId8"/>
    <p:sldId id="572" r:id="rId9"/>
    <p:sldId id="573" r:id="rId10"/>
    <p:sldId id="574" r:id="rId11"/>
    <p:sldId id="575" r:id="rId12"/>
    <p:sldId id="552" r:id="rId13"/>
    <p:sldId id="553" r:id="rId14"/>
    <p:sldId id="555" r:id="rId15"/>
    <p:sldId id="677" r:id="rId16"/>
    <p:sldId id="678" r:id="rId17"/>
    <p:sldId id="679" r:id="rId18"/>
    <p:sldId id="680" r:id="rId19"/>
    <p:sldId id="681" r:id="rId20"/>
    <p:sldId id="682" r:id="rId21"/>
    <p:sldId id="683" r:id="rId22"/>
    <p:sldId id="684" r:id="rId23"/>
    <p:sldId id="685" r:id="rId24"/>
    <p:sldId id="686" r:id="rId25"/>
    <p:sldId id="687" r:id="rId26"/>
    <p:sldId id="688" r:id="rId27"/>
    <p:sldId id="689" r:id="rId28"/>
    <p:sldId id="690" r:id="rId29"/>
    <p:sldId id="691" r:id="rId30"/>
    <p:sldId id="692" r:id="rId31"/>
    <p:sldId id="693" r:id="rId32"/>
    <p:sldId id="694" r:id="rId33"/>
    <p:sldId id="695" r:id="rId34"/>
    <p:sldId id="696" r:id="rId35"/>
    <p:sldId id="697" r:id="rId36"/>
    <p:sldId id="698" r:id="rId37"/>
    <p:sldId id="699" r:id="rId38"/>
    <p:sldId id="700" r:id="rId39"/>
    <p:sldId id="701" r:id="rId40"/>
    <p:sldId id="702" r:id="rId41"/>
    <p:sldId id="703" r:id="rId42"/>
    <p:sldId id="704" r:id="rId43"/>
    <p:sldId id="705" r:id="rId44"/>
    <p:sldId id="706" r:id="rId45"/>
    <p:sldId id="707" r:id="rId46"/>
    <p:sldId id="708" r:id="rId47"/>
    <p:sldId id="709" r:id="rId48"/>
    <p:sldId id="710" r:id="rId49"/>
    <p:sldId id="711" r:id="rId50"/>
    <p:sldId id="712" r:id="rId51"/>
    <p:sldId id="713" r:id="rId52"/>
    <p:sldId id="714" r:id="rId53"/>
    <p:sldId id="715" r:id="rId54"/>
    <p:sldId id="716" r:id="rId55"/>
    <p:sldId id="717" r:id="rId56"/>
    <p:sldId id="718" r:id="rId57"/>
    <p:sldId id="719" r:id="rId58"/>
    <p:sldId id="720" r:id="rId59"/>
    <p:sldId id="557" r:id="rId60"/>
    <p:sldId id="558" r:id="rId61"/>
    <p:sldId id="559" r:id="rId62"/>
    <p:sldId id="560" r:id="rId63"/>
    <p:sldId id="561" r:id="rId64"/>
    <p:sldId id="562" r:id="rId65"/>
    <p:sldId id="563" r:id="rId66"/>
    <p:sldId id="564" r:id="rId67"/>
    <p:sldId id="565" r:id="rId68"/>
    <p:sldId id="625" r:id="rId69"/>
    <p:sldId id="566" r:id="rId70"/>
    <p:sldId id="626" r:id="rId71"/>
    <p:sldId id="627" r:id="rId72"/>
    <p:sldId id="628" r:id="rId73"/>
    <p:sldId id="629" r:id="rId74"/>
    <p:sldId id="630" r:id="rId75"/>
    <p:sldId id="631" r:id="rId76"/>
    <p:sldId id="632" r:id="rId77"/>
    <p:sldId id="633" r:id="rId78"/>
    <p:sldId id="634" r:id="rId79"/>
    <p:sldId id="635" r:id="rId80"/>
    <p:sldId id="636" r:id="rId81"/>
    <p:sldId id="637" r:id="rId82"/>
    <p:sldId id="638" r:id="rId83"/>
    <p:sldId id="639" r:id="rId84"/>
    <p:sldId id="640" r:id="rId85"/>
    <p:sldId id="644" r:id="rId86"/>
    <p:sldId id="642" r:id="rId87"/>
    <p:sldId id="643" r:id="rId88"/>
    <p:sldId id="547" r:id="rId8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359"/>
    <a:srgbClr val="273040"/>
    <a:srgbClr val="C51826"/>
    <a:srgbClr val="262F3F"/>
    <a:srgbClr val="EAE5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p:restoredTop sz="64345" autoAdjust="0"/>
  </p:normalViewPr>
  <p:slideViewPr>
    <p:cSldViewPr snapToGrid="0" snapToObjects="1">
      <p:cViewPr varScale="1">
        <p:scale>
          <a:sx n="54" d="100"/>
          <a:sy n="54" d="100"/>
        </p:scale>
        <p:origin x="1182"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oleObject" Target="Workbook12"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tristandenley:Library:Containers:com.apple.mail:Data:Library:Mail%20Downloads:89BBD84B-57B2-4BD2-BEA9-C24E6AC8EBAA:PreliminaryEnrollmentChartData_Fall2016_BoardMeeting_Draft.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tristandenley:Library:Containers:com.apple.mail:Data:Library:Mail%20Downloads:95FBDC47-CF5B-462C-A4C5-891C1C8D27CE:StudentLevelTrends_Fall2015_Preliminary.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tristandenley:Library:Containers:com.apple.mail:Data:Library:Mail%20Downloads:95FBDC47-CF5B-462C-A4C5-891C1C8D27CE:StudentLevelTrends_Fall2015_Preliminary.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xml"/><Relationship Id="rId1" Type="http://schemas.microsoft.com/office/2011/relationships/chartStyle" Target="style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xml"/><Relationship Id="rId1" Type="http://schemas.microsoft.com/office/2011/relationships/chartStyle" Target="style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6.8484699999999996E-2"/>
          <c:y val="4.1579600000000001E-2"/>
          <c:w val="0.91841200000000001"/>
          <c:h val="0.88111700000000004"/>
        </c:manualLayout>
      </c:layout>
      <c:barChart>
        <c:barDir val="col"/>
        <c:grouping val="clustered"/>
        <c:varyColors val="0"/>
        <c:ser>
          <c:idx val="0"/>
          <c:order val="0"/>
          <c:tx>
            <c:strRef>
              <c:f>Sheet1!$A$2</c:f>
              <c:strCache>
                <c:ptCount val="1"/>
                <c:pt idx="0">
                  <c:v>Graduations</c:v>
                </c:pt>
              </c:strCache>
            </c:strRef>
          </c:tx>
          <c:spPr>
            <a:solidFill>
              <a:schemeClr val="accent1"/>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Sheet1!$B$2:$P$2</c:f>
              <c:numCache>
                <c:formatCode>General</c:formatCode>
                <c:ptCount val="15"/>
                <c:pt idx="0">
                  <c:v>32132</c:v>
                </c:pt>
                <c:pt idx="1">
                  <c:v>33019</c:v>
                </c:pt>
                <c:pt idx="2">
                  <c:v>34077</c:v>
                </c:pt>
                <c:pt idx="3">
                  <c:v>33826</c:v>
                </c:pt>
                <c:pt idx="4">
                  <c:v>34176</c:v>
                </c:pt>
                <c:pt idx="5">
                  <c:v>35502</c:v>
                </c:pt>
              </c:numCache>
            </c:numRef>
          </c:val>
          <c:extLst>
            <c:ext xmlns:c16="http://schemas.microsoft.com/office/drawing/2014/chart" uri="{C3380CC4-5D6E-409C-BE32-E72D297353CC}">
              <c16:uniqueId val="{00000000-C0F3-4978-8DCF-1CE7632AD67C}"/>
            </c:ext>
          </c:extLst>
        </c:ser>
        <c:ser>
          <c:idx val="1"/>
          <c:order val="1"/>
          <c:tx>
            <c:strRef>
              <c:f>Sheet1!$A$3</c:f>
              <c:strCache>
                <c:ptCount val="1"/>
                <c:pt idx="0">
                  <c:v>Targets</c:v>
                </c:pt>
              </c:strCache>
            </c:strRef>
          </c:tx>
          <c:spPr>
            <a:solidFill>
              <a:schemeClr val="accent2"/>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Sheet1!$B$3:$P$3</c:f>
              <c:numCache>
                <c:formatCode>General</c:formatCode>
                <c:ptCount val="15"/>
                <c:pt idx="0">
                  <c:v>28261</c:v>
                </c:pt>
                <c:pt idx="1">
                  <c:v>29069</c:v>
                </c:pt>
                <c:pt idx="2">
                  <c:v>29897</c:v>
                </c:pt>
                <c:pt idx="3">
                  <c:v>30756</c:v>
                </c:pt>
                <c:pt idx="4">
                  <c:v>31636</c:v>
                </c:pt>
                <c:pt idx="5">
                  <c:v>34929</c:v>
                </c:pt>
                <c:pt idx="6">
                  <c:v>35848</c:v>
                </c:pt>
                <c:pt idx="7">
                  <c:v>36767</c:v>
                </c:pt>
                <c:pt idx="8">
                  <c:v>37686</c:v>
                </c:pt>
                <c:pt idx="9">
                  <c:v>38605</c:v>
                </c:pt>
                <c:pt idx="10">
                  <c:v>39524</c:v>
                </c:pt>
                <c:pt idx="11">
                  <c:v>40443</c:v>
                </c:pt>
                <c:pt idx="12">
                  <c:v>41362</c:v>
                </c:pt>
                <c:pt idx="13">
                  <c:v>42281</c:v>
                </c:pt>
                <c:pt idx="14">
                  <c:v>43202</c:v>
                </c:pt>
              </c:numCache>
            </c:numRef>
          </c:val>
          <c:extLst>
            <c:ext xmlns:c16="http://schemas.microsoft.com/office/drawing/2014/chart" uri="{C3380CC4-5D6E-409C-BE32-E72D297353CC}">
              <c16:uniqueId val="{00000001-C0F3-4978-8DCF-1CE7632AD67C}"/>
            </c:ext>
          </c:extLst>
        </c:ser>
        <c:dLbls>
          <c:showLegendKey val="0"/>
          <c:showVal val="0"/>
          <c:showCatName val="0"/>
          <c:showSerName val="0"/>
          <c:showPercent val="0"/>
          <c:showBubbleSize val="0"/>
        </c:dLbls>
        <c:gapWidth val="150"/>
        <c:axId val="2143551128"/>
        <c:axId val="2143547768"/>
      </c:barChart>
      <c:catAx>
        <c:axId val="2143551128"/>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Franklin Gothic Book"/>
              </a:defRPr>
            </a:pPr>
            <a:endParaRPr lang="en-US"/>
          </a:p>
        </c:txPr>
        <c:crossAx val="2143547768"/>
        <c:crosses val="autoZero"/>
        <c:auto val="1"/>
        <c:lblAlgn val="ctr"/>
        <c:lblOffset val="100"/>
        <c:tickLblSkip val="2"/>
        <c:noMultiLvlLbl val="1"/>
      </c:catAx>
      <c:valAx>
        <c:axId val="2143547768"/>
        <c:scaling>
          <c:orientation val="minMax"/>
          <c:max val="45000"/>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sz="1300" b="0" i="0" u="none" strike="noStrike">
                <a:solidFill>
                  <a:srgbClr val="000000"/>
                </a:solidFill>
                <a:latin typeface="Franklin Gothic Book"/>
              </a:defRPr>
            </a:pPr>
            <a:endParaRPr lang="en-US"/>
          </a:p>
        </c:txPr>
        <c:crossAx val="2143551128"/>
        <c:crosses val="autoZero"/>
        <c:crossBetween val="between"/>
        <c:majorUnit val="5000"/>
        <c:minorUnit val="2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University Students</a:t>
            </a:r>
          </a:p>
        </c:rich>
      </c:tx>
      <c:layout>
        <c:manualLayout>
          <c:xMode val="edge"/>
          <c:yMode val="edge"/>
          <c:x val="0.333922"/>
          <c:y val="0"/>
          <c:w val="0.33215699999999998"/>
          <c:h val="8.3664299999999997E-2"/>
        </c:manualLayout>
      </c:layout>
      <c:overlay val="1"/>
      <c:spPr>
        <a:noFill/>
        <a:effectLst/>
      </c:spPr>
    </c:title>
    <c:autoTitleDeleted val="0"/>
    <c:plotArea>
      <c:layout>
        <c:manualLayout>
          <c:layoutTarget val="inner"/>
          <c:xMode val="edge"/>
          <c:yMode val="edge"/>
          <c:x val="9.1178599999999999E-2"/>
          <c:y val="8.3664299999999997E-2"/>
          <c:w val="0.90382099999999999"/>
          <c:h val="0.863995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2009-13</c:v>
                </c:pt>
                <c:pt idx="1">
                  <c:v>2010-14</c:v>
                </c:pt>
                <c:pt idx="2">
                  <c:v>2011-15</c:v>
                </c:pt>
                <c:pt idx="3">
                  <c:v>2012-16</c:v>
                </c:pt>
              </c:strCache>
            </c:strRef>
          </c:cat>
          <c:val>
            <c:numRef>
              <c:f>Sheet1!$B$2:$B$5</c:f>
              <c:numCache>
                <c:formatCode>General</c:formatCode>
                <c:ptCount val="4"/>
                <c:pt idx="0">
                  <c:v>0.16300000000000001</c:v>
                </c:pt>
                <c:pt idx="1">
                  <c:v>0.16200000000000001</c:v>
                </c:pt>
                <c:pt idx="2">
                  <c:v>0.17799999999999999</c:v>
                </c:pt>
                <c:pt idx="3">
                  <c:v>0.20200000000000001</c:v>
                </c:pt>
              </c:numCache>
            </c:numRef>
          </c:val>
          <c:extLst>
            <c:ext xmlns:c16="http://schemas.microsoft.com/office/drawing/2014/chart" uri="{C3380CC4-5D6E-409C-BE32-E72D297353CC}">
              <c16:uniqueId val="{00000000-B991-43C2-AA7B-3A844CD3E1FE}"/>
            </c:ext>
          </c:extLst>
        </c:ser>
        <c:dLbls>
          <c:showLegendKey val="0"/>
          <c:showVal val="0"/>
          <c:showCatName val="0"/>
          <c:showSerName val="0"/>
          <c:showPercent val="0"/>
          <c:showBubbleSize val="0"/>
        </c:dLbls>
        <c:gapWidth val="40"/>
        <c:overlap val="-10"/>
        <c:axId val="2146109480"/>
        <c:axId val="2146112824"/>
      </c:barChart>
      <c:catAx>
        <c:axId val="214610948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100" b="0" i="0" u="none" strike="noStrike">
                <a:solidFill>
                  <a:srgbClr val="000000"/>
                </a:solidFill>
                <a:latin typeface="Helvetica"/>
              </a:defRPr>
            </a:pPr>
            <a:endParaRPr lang="en-US"/>
          </a:p>
        </c:txPr>
        <c:crossAx val="2146112824"/>
        <c:crosses val="autoZero"/>
        <c:auto val="1"/>
        <c:lblAlgn val="ctr"/>
        <c:lblOffset val="100"/>
        <c:noMultiLvlLbl val="1"/>
      </c:catAx>
      <c:valAx>
        <c:axId val="2146112824"/>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46109480"/>
        <c:crosses val="autoZero"/>
        <c:crossBetween val="between"/>
        <c:majorUnit val="4.2000000000000003E-2"/>
        <c:minorUnit val="2.1000000000000001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a:pPr>
            <a:r>
              <a:rPr lang="en-US"/>
              <a:t>University Minority Students</a:t>
            </a:r>
          </a:p>
        </c:rich>
      </c:tx>
      <c:layout>
        <c:manualLayout>
          <c:xMode val="edge"/>
          <c:yMode val="edge"/>
          <c:x val="0.25825399999999998"/>
          <c:y val="0"/>
          <c:w val="0.483491"/>
          <c:h val="8.3664299999999997E-2"/>
        </c:manualLayout>
      </c:layout>
      <c:overlay val="1"/>
      <c:spPr>
        <a:noFill/>
        <a:effectLst/>
      </c:spPr>
    </c:title>
    <c:autoTitleDeleted val="0"/>
    <c:plotArea>
      <c:layout>
        <c:manualLayout>
          <c:layoutTarget val="inner"/>
          <c:xMode val="edge"/>
          <c:yMode val="edge"/>
          <c:x val="8.0422900000000005E-2"/>
          <c:y val="8.3664299999999997E-2"/>
          <c:w val="0.91457699999999997"/>
          <c:h val="0.863995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2009-13</c:v>
                </c:pt>
                <c:pt idx="1">
                  <c:v>2010-14</c:v>
                </c:pt>
                <c:pt idx="2">
                  <c:v>2011-15</c:v>
                </c:pt>
                <c:pt idx="3">
                  <c:v>2012-16</c:v>
                </c:pt>
              </c:strCache>
            </c:strRef>
          </c:cat>
          <c:val>
            <c:numRef>
              <c:f>Sheet1!$B$2:$B$5</c:f>
              <c:numCache>
                <c:formatCode>General</c:formatCode>
                <c:ptCount val="4"/>
                <c:pt idx="0">
                  <c:v>8.3000000000000004E-2</c:v>
                </c:pt>
                <c:pt idx="1">
                  <c:v>8.8999999999999996E-2</c:v>
                </c:pt>
                <c:pt idx="2">
                  <c:v>0.10199999999999999</c:v>
                </c:pt>
                <c:pt idx="3">
                  <c:v>0.11799999999999999</c:v>
                </c:pt>
              </c:numCache>
            </c:numRef>
          </c:val>
          <c:extLst>
            <c:ext xmlns:c16="http://schemas.microsoft.com/office/drawing/2014/chart" uri="{C3380CC4-5D6E-409C-BE32-E72D297353CC}">
              <c16:uniqueId val="{00000000-4129-47F4-8A17-BE1A73022DCD}"/>
            </c:ext>
          </c:extLst>
        </c:ser>
        <c:dLbls>
          <c:showLegendKey val="0"/>
          <c:showVal val="0"/>
          <c:showCatName val="0"/>
          <c:showSerName val="0"/>
          <c:showPercent val="0"/>
          <c:showBubbleSize val="0"/>
        </c:dLbls>
        <c:gapWidth val="40"/>
        <c:overlap val="-10"/>
        <c:axId val="2146144568"/>
        <c:axId val="2146147832"/>
      </c:barChart>
      <c:catAx>
        <c:axId val="214614456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100"/>
            </a:pPr>
            <a:endParaRPr lang="en-US"/>
          </a:p>
        </c:txPr>
        <c:crossAx val="2146147832"/>
        <c:crosses val="autoZero"/>
        <c:auto val="1"/>
        <c:lblAlgn val="ctr"/>
        <c:lblOffset val="100"/>
        <c:noMultiLvlLbl val="1"/>
      </c:catAx>
      <c:valAx>
        <c:axId val="2146147832"/>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a:pPr>
            <a:endParaRPr lang="en-US"/>
          </a:p>
        </c:txPr>
        <c:crossAx val="2146144568"/>
        <c:crosses val="autoZero"/>
        <c:crossBetween val="between"/>
        <c:majorUnit val="2.4E-2"/>
        <c:minorUnit val="1.2E-2"/>
      </c:valAx>
      <c:spPr>
        <a:noFill/>
        <a:ln w="12700" cap="flat">
          <a:noFill/>
          <a:miter lim="400000"/>
        </a:ln>
        <a:effectLst/>
      </c:spPr>
    </c:plotArea>
    <c:plotVisOnly val="1"/>
    <c:dispBlanksAs val="gap"/>
    <c:showDLblsOverMax val="1"/>
  </c:chart>
  <c:spPr>
    <a:noFill/>
    <a:ln>
      <a:noFill/>
    </a:ln>
    <a:effectLst/>
  </c:spPr>
  <c:txPr>
    <a:bodyPr/>
    <a:lstStyle/>
    <a:p>
      <a:pPr>
        <a:defRPr sz="11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Universities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Fall 2014</c:v>
                </c:pt>
                <c:pt idx="1">
                  <c:v>Fall 2015</c:v>
                </c:pt>
                <c:pt idx="2">
                  <c:v>Fall 2016*</c:v>
                </c:pt>
              </c:strCache>
            </c:strRef>
          </c:cat>
          <c:val>
            <c:numRef>
              <c:f>Sheet1!$B$2:$B$4</c:f>
              <c:numCache>
                <c:formatCode>General</c:formatCode>
                <c:ptCount val="3"/>
                <c:pt idx="0">
                  <c:v>88698</c:v>
                </c:pt>
                <c:pt idx="1">
                  <c:v>87243</c:v>
                </c:pt>
                <c:pt idx="2">
                  <c:v>86633</c:v>
                </c:pt>
              </c:numCache>
            </c:numRef>
          </c:val>
          <c:extLst>
            <c:ext xmlns:c16="http://schemas.microsoft.com/office/drawing/2014/chart" uri="{C3380CC4-5D6E-409C-BE32-E72D297353CC}">
              <c16:uniqueId val="{00000000-504E-48BD-A463-1D18EEE80053}"/>
            </c:ext>
          </c:extLst>
        </c:ser>
        <c:ser>
          <c:idx val="1"/>
          <c:order val="1"/>
          <c:tx>
            <c:strRef>
              <c:f>Sheet1!$C$1</c:f>
              <c:strCache>
                <c:ptCount val="1"/>
                <c:pt idx="0">
                  <c:v>Community Colleges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Fall 2014</c:v>
                </c:pt>
                <c:pt idx="1">
                  <c:v>Fall 2015</c:v>
                </c:pt>
                <c:pt idx="2">
                  <c:v>Fall 2016*</c:v>
                </c:pt>
              </c:strCache>
            </c:strRef>
          </c:cat>
          <c:val>
            <c:numRef>
              <c:f>Sheet1!$C$2:$C$4</c:f>
              <c:numCache>
                <c:formatCode>General</c:formatCode>
                <c:ptCount val="3"/>
                <c:pt idx="0">
                  <c:v>86236</c:v>
                </c:pt>
                <c:pt idx="1">
                  <c:v>86822</c:v>
                </c:pt>
                <c:pt idx="2">
                  <c:v>84833</c:v>
                </c:pt>
              </c:numCache>
            </c:numRef>
          </c:val>
          <c:extLst>
            <c:ext xmlns:c16="http://schemas.microsoft.com/office/drawing/2014/chart" uri="{C3380CC4-5D6E-409C-BE32-E72D297353CC}">
              <c16:uniqueId val="{00000001-504E-48BD-A463-1D18EEE80053}"/>
            </c:ext>
          </c:extLst>
        </c:ser>
        <c:ser>
          <c:idx val="2"/>
          <c:order val="2"/>
          <c:tx>
            <c:strRef>
              <c:f>Sheet1!$D$1</c:f>
              <c:strCache>
                <c:ptCount val="1"/>
                <c:pt idx="0">
                  <c:v>TCATs</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Fall 2014</c:v>
                </c:pt>
                <c:pt idx="1">
                  <c:v>Fall 2015</c:v>
                </c:pt>
                <c:pt idx="2">
                  <c:v>Fall 2016*</c:v>
                </c:pt>
              </c:strCache>
            </c:strRef>
          </c:cat>
          <c:val>
            <c:numRef>
              <c:f>Sheet1!$D$2:$D$4</c:f>
              <c:numCache>
                <c:formatCode>General</c:formatCode>
                <c:ptCount val="3"/>
                <c:pt idx="0">
                  <c:v>10893</c:v>
                </c:pt>
                <c:pt idx="1">
                  <c:v>13739</c:v>
                </c:pt>
                <c:pt idx="2">
                  <c:v>14071</c:v>
                </c:pt>
              </c:numCache>
            </c:numRef>
          </c:val>
          <c:extLst>
            <c:ext xmlns:c16="http://schemas.microsoft.com/office/drawing/2014/chart" uri="{C3380CC4-5D6E-409C-BE32-E72D297353CC}">
              <c16:uniqueId val="{00000002-504E-48BD-A463-1D18EEE80053}"/>
            </c:ext>
          </c:extLst>
        </c:ser>
        <c:dLbls>
          <c:showLegendKey val="0"/>
          <c:showVal val="0"/>
          <c:showCatName val="0"/>
          <c:showSerName val="0"/>
          <c:showPercent val="0"/>
          <c:showBubbleSize val="0"/>
        </c:dLbls>
        <c:gapWidth val="150"/>
        <c:axId val="2146226056"/>
        <c:axId val="2146229112"/>
      </c:barChart>
      <c:catAx>
        <c:axId val="2146226056"/>
        <c:scaling>
          <c:orientation val="minMax"/>
        </c:scaling>
        <c:delete val="0"/>
        <c:axPos val="b"/>
        <c:numFmt formatCode="General" sourceLinked="0"/>
        <c:majorTickMark val="out"/>
        <c:minorTickMark val="none"/>
        <c:tickLblPos val="nextTo"/>
        <c:crossAx val="2146229112"/>
        <c:crosses val="autoZero"/>
        <c:auto val="1"/>
        <c:lblAlgn val="ctr"/>
        <c:lblOffset val="100"/>
        <c:noMultiLvlLbl val="0"/>
      </c:catAx>
      <c:valAx>
        <c:axId val="2146229112"/>
        <c:scaling>
          <c:orientation val="minMax"/>
        </c:scaling>
        <c:delete val="0"/>
        <c:axPos val="l"/>
        <c:majorGridlines/>
        <c:numFmt formatCode="General" sourceLinked="1"/>
        <c:majorTickMark val="out"/>
        <c:minorTickMark val="none"/>
        <c:tickLblPos val="nextTo"/>
        <c:crossAx val="2146226056"/>
        <c:crosses val="autoZero"/>
        <c:crossBetween val="between"/>
      </c:valAx>
    </c:plotArea>
    <c:legend>
      <c:legendPos val="b"/>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777777777777801E-2"/>
          <c:y val="6.3821084864391905E-2"/>
          <c:w val="0.94444444444444398"/>
          <c:h val="0.83676759155105596"/>
        </c:manualLayout>
      </c:layout>
      <c:barChart>
        <c:barDir val="col"/>
        <c:grouping val="clustered"/>
        <c:varyColors val="0"/>
        <c:ser>
          <c:idx val="0"/>
          <c:order val="0"/>
          <c:tx>
            <c:strRef>
              <c:f>'Enrollment Trend'!$A$3</c:f>
              <c:strCache>
                <c:ptCount val="1"/>
                <c:pt idx="0">
                  <c:v>Universities</c:v>
                </c:pt>
              </c:strCache>
            </c:strRef>
          </c:tx>
          <c:spPr>
            <a:solidFill>
              <a:schemeClr val="accent1">
                <a:lumMod val="75000"/>
              </a:schemeClr>
            </a:solidFill>
            <a:ln>
              <a:solidFill>
                <a:schemeClr val="accent1"/>
              </a:solidFill>
            </a:ln>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'Enrollment Trend'!$B$2:$H$2</c:f>
              <c:strCache>
                <c:ptCount val="7"/>
                <c:pt idx="0">
                  <c:v>Fall 2010</c:v>
                </c:pt>
                <c:pt idx="1">
                  <c:v>Fall 2011</c:v>
                </c:pt>
                <c:pt idx="2">
                  <c:v>Fall 2012</c:v>
                </c:pt>
                <c:pt idx="3">
                  <c:v>Fall 2013</c:v>
                </c:pt>
                <c:pt idx="4">
                  <c:v>Fall 2014</c:v>
                </c:pt>
                <c:pt idx="5">
                  <c:v>Fall 2015</c:v>
                </c:pt>
                <c:pt idx="6">
                  <c:v>Fall 2016*</c:v>
                </c:pt>
              </c:strCache>
            </c:strRef>
          </c:cat>
          <c:val>
            <c:numRef>
              <c:f>'Enrollment Trend'!$B$3:$H$3</c:f>
              <c:numCache>
                <c:formatCode>#,##0</c:formatCode>
                <c:ptCount val="7"/>
                <c:pt idx="0">
                  <c:v>94981</c:v>
                </c:pt>
                <c:pt idx="1">
                  <c:v>96202</c:v>
                </c:pt>
                <c:pt idx="2">
                  <c:v>93507</c:v>
                </c:pt>
                <c:pt idx="3">
                  <c:v>90382</c:v>
                </c:pt>
                <c:pt idx="4">
                  <c:v>88698</c:v>
                </c:pt>
                <c:pt idx="5">
                  <c:v>87599</c:v>
                </c:pt>
                <c:pt idx="6">
                  <c:v>86633</c:v>
                </c:pt>
              </c:numCache>
            </c:numRef>
          </c:val>
          <c:extLst>
            <c:ext xmlns:c16="http://schemas.microsoft.com/office/drawing/2014/chart" uri="{C3380CC4-5D6E-409C-BE32-E72D297353CC}">
              <c16:uniqueId val="{00000000-63F3-4CA8-905E-74DEBACCF364}"/>
            </c:ext>
          </c:extLst>
        </c:ser>
        <c:ser>
          <c:idx val="1"/>
          <c:order val="1"/>
          <c:tx>
            <c:strRef>
              <c:f>'Enrollment Trend'!$A$4</c:f>
              <c:strCache>
                <c:ptCount val="1"/>
                <c:pt idx="0">
                  <c:v>Community Colleges</c:v>
                </c:pt>
              </c:strCache>
            </c:strRef>
          </c:tx>
          <c:spPr>
            <a:solidFill>
              <a:schemeClr val="accent2"/>
            </a:solidFill>
            <a:ln>
              <a:solidFill>
                <a:schemeClr val="accent2"/>
              </a:solidFill>
            </a:ln>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'Enrollment Trend'!$B$2:$H$2</c:f>
              <c:strCache>
                <c:ptCount val="7"/>
                <c:pt idx="0">
                  <c:v>Fall 2010</c:v>
                </c:pt>
                <c:pt idx="1">
                  <c:v>Fall 2011</c:v>
                </c:pt>
                <c:pt idx="2">
                  <c:v>Fall 2012</c:v>
                </c:pt>
                <c:pt idx="3">
                  <c:v>Fall 2013</c:v>
                </c:pt>
                <c:pt idx="4">
                  <c:v>Fall 2014</c:v>
                </c:pt>
                <c:pt idx="5">
                  <c:v>Fall 2015</c:v>
                </c:pt>
                <c:pt idx="6">
                  <c:v>Fall 2016*</c:v>
                </c:pt>
              </c:strCache>
            </c:strRef>
          </c:cat>
          <c:val>
            <c:numRef>
              <c:f>'Enrollment Trend'!$B$4:$H$4</c:f>
              <c:numCache>
                <c:formatCode>#,##0</c:formatCode>
                <c:ptCount val="7"/>
                <c:pt idx="0">
                  <c:v>97926</c:v>
                </c:pt>
                <c:pt idx="1">
                  <c:v>96139</c:v>
                </c:pt>
                <c:pt idx="2">
                  <c:v>92298</c:v>
                </c:pt>
                <c:pt idx="3">
                  <c:v>89723</c:v>
                </c:pt>
                <c:pt idx="4">
                  <c:v>86236</c:v>
                </c:pt>
                <c:pt idx="5">
                  <c:v>86651</c:v>
                </c:pt>
                <c:pt idx="6">
                  <c:v>84833</c:v>
                </c:pt>
              </c:numCache>
            </c:numRef>
          </c:val>
          <c:extLst>
            <c:ext xmlns:c16="http://schemas.microsoft.com/office/drawing/2014/chart" uri="{C3380CC4-5D6E-409C-BE32-E72D297353CC}">
              <c16:uniqueId val="{00000001-63F3-4CA8-905E-74DEBACCF364}"/>
            </c:ext>
          </c:extLst>
        </c:ser>
        <c:dLbls>
          <c:showLegendKey val="0"/>
          <c:showVal val="0"/>
          <c:showCatName val="0"/>
          <c:showSerName val="0"/>
          <c:showPercent val="0"/>
          <c:showBubbleSize val="0"/>
        </c:dLbls>
        <c:gapWidth val="59"/>
        <c:axId val="2146297144"/>
        <c:axId val="2146300232"/>
      </c:barChart>
      <c:catAx>
        <c:axId val="2146297144"/>
        <c:scaling>
          <c:orientation val="minMax"/>
        </c:scaling>
        <c:delete val="0"/>
        <c:axPos val="b"/>
        <c:numFmt formatCode="General" sourceLinked="0"/>
        <c:majorTickMark val="out"/>
        <c:minorTickMark val="none"/>
        <c:tickLblPos val="nextTo"/>
        <c:txPr>
          <a:bodyPr/>
          <a:lstStyle/>
          <a:p>
            <a:pPr>
              <a:defRPr sz="1200"/>
            </a:pPr>
            <a:endParaRPr lang="en-US"/>
          </a:p>
        </c:txPr>
        <c:crossAx val="2146300232"/>
        <c:crosses val="autoZero"/>
        <c:auto val="1"/>
        <c:lblAlgn val="ctr"/>
        <c:lblOffset val="100"/>
        <c:noMultiLvlLbl val="0"/>
      </c:catAx>
      <c:valAx>
        <c:axId val="2146300232"/>
        <c:scaling>
          <c:orientation val="minMax"/>
          <c:max val="115000"/>
          <c:min val="0"/>
        </c:scaling>
        <c:delete val="1"/>
        <c:axPos val="l"/>
        <c:numFmt formatCode="#,##0" sourceLinked="1"/>
        <c:majorTickMark val="out"/>
        <c:minorTickMark val="none"/>
        <c:tickLblPos val="nextTo"/>
        <c:crossAx val="2146297144"/>
        <c:crosses val="autoZero"/>
        <c:crossBetween val="between"/>
      </c:valAx>
    </c:plotArea>
    <c:legend>
      <c:legendPos val="t"/>
      <c:layout>
        <c:manualLayout>
          <c:xMode val="edge"/>
          <c:yMode val="edge"/>
          <c:x val="0.34764231554389002"/>
          <c:y val="2.1604938271604899E-2"/>
          <c:w val="0.33984383202099699"/>
          <c:h val="5.8520755293937798E-2"/>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06963056522798E-2"/>
          <c:y val="4.1252207635574099E-2"/>
          <c:w val="0.92403260155509204"/>
          <c:h val="0.87075060953590999"/>
        </c:manualLayout>
      </c:layout>
      <c:barChart>
        <c:barDir val="col"/>
        <c:grouping val="clustered"/>
        <c:varyColors val="0"/>
        <c:ser>
          <c:idx val="0"/>
          <c:order val="0"/>
          <c:tx>
            <c:v>University</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FT Freshmen Trend'!$B$2:$F$2</c:f>
              <c:strCache>
                <c:ptCount val="5"/>
                <c:pt idx="0">
                  <c:v>Fall 2012</c:v>
                </c:pt>
                <c:pt idx="1">
                  <c:v>Fall 2013</c:v>
                </c:pt>
                <c:pt idx="2">
                  <c:v>Fall 2014</c:v>
                </c:pt>
                <c:pt idx="3">
                  <c:v>Fall 2015</c:v>
                </c:pt>
                <c:pt idx="4">
                  <c:v>Fall 2016*</c:v>
                </c:pt>
              </c:strCache>
            </c:strRef>
          </c:cat>
          <c:val>
            <c:numRef>
              <c:f>'FT FT Freshmen Trend'!$B$3:$F$3</c:f>
              <c:numCache>
                <c:formatCode>#,##0</c:formatCode>
                <c:ptCount val="5"/>
                <c:pt idx="0">
                  <c:v>10407</c:v>
                </c:pt>
                <c:pt idx="1">
                  <c:v>10663</c:v>
                </c:pt>
                <c:pt idx="2">
                  <c:v>10625</c:v>
                </c:pt>
                <c:pt idx="3">
                  <c:v>10010</c:v>
                </c:pt>
                <c:pt idx="4">
                  <c:v>10932</c:v>
                </c:pt>
              </c:numCache>
            </c:numRef>
          </c:val>
          <c:extLst>
            <c:ext xmlns:c16="http://schemas.microsoft.com/office/drawing/2014/chart" uri="{C3380CC4-5D6E-409C-BE32-E72D297353CC}">
              <c16:uniqueId val="{00000000-09A9-48F4-864E-31580244997F}"/>
            </c:ext>
          </c:extLst>
        </c:ser>
        <c:ser>
          <c:idx val="1"/>
          <c:order val="1"/>
          <c:tx>
            <c:v>Community College</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FT Freshmen Trend'!$B$2:$F$2</c:f>
              <c:strCache>
                <c:ptCount val="5"/>
                <c:pt idx="0">
                  <c:v>Fall 2012</c:v>
                </c:pt>
                <c:pt idx="1">
                  <c:v>Fall 2013</c:v>
                </c:pt>
                <c:pt idx="2">
                  <c:v>Fall 2014</c:v>
                </c:pt>
                <c:pt idx="3">
                  <c:v>Fall 2015</c:v>
                </c:pt>
                <c:pt idx="4">
                  <c:v>Fall 2016*</c:v>
                </c:pt>
              </c:strCache>
            </c:strRef>
          </c:cat>
          <c:val>
            <c:numRef>
              <c:f>'FT FT Freshmen Trend'!$B$4:$F$4</c:f>
              <c:numCache>
                <c:formatCode>#,##0</c:formatCode>
                <c:ptCount val="5"/>
                <c:pt idx="0">
                  <c:v>9119</c:v>
                </c:pt>
                <c:pt idx="1">
                  <c:v>9587</c:v>
                </c:pt>
                <c:pt idx="2">
                  <c:v>10329</c:v>
                </c:pt>
                <c:pt idx="3">
                  <c:v>16637</c:v>
                </c:pt>
                <c:pt idx="4">
                  <c:v>15528</c:v>
                </c:pt>
              </c:numCache>
            </c:numRef>
          </c:val>
          <c:extLst>
            <c:ext xmlns:c16="http://schemas.microsoft.com/office/drawing/2014/chart" uri="{C3380CC4-5D6E-409C-BE32-E72D297353CC}">
              <c16:uniqueId val="{00000001-09A9-48F4-864E-31580244997F}"/>
            </c:ext>
          </c:extLst>
        </c:ser>
        <c:dLbls>
          <c:showLegendKey val="0"/>
          <c:showVal val="0"/>
          <c:showCatName val="0"/>
          <c:showSerName val="0"/>
          <c:showPercent val="0"/>
          <c:showBubbleSize val="0"/>
        </c:dLbls>
        <c:gapWidth val="83"/>
        <c:axId val="2146350728"/>
        <c:axId val="2146354344"/>
      </c:barChart>
      <c:catAx>
        <c:axId val="2146350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46354344"/>
        <c:crosses val="autoZero"/>
        <c:auto val="1"/>
        <c:lblAlgn val="ctr"/>
        <c:lblOffset val="100"/>
        <c:noMultiLvlLbl val="0"/>
      </c:catAx>
      <c:valAx>
        <c:axId val="2146354344"/>
        <c:scaling>
          <c:orientation val="minMax"/>
          <c:min val="0"/>
        </c:scaling>
        <c:delete val="1"/>
        <c:axPos val="l"/>
        <c:numFmt formatCode="#,##0" sourceLinked="1"/>
        <c:majorTickMark val="none"/>
        <c:minorTickMark val="none"/>
        <c:tickLblPos val="nextTo"/>
        <c:crossAx val="2146350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University</c:v>
          </c:tx>
          <c:spPr>
            <a:solidFill>
              <a:schemeClr val="accent1"/>
            </a:solidFill>
            <a:ln>
              <a:noFill/>
            </a:ln>
            <a:effectLst/>
          </c:spPr>
          <c:invertIfNegative val="0"/>
          <c:cat>
            <c:strRef>
              <c:f>'Adult Trend'!$B$2:$I$2</c:f>
              <c:strCache>
                <c:ptCount val="8"/>
                <c:pt idx="0">
                  <c:v>2009</c:v>
                </c:pt>
                <c:pt idx="1">
                  <c:v>2010</c:v>
                </c:pt>
                <c:pt idx="2">
                  <c:v>2011</c:v>
                </c:pt>
                <c:pt idx="3">
                  <c:v>2012</c:v>
                </c:pt>
                <c:pt idx="4">
                  <c:v>2013</c:v>
                </c:pt>
                <c:pt idx="5">
                  <c:v>2014</c:v>
                </c:pt>
                <c:pt idx="6">
                  <c:v>2015</c:v>
                </c:pt>
                <c:pt idx="7">
                  <c:v>2016*</c:v>
                </c:pt>
              </c:strCache>
            </c:strRef>
          </c:cat>
          <c:val>
            <c:numRef>
              <c:f>'Adult Trend'!$B$3:$I$3</c:f>
              <c:numCache>
                <c:formatCode>#,##0</c:formatCode>
                <c:ptCount val="8"/>
                <c:pt idx="0">
                  <c:v>30380</c:v>
                </c:pt>
                <c:pt idx="1">
                  <c:v>32096</c:v>
                </c:pt>
                <c:pt idx="2">
                  <c:v>32461</c:v>
                </c:pt>
                <c:pt idx="3">
                  <c:v>31015</c:v>
                </c:pt>
                <c:pt idx="4">
                  <c:v>28630</c:v>
                </c:pt>
                <c:pt idx="5">
                  <c:v>27106</c:v>
                </c:pt>
                <c:pt idx="6">
                  <c:v>26084</c:v>
                </c:pt>
                <c:pt idx="7">
                  <c:v>24797</c:v>
                </c:pt>
              </c:numCache>
            </c:numRef>
          </c:val>
          <c:extLst>
            <c:ext xmlns:c16="http://schemas.microsoft.com/office/drawing/2014/chart" uri="{C3380CC4-5D6E-409C-BE32-E72D297353CC}">
              <c16:uniqueId val="{00000000-67D6-4091-81BC-97A6E30B986F}"/>
            </c:ext>
          </c:extLst>
        </c:ser>
        <c:ser>
          <c:idx val="1"/>
          <c:order val="1"/>
          <c:tx>
            <c:v>Community College</c:v>
          </c:tx>
          <c:spPr>
            <a:solidFill>
              <a:schemeClr val="accent2"/>
            </a:solidFill>
            <a:ln>
              <a:noFill/>
            </a:ln>
            <a:effectLst/>
          </c:spPr>
          <c:invertIfNegative val="0"/>
          <c:cat>
            <c:strRef>
              <c:f>'Adult Trend'!$B$2:$I$2</c:f>
              <c:strCache>
                <c:ptCount val="8"/>
                <c:pt idx="0">
                  <c:v>2009</c:v>
                </c:pt>
                <c:pt idx="1">
                  <c:v>2010</c:v>
                </c:pt>
                <c:pt idx="2">
                  <c:v>2011</c:v>
                </c:pt>
                <c:pt idx="3">
                  <c:v>2012</c:v>
                </c:pt>
                <c:pt idx="4">
                  <c:v>2013</c:v>
                </c:pt>
                <c:pt idx="5">
                  <c:v>2014</c:v>
                </c:pt>
                <c:pt idx="6">
                  <c:v>2015</c:v>
                </c:pt>
                <c:pt idx="7">
                  <c:v>2016*</c:v>
                </c:pt>
              </c:strCache>
            </c:strRef>
          </c:cat>
          <c:val>
            <c:numRef>
              <c:f>'Adult Trend'!$B$4:$I$4</c:f>
              <c:numCache>
                <c:formatCode>#,##0</c:formatCode>
                <c:ptCount val="8"/>
                <c:pt idx="0">
                  <c:v>35142</c:v>
                </c:pt>
                <c:pt idx="1">
                  <c:v>37763</c:v>
                </c:pt>
                <c:pt idx="2">
                  <c:v>36331</c:v>
                </c:pt>
                <c:pt idx="3">
                  <c:v>33561</c:v>
                </c:pt>
                <c:pt idx="4">
                  <c:v>30009</c:v>
                </c:pt>
                <c:pt idx="5">
                  <c:v>25997</c:v>
                </c:pt>
                <c:pt idx="6">
                  <c:v>23117</c:v>
                </c:pt>
                <c:pt idx="7">
                  <c:v>20691</c:v>
                </c:pt>
              </c:numCache>
            </c:numRef>
          </c:val>
          <c:extLst>
            <c:ext xmlns:c16="http://schemas.microsoft.com/office/drawing/2014/chart" uri="{C3380CC4-5D6E-409C-BE32-E72D297353CC}">
              <c16:uniqueId val="{00000001-67D6-4091-81BC-97A6E30B986F}"/>
            </c:ext>
          </c:extLst>
        </c:ser>
        <c:dLbls>
          <c:showLegendKey val="0"/>
          <c:showVal val="0"/>
          <c:showCatName val="0"/>
          <c:showSerName val="0"/>
          <c:showPercent val="0"/>
          <c:showBubbleSize val="0"/>
        </c:dLbls>
        <c:gapWidth val="150"/>
        <c:axId val="2037805960"/>
        <c:axId val="2037809512"/>
      </c:barChart>
      <c:lineChart>
        <c:grouping val="standard"/>
        <c:varyColors val="0"/>
        <c:ser>
          <c:idx val="2"/>
          <c:order val="2"/>
          <c:tx>
            <c:v>TN Unemployment</c:v>
          </c:tx>
          <c:spPr>
            <a:ln w="28575" cap="rnd">
              <a:solidFill>
                <a:schemeClr val="accent3"/>
              </a:solidFill>
              <a:round/>
            </a:ln>
            <a:effectLst/>
          </c:spPr>
          <c:marker>
            <c:symbol val="none"/>
          </c:marker>
          <c:cat>
            <c:strRef>
              <c:f>'Adult Trend'!$B$2:$I$2</c:f>
              <c:strCache>
                <c:ptCount val="8"/>
                <c:pt idx="0">
                  <c:v>2009</c:v>
                </c:pt>
                <c:pt idx="1">
                  <c:v>2010</c:v>
                </c:pt>
                <c:pt idx="2">
                  <c:v>2011</c:v>
                </c:pt>
                <c:pt idx="3">
                  <c:v>2012</c:v>
                </c:pt>
                <c:pt idx="4">
                  <c:v>2013</c:v>
                </c:pt>
                <c:pt idx="5">
                  <c:v>2014</c:v>
                </c:pt>
                <c:pt idx="6">
                  <c:v>2015</c:v>
                </c:pt>
                <c:pt idx="7">
                  <c:v>2016*</c:v>
                </c:pt>
              </c:strCache>
            </c:strRef>
          </c:cat>
          <c:val>
            <c:numRef>
              <c:f>'Adult Trend'!$B$5:$I$5</c:f>
              <c:numCache>
                <c:formatCode>#,##0.0</c:formatCode>
                <c:ptCount val="8"/>
                <c:pt idx="0" formatCode="General">
                  <c:v>9.5500000000000007</c:v>
                </c:pt>
                <c:pt idx="1">
                  <c:v>10.19166666666667</c:v>
                </c:pt>
                <c:pt idx="2">
                  <c:v>9.56666666666667</c:v>
                </c:pt>
                <c:pt idx="3">
                  <c:v>8.4416666666666647</c:v>
                </c:pt>
                <c:pt idx="4">
                  <c:v>8.2416666666666671</c:v>
                </c:pt>
                <c:pt idx="5">
                  <c:v>7.1909090909090896</c:v>
                </c:pt>
                <c:pt idx="6">
                  <c:v>6.3</c:v>
                </c:pt>
                <c:pt idx="7">
                  <c:v>5</c:v>
                </c:pt>
              </c:numCache>
            </c:numRef>
          </c:val>
          <c:smooth val="0"/>
          <c:extLst>
            <c:ext xmlns:c16="http://schemas.microsoft.com/office/drawing/2014/chart" uri="{C3380CC4-5D6E-409C-BE32-E72D297353CC}">
              <c16:uniqueId val="{00000002-67D6-4091-81BC-97A6E30B986F}"/>
            </c:ext>
          </c:extLst>
        </c:ser>
        <c:dLbls>
          <c:showLegendKey val="0"/>
          <c:showVal val="0"/>
          <c:showCatName val="0"/>
          <c:showSerName val="0"/>
          <c:showPercent val="0"/>
          <c:showBubbleSize val="0"/>
        </c:dLbls>
        <c:marker val="1"/>
        <c:smooth val="0"/>
        <c:axId val="2037822728"/>
        <c:axId val="2037816344"/>
      </c:lineChart>
      <c:catAx>
        <c:axId val="203780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809512"/>
        <c:crosses val="autoZero"/>
        <c:auto val="1"/>
        <c:lblAlgn val="ctr"/>
        <c:lblOffset val="100"/>
        <c:noMultiLvlLbl val="0"/>
      </c:catAx>
      <c:valAx>
        <c:axId val="2037809512"/>
        <c:scaling>
          <c:orientation val="minMax"/>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Fall Headcount</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805960"/>
        <c:crosses val="autoZero"/>
        <c:crossBetween val="between"/>
      </c:valAx>
      <c:valAx>
        <c:axId val="2037816344"/>
        <c:scaling>
          <c:orientation val="minMax"/>
          <c:max val="12"/>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Unemployment Rate</a:t>
                </a: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7822728"/>
        <c:crosses val="max"/>
        <c:crossBetween val="between"/>
      </c:valAx>
      <c:catAx>
        <c:axId val="2037822728"/>
        <c:scaling>
          <c:orientation val="minMax"/>
        </c:scaling>
        <c:delete val="1"/>
        <c:axPos val="b"/>
        <c:numFmt formatCode="General" sourceLinked="1"/>
        <c:majorTickMark val="out"/>
        <c:minorTickMark val="none"/>
        <c:tickLblPos val="nextTo"/>
        <c:crossAx val="203781634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'All Universities'!$B$5</c:f>
              <c:strCache>
                <c:ptCount val="1"/>
                <c:pt idx="0">
                  <c:v>Freshman</c:v>
                </c:pt>
              </c:strCache>
            </c:strRef>
          </c:tx>
          <c:cat>
            <c:strRef>
              <c:f>'All Universities'!$A$6:$A$12</c:f>
              <c:strCache>
                <c:ptCount val="7"/>
                <c:pt idx="0">
                  <c:v>Fall 2010</c:v>
                </c:pt>
                <c:pt idx="1">
                  <c:v>Fall 2011</c:v>
                </c:pt>
                <c:pt idx="2">
                  <c:v>Fall 2012</c:v>
                </c:pt>
                <c:pt idx="3">
                  <c:v>Fall 2013</c:v>
                </c:pt>
                <c:pt idx="4">
                  <c:v>Fall 2014</c:v>
                </c:pt>
                <c:pt idx="5">
                  <c:v>Fall 2015</c:v>
                </c:pt>
                <c:pt idx="6">
                  <c:v>Fall 2016</c:v>
                </c:pt>
              </c:strCache>
            </c:strRef>
          </c:cat>
          <c:val>
            <c:numRef>
              <c:f>'All Universities'!$B$6:$B$12</c:f>
              <c:numCache>
                <c:formatCode>#,##0</c:formatCode>
                <c:ptCount val="7"/>
                <c:pt idx="0">
                  <c:v>22941</c:v>
                </c:pt>
                <c:pt idx="1">
                  <c:v>22388</c:v>
                </c:pt>
                <c:pt idx="2">
                  <c:v>20647</c:v>
                </c:pt>
                <c:pt idx="3">
                  <c:v>19753</c:v>
                </c:pt>
                <c:pt idx="4">
                  <c:v>19682</c:v>
                </c:pt>
                <c:pt idx="5">
                  <c:v>18033</c:v>
                </c:pt>
                <c:pt idx="6">
                  <c:v>18455</c:v>
                </c:pt>
              </c:numCache>
            </c:numRef>
          </c:val>
          <c:smooth val="0"/>
          <c:extLst>
            <c:ext xmlns:c16="http://schemas.microsoft.com/office/drawing/2014/chart" uri="{C3380CC4-5D6E-409C-BE32-E72D297353CC}">
              <c16:uniqueId val="{00000000-E688-421C-8296-E52054ABF471}"/>
            </c:ext>
          </c:extLst>
        </c:ser>
        <c:ser>
          <c:idx val="1"/>
          <c:order val="1"/>
          <c:tx>
            <c:strRef>
              <c:f>'All Universities'!$C$5</c:f>
              <c:strCache>
                <c:ptCount val="1"/>
                <c:pt idx="0">
                  <c:v>Sophomore</c:v>
                </c:pt>
              </c:strCache>
            </c:strRef>
          </c:tx>
          <c:cat>
            <c:strRef>
              <c:f>'All Universities'!$A$6:$A$12</c:f>
              <c:strCache>
                <c:ptCount val="7"/>
                <c:pt idx="0">
                  <c:v>Fall 2010</c:v>
                </c:pt>
                <c:pt idx="1">
                  <c:v>Fall 2011</c:v>
                </c:pt>
                <c:pt idx="2">
                  <c:v>Fall 2012</c:v>
                </c:pt>
                <c:pt idx="3">
                  <c:v>Fall 2013</c:v>
                </c:pt>
                <c:pt idx="4">
                  <c:v>Fall 2014</c:v>
                </c:pt>
                <c:pt idx="5">
                  <c:v>Fall 2015</c:v>
                </c:pt>
                <c:pt idx="6">
                  <c:v>Fall 2016</c:v>
                </c:pt>
              </c:strCache>
            </c:strRef>
          </c:cat>
          <c:val>
            <c:numRef>
              <c:f>'All Universities'!$C$6:$C$12</c:f>
              <c:numCache>
                <c:formatCode>#,##0</c:formatCode>
                <c:ptCount val="7"/>
                <c:pt idx="0">
                  <c:v>15128</c:v>
                </c:pt>
                <c:pt idx="1">
                  <c:v>15712</c:v>
                </c:pt>
                <c:pt idx="2">
                  <c:v>15224</c:v>
                </c:pt>
                <c:pt idx="3">
                  <c:v>14696</c:v>
                </c:pt>
                <c:pt idx="4">
                  <c:v>14473</c:v>
                </c:pt>
                <c:pt idx="5">
                  <c:v>14740</c:v>
                </c:pt>
                <c:pt idx="6">
                  <c:v>14194</c:v>
                </c:pt>
              </c:numCache>
            </c:numRef>
          </c:val>
          <c:smooth val="0"/>
          <c:extLst>
            <c:ext xmlns:c16="http://schemas.microsoft.com/office/drawing/2014/chart" uri="{C3380CC4-5D6E-409C-BE32-E72D297353CC}">
              <c16:uniqueId val="{00000001-E688-421C-8296-E52054ABF471}"/>
            </c:ext>
          </c:extLst>
        </c:ser>
        <c:ser>
          <c:idx val="2"/>
          <c:order val="2"/>
          <c:tx>
            <c:strRef>
              <c:f>'All Universities'!$D$5</c:f>
              <c:strCache>
                <c:ptCount val="1"/>
                <c:pt idx="0">
                  <c:v>Junior</c:v>
                </c:pt>
              </c:strCache>
            </c:strRef>
          </c:tx>
          <c:cat>
            <c:strRef>
              <c:f>'All Universities'!$A$6:$A$12</c:f>
              <c:strCache>
                <c:ptCount val="7"/>
                <c:pt idx="0">
                  <c:v>Fall 2010</c:v>
                </c:pt>
                <c:pt idx="1">
                  <c:v>Fall 2011</c:v>
                </c:pt>
                <c:pt idx="2">
                  <c:v>Fall 2012</c:v>
                </c:pt>
                <c:pt idx="3">
                  <c:v>Fall 2013</c:v>
                </c:pt>
                <c:pt idx="4">
                  <c:v>Fall 2014</c:v>
                </c:pt>
                <c:pt idx="5">
                  <c:v>Fall 2015</c:v>
                </c:pt>
                <c:pt idx="6">
                  <c:v>Fall 2016</c:v>
                </c:pt>
              </c:strCache>
            </c:strRef>
          </c:cat>
          <c:val>
            <c:numRef>
              <c:f>'All Universities'!$D$6:$D$12</c:f>
              <c:numCache>
                <c:formatCode>#,##0</c:formatCode>
                <c:ptCount val="7"/>
                <c:pt idx="0">
                  <c:v>15900</c:v>
                </c:pt>
                <c:pt idx="1">
                  <c:v>16192</c:v>
                </c:pt>
                <c:pt idx="2">
                  <c:v>15969</c:v>
                </c:pt>
                <c:pt idx="3">
                  <c:v>15940</c:v>
                </c:pt>
                <c:pt idx="4">
                  <c:v>15600</c:v>
                </c:pt>
                <c:pt idx="5">
                  <c:v>15714</c:v>
                </c:pt>
                <c:pt idx="6">
                  <c:v>15981</c:v>
                </c:pt>
              </c:numCache>
            </c:numRef>
          </c:val>
          <c:smooth val="0"/>
          <c:extLst>
            <c:ext xmlns:c16="http://schemas.microsoft.com/office/drawing/2014/chart" uri="{C3380CC4-5D6E-409C-BE32-E72D297353CC}">
              <c16:uniqueId val="{00000002-E688-421C-8296-E52054ABF471}"/>
            </c:ext>
          </c:extLst>
        </c:ser>
        <c:ser>
          <c:idx val="3"/>
          <c:order val="3"/>
          <c:tx>
            <c:strRef>
              <c:f>'All Universities'!$E$5</c:f>
              <c:strCache>
                <c:ptCount val="1"/>
                <c:pt idx="0">
                  <c:v>Senior</c:v>
                </c:pt>
              </c:strCache>
            </c:strRef>
          </c:tx>
          <c:cat>
            <c:strRef>
              <c:f>'All Universities'!$A$6:$A$12</c:f>
              <c:strCache>
                <c:ptCount val="7"/>
                <c:pt idx="0">
                  <c:v>Fall 2010</c:v>
                </c:pt>
                <c:pt idx="1">
                  <c:v>Fall 2011</c:v>
                </c:pt>
                <c:pt idx="2">
                  <c:v>Fall 2012</c:v>
                </c:pt>
                <c:pt idx="3">
                  <c:v>Fall 2013</c:v>
                </c:pt>
                <c:pt idx="4">
                  <c:v>Fall 2014</c:v>
                </c:pt>
                <c:pt idx="5">
                  <c:v>Fall 2015</c:v>
                </c:pt>
                <c:pt idx="6">
                  <c:v>Fall 2016</c:v>
                </c:pt>
              </c:strCache>
            </c:strRef>
          </c:cat>
          <c:val>
            <c:numRef>
              <c:f>'All Universities'!$E$6:$E$12</c:f>
              <c:numCache>
                <c:formatCode>#,##0</c:formatCode>
                <c:ptCount val="7"/>
                <c:pt idx="0">
                  <c:v>23343</c:v>
                </c:pt>
                <c:pt idx="1">
                  <c:v>24528</c:v>
                </c:pt>
                <c:pt idx="2">
                  <c:v>24591</c:v>
                </c:pt>
                <c:pt idx="3">
                  <c:v>23801</c:v>
                </c:pt>
                <c:pt idx="4">
                  <c:v>23438</c:v>
                </c:pt>
                <c:pt idx="5">
                  <c:v>22698</c:v>
                </c:pt>
                <c:pt idx="6">
                  <c:v>22416</c:v>
                </c:pt>
              </c:numCache>
            </c:numRef>
          </c:val>
          <c:smooth val="0"/>
          <c:extLst>
            <c:ext xmlns:c16="http://schemas.microsoft.com/office/drawing/2014/chart" uri="{C3380CC4-5D6E-409C-BE32-E72D297353CC}">
              <c16:uniqueId val="{00000003-E688-421C-8296-E52054ABF471}"/>
            </c:ext>
          </c:extLst>
        </c:ser>
        <c:ser>
          <c:idx val="4"/>
          <c:order val="4"/>
          <c:tx>
            <c:strRef>
              <c:f>'All Universities'!$F$5</c:f>
              <c:strCache>
                <c:ptCount val="1"/>
                <c:pt idx="0">
                  <c:v>Undergrad Special</c:v>
                </c:pt>
              </c:strCache>
            </c:strRef>
          </c:tx>
          <c:cat>
            <c:strRef>
              <c:f>'All Universities'!$A$6:$A$12</c:f>
              <c:strCache>
                <c:ptCount val="7"/>
                <c:pt idx="0">
                  <c:v>Fall 2010</c:v>
                </c:pt>
                <c:pt idx="1">
                  <c:v>Fall 2011</c:v>
                </c:pt>
                <c:pt idx="2">
                  <c:v>Fall 2012</c:v>
                </c:pt>
                <c:pt idx="3">
                  <c:v>Fall 2013</c:v>
                </c:pt>
                <c:pt idx="4">
                  <c:v>Fall 2014</c:v>
                </c:pt>
                <c:pt idx="5">
                  <c:v>Fall 2015</c:v>
                </c:pt>
                <c:pt idx="6">
                  <c:v>Fall 2016</c:v>
                </c:pt>
              </c:strCache>
            </c:strRef>
          </c:cat>
          <c:val>
            <c:numRef>
              <c:f>'All Universities'!$F$6:$F$12</c:f>
              <c:numCache>
                <c:formatCode>#,##0</c:formatCode>
                <c:ptCount val="7"/>
                <c:pt idx="0">
                  <c:v>1903</c:v>
                </c:pt>
                <c:pt idx="1">
                  <c:v>2133</c:v>
                </c:pt>
                <c:pt idx="2">
                  <c:v>2330</c:v>
                </c:pt>
                <c:pt idx="3">
                  <c:v>2363</c:v>
                </c:pt>
                <c:pt idx="4">
                  <c:v>2324</c:v>
                </c:pt>
                <c:pt idx="5">
                  <c:v>2895</c:v>
                </c:pt>
                <c:pt idx="6">
                  <c:v>2459</c:v>
                </c:pt>
              </c:numCache>
            </c:numRef>
          </c:val>
          <c:smooth val="0"/>
          <c:extLst>
            <c:ext xmlns:c16="http://schemas.microsoft.com/office/drawing/2014/chart" uri="{C3380CC4-5D6E-409C-BE32-E72D297353CC}">
              <c16:uniqueId val="{00000004-E688-421C-8296-E52054ABF471}"/>
            </c:ext>
          </c:extLst>
        </c:ser>
        <c:ser>
          <c:idx val="5"/>
          <c:order val="5"/>
          <c:tx>
            <c:strRef>
              <c:f>'All Universities'!$G$5</c:f>
              <c:strCache>
                <c:ptCount val="1"/>
                <c:pt idx="0">
                  <c:v>Graduate</c:v>
                </c:pt>
              </c:strCache>
            </c:strRef>
          </c:tx>
          <c:cat>
            <c:strRef>
              <c:f>'All Universities'!$A$6:$A$12</c:f>
              <c:strCache>
                <c:ptCount val="7"/>
                <c:pt idx="0">
                  <c:v>Fall 2010</c:v>
                </c:pt>
                <c:pt idx="1">
                  <c:v>Fall 2011</c:v>
                </c:pt>
                <c:pt idx="2">
                  <c:v>Fall 2012</c:v>
                </c:pt>
                <c:pt idx="3">
                  <c:v>Fall 2013</c:v>
                </c:pt>
                <c:pt idx="4">
                  <c:v>Fall 2014</c:v>
                </c:pt>
                <c:pt idx="5">
                  <c:v>Fall 2015</c:v>
                </c:pt>
                <c:pt idx="6">
                  <c:v>Fall 2016</c:v>
                </c:pt>
              </c:strCache>
            </c:strRef>
          </c:cat>
          <c:val>
            <c:numRef>
              <c:f>'All Universities'!$G$6:$G$12</c:f>
              <c:numCache>
                <c:formatCode>#,##0</c:formatCode>
                <c:ptCount val="7"/>
                <c:pt idx="0">
                  <c:v>15766</c:v>
                </c:pt>
                <c:pt idx="1">
                  <c:v>15249</c:v>
                </c:pt>
                <c:pt idx="2">
                  <c:v>14746</c:v>
                </c:pt>
                <c:pt idx="3">
                  <c:v>13829</c:v>
                </c:pt>
                <c:pt idx="4">
                  <c:v>13181</c:v>
                </c:pt>
                <c:pt idx="5">
                  <c:v>13163</c:v>
                </c:pt>
                <c:pt idx="6">
                  <c:v>12459</c:v>
                </c:pt>
              </c:numCache>
            </c:numRef>
          </c:val>
          <c:smooth val="0"/>
          <c:extLst>
            <c:ext xmlns:c16="http://schemas.microsoft.com/office/drawing/2014/chart" uri="{C3380CC4-5D6E-409C-BE32-E72D297353CC}">
              <c16:uniqueId val="{00000005-E688-421C-8296-E52054ABF471}"/>
            </c:ext>
          </c:extLst>
        </c:ser>
        <c:dLbls>
          <c:showLegendKey val="0"/>
          <c:showVal val="0"/>
          <c:showCatName val="0"/>
          <c:showSerName val="0"/>
          <c:showPercent val="0"/>
          <c:showBubbleSize val="0"/>
        </c:dLbls>
        <c:marker val="1"/>
        <c:smooth val="0"/>
        <c:axId val="2038391896"/>
        <c:axId val="2038395032"/>
      </c:lineChart>
      <c:catAx>
        <c:axId val="2038391896"/>
        <c:scaling>
          <c:orientation val="minMax"/>
        </c:scaling>
        <c:delete val="0"/>
        <c:axPos val="b"/>
        <c:numFmt formatCode="General" sourceLinked="0"/>
        <c:majorTickMark val="out"/>
        <c:minorTickMark val="none"/>
        <c:tickLblPos val="nextTo"/>
        <c:crossAx val="2038395032"/>
        <c:crosses val="autoZero"/>
        <c:auto val="1"/>
        <c:lblAlgn val="ctr"/>
        <c:lblOffset val="100"/>
        <c:noMultiLvlLbl val="0"/>
      </c:catAx>
      <c:valAx>
        <c:axId val="2038395032"/>
        <c:scaling>
          <c:orientation val="minMax"/>
        </c:scaling>
        <c:delete val="0"/>
        <c:axPos val="l"/>
        <c:majorGridlines/>
        <c:numFmt formatCode="#,##0" sourceLinked="1"/>
        <c:majorTickMark val="out"/>
        <c:minorTickMark val="none"/>
        <c:tickLblPos val="nextTo"/>
        <c:crossAx val="2038391896"/>
        <c:crosses val="autoZero"/>
        <c:crossBetween val="between"/>
      </c:valAx>
    </c:plotArea>
    <c:legend>
      <c:legendPos val="r"/>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'All Community Colleges'!$B$15</c:f>
              <c:strCache>
                <c:ptCount val="1"/>
                <c:pt idx="0">
                  <c:v>Freshman</c:v>
                </c:pt>
              </c:strCache>
            </c:strRef>
          </c:tx>
          <c:cat>
            <c:strRef>
              <c:f>'All Community Colleges'!$A$16:$A$22</c:f>
              <c:strCache>
                <c:ptCount val="7"/>
                <c:pt idx="0">
                  <c:v>Fall 2010</c:v>
                </c:pt>
                <c:pt idx="1">
                  <c:v>Fall 2011</c:v>
                </c:pt>
                <c:pt idx="2">
                  <c:v>Fall 2012</c:v>
                </c:pt>
                <c:pt idx="3">
                  <c:v>Fall 2013</c:v>
                </c:pt>
                <c:pt idx="4">
                  <c:v>Fall 2014</c:v>
                </c:pt>
                <c:pt idx="5">
                  <c:v>Fall 2015</c:v>
                </c:pt>
                <c:pt idx="6">
                  <c:v>Fall 2016</c:v>
                </c:pt>
              </c:strCache>
            </c:strRef>
          </c:cat>
          <c:val>
            <c:numRef>
              <c:f>'All Community Colleges'!$B$16:$B$22</c:f>
              <c:numCache>
                <c:formatCode>#,##0</c:formatCode>
                <c:ptCount val="7"/>
                <c:pt idx="0">
                  <c:v>48629</c:v>
                </c:pt>
                <c:pt idx="1">
                  <c:v>46267</c:v>
                </c:pt>
                <c:pt idx="2">
                  <c:v>42716</c:v>
                </c:pt>
                <c:pt idx="3">
                  <c:v>40420</c:v>
                </c:pt>
                <c:pt idx="4">
                  <c:v>38904</c:v>
                </c:pt>
                <c:pt idx="5">
                  <c:v>39881</c:v>
                </c:pt>
                <c:pt idx="6">
                  <c:v>38591</c:v>
                </c:pt>
              </c:numCache>
            </c:numRef>
          </c:val>
          <c:smooth val="0"/>
          <c:extLst>
            <c:ext xmlns:c16="http://schemas.microsoft.com/office/drawing/2014/chart" uri="{C3380CC4-5D6E-409C-BE32-E72D297353CC}">
              <c16:uniqueId val="{00000000-E46F-42D9-AED2-3CEC6F71EF49}"/>
            </c:ext>
          </c:extLst>
        </c:ser>
        <c:ser>
          <c:idx val="1"/>
          <c:order val="1"/>
          <c:tx>
            <c:strRef>
              <c:f>'All Community Colleges'!$C$15</c:f>
              <c:strCache>
                <c:ptCount val="1"/>
                <c:pt idx="0">
                  <c:v>Sophomore</c:v>
                </c:pt>
              </c:strCache>
            </c:strRef>
          </c:tx>
          <c:cat>
            <c:strRef>
              <c:f>'All Community Colleges'!$A$16:$A$22</c:f>
              <c:strCache>
                <c:ptCount val="7"/>
                <c:pt idx="0">
                  <c:v>Fall 2010</c:v>
                </c:pt>
                <c:pt idx="1">
                  <c:v>Fall 2011</c:v>
                </c:pt>
                <c:pt idx="2">
                  <c:v>Fall 2012</c:v>
                </c:pt>
                <c:pt idx="3">
                  <c:v>Fall 2013</c:v>
                </c:pt>
                <c:pt idx="4">
                  <c:v>Fall 2014</c:v>
                </c:pt>
                <c:pt idx="5">
                  <c:v>Fall 2015</c:v>
                </c:pt>
                <c:pt idx="6">
                  <c:v>Fall 2016</c:v>
                </c:pt>
              </c:strCache>
            </c:strRef>
          </c:cat>
          <c:val>
            <c:numRef>
              <c:f>'All Community Colleges'!$C$16:$C$22</c:f>
              <c:numCache>
                <c:formatCode>#,##0</c:formatCode>
                <c:ptCount val="7"/>
                <c:pt idx="0">
                  <c:v>31744</c:v>
                </c:pt>
                <c:pt idx="1">
                  <c:v>32603</c:v>
                </c:pt>
                <c:pt idx="2">
                  <c:v>31751</c:v>
                </c:pt>
                <c:pt idx="3">
                  <c:v>29801</c:v>
                </c:pt>
                <c:pt idx="4">
                  <c:v>27789</c:v>
                </c:pt>
                <c:pt idx="5">
                  <c:v>26647</c:v>
                </c:pt>
                <c:pt idx="6">
                  <c:v>26811</c:v>
                </c:pt>
              </c:numCache>
            </c:numRef>
          </c:val>
          <c:smooth val="0"/>
          <c:extLst>
            <c:ext xmlns:c16="http://schemas.microsoft.com/office/drawing/2014/chart" uri="{C3380CC4-5D6E-409C-BE32-E72D297353CC}">
              <c16:uniqueId val="{00000001-E46F-42D9-AED2-3CEC6F71EF49}"/>
            </c:ext>
          </c:extLst>
        </c:ser>
        <c:ser>
          <c:idx val="2"/>
          <c:order val="2"/>
          <c:tx>
            <c:strRef>
              <c:f>'All Community Colleges'!$D$15</c:f>
              <c:strCache>
                <c:ptCount val="1"/>
                <c:pt idx="0">
                  <c:v>Undergrad Special</c:v>
                </c:pt>
              </c:strCache>
            </c:strRef>
          </c:tx>
          <c:cat>
            <c:strRef>
              <c:f>'All Community Colleges'!$A$16:$A$22</c:f>
              <c:strCache>
                <c:ptCount val="7"/>
                <c:pt idx="0">
                  <c:v>Fall 2010</c:v>
                </c:pt>
                <c:pt idx="1">
                  <c:v>Fall 2011</c:v>
                </c:pt>
                <c:pt idx="2">
                  <c:v>Fall 2012</c:v>
                </c:pt>
                <c:pt idx="3">
                  <c:v>Fall 2013</c:v>
                </c:pt>
                <c:pt idx="4">
                  <c:v>Fall 2014</c:v>
                </c:pt>
                <c:pt idx="5">
                  <c:v>Fall 2015</c:v>
                </c:pt>
                <c:pt idx="6">
                  <c:v>Fall 2016</c:v>
                </c:pt>
              </c:strCache>
            </c:strRef>
          </c:cat>
          <c:val>
            <c:numRef>
              <c:f>'All Community Colleges'!$D$16:$D$22</c:f>
              <c:numCache>
                <c:formatCode>#,##0</c:formatCode>
                <c:ptCount val="7"/>
                <c:pt idx="0">
                  <c:v>17552</c:v>
                </c:pt>
                <c:pt idx="1">
                  <c:v>17269</c:v>
                </c:pt>
                <c:pt idx="2">
                  <c:v>17831</c:v>
                </c:pt>
                <c:pt idx="3">
                  <c:v>19502</c:v>
                </c:pt>
                <c:pt idx="4">
                  <c:v>19543</c:v>
                </c:pt>
                <c:pt idx="5">
                  <c:v>20294</c:v>
                </c:pt>
                <c:pt idx="6">
                  <c:v>20465</c:v>
                </c:pt>
              </c:numCache>
            </c:numRef>
          </c:val>
          <c:smooth val="0"/>
          <c:extLst>
            <c:ext xmlns:c16="http://schemas.microsoft.com/office/drawing/2014/chart" uri="{C3380CC4-5D6E-409C-BE32-E72D297353CC}">
              <c16:uniqueId val="{00000002-E46F-42D9-AED2-3CEC6F71EF49}"/>
            </c:ext>
          </c:extLst>
        </c:ser>
        <c:dLbls>
          <c:showLegendKey val="0"/>
          <c:showVal val="0"/>
          <c:showCatName val="0"/>
          <c:showSerName val="0"/>
          <c:showPercent val="0"/>
          <c:showBubbleSize val="0"/>
        </c:dLbls>
        <c:marker val="1"/>
        <c:smooth val="0"/>
        <c:axId val="2144633592"/>
        <c:axId val="2144636568"/>
      </c:lineChart>
      <c:catAx>
        <c:axId val="2144633592"/>
        <c:scaling>
          <c:orientation val="minMax"/>
        </c:scaling>
        <c:delete val="0"/>
        <c:axPos val="b"/>
        <c:numFmt formatCode="General" sourceLinked="0"/>
        <c:majorTickMark val="out"/>
        <c:minorTickMark val="none"/>
        <c:tickLblPos val="nextTo"/>
        <c:crossAx val="2144636568"/>
        <c:crosses val="autoZero"/>
        <c:auto val="1"/>
        <c:lblAlgn val="ctr"/>
        <c:lblOffset val="100"/>
        <c:noMultiLvlLbl val="0"/>
      </c:catAx>
      <c:valAx>
        <c:axId val="2144636568"/>
        <c:scaling>
          <c:orientation val="minMax"/>
        </c:scaling>
        <c:delete val="0"/>
        <c:axPos val="l"/>
        <c:majorGridlines/>
        <c:numFmt formatCode="#,##0" sourceLinked="1"/>
        <c:majorTickMark val="out"/>
        <c:minorTickMark val="none"/>
        <c:tickLblPos val="nextTo"/>
        <c:crossAx val="2144633592"/>
        <c:crosses val="autoZero"/>
        <c:crossBetween val="between"/>
      </c:valAx>
    </c:plotArea>
    <c:legend>
      <c:legendPos val="r"/>
      <c:overlay val="0"/>
      <c:txPr>
        <a:bodyPr/>
        <a:lstStyle/>
        <a:p>
          <a:pPr>
            <a:defRPr sz="1200"/>
          </a:pPr>
          <a:endParaRPr lang="en-US"/>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4.5615200000000002E-2"/>
          <c:y val="5.6847300000000003E-2"/>
          <c:w val="0.90144599999999997"/>
          <c:h val="0.765127"/>
        </c:manualLayout>
      </c:layout>
      <c:barChart>
        <c:barDir val="bar"/>
        <c:grouping val="clustered"/>
        <c:varyColors val="0"/>
        <c:ser>
          <c:idx val="0"/>
          <c:order val="0"/>
          <c:tx>
            <c:strRef>
              <c:f>Sheet1!$A$2</c:f>
              <c:strCache>
                <c:ptCount val="1"/>
                <c:pt idx="0">
                  <c:v>Did not attempt 9hrs in focus area</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8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Sheet1!$B$2:$B$2</c:f>
              <c:numCache>
                <c:formatCode>General</c:formatCode>
                <c:ptCount val="1"/>
                <c:pt idx="0">
                  <c:v>0.16</c:v>
                </c:pt>
              </c:numCache>
            </c:numRef>
          </c:val>
          <c:extLst>
            <c:ext xmlns:c16="http://schemas.microsoft.com/office/drawing/2014/chart" uri="{C3380CC4-5D6E-409C-BE32-E72D297353CC}">
              <c16:uniqueId val="{00000000-FA00-40BA-A6DD-7224349B0C60}"/>
            </c:ext>
          </c:extLst>
        </c:ser>
        <c:ser>
          <c:idx val="1"/>
          <c:order val="1"/>
          <c:tx>
            <c:strRef>
              <c:f>Sheet1!$A$3</c:f>
              <c:strCache>
                <c:ptCount val="1"/>
                <c:pt idx="0">
                  <c:v>Attempted 9hrs in focus area</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18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Sheet1!$B$3:$B$3</c:f>
              <c:numCache>
                <c:formatCode>General</c:formatCode>
                <c:ptCount val="1"/>
                <c:pt idx="0">
                  <c:v>0.34</c:v>
                </c:pt>
              </c:numCache>
            </c:numRef>
          </c:val>
          <c:extLst>
            <c:ext xmlns:c16="http://schemas.microsoft.com/office/drawing/2014/chart" uri="{C3380CC4-5D6E-409C-BE32-E72D297353CC}">
              <c16:uniqueId val="{00000001-FA00-40BA-A6DD-7224349B0C60}"/>
            </c:ext>
          </c:extLst>
        </c:ser>
        <c:ser>
          <c:idx val="2"/>
          <c:order val="2"/>
          <c:tx>
            <c:strRef>
              <c:f>Sheet1!$A$4</c:f>
              <c:strCache>
                <c:ptCount val="1"/>
                <c:pt idx="0">
                  <c:v>Earned 9hrs in focus area</c:v>
                </c:pt>
              </c:strCache>
            </c:strRef>
          </c:tx>
          <c:spPr>
            <a:gradFill flip="none" rotWithShape="1">
              <a:gsLst>
                <a:gs pos="0">
                  <a:srgbClr val="FBE12B"/>
                </a:gs>
                <a:gs pos="100000">
                  <a:srgbClr val="BE9A1A"/>
                </a:gs>
              </a:gsLst>
              <a:lin ang="5400000" scaled="0"/>
            </a:gradFill>
            <a:ln w="12700" cap="flat">
              <a:noFill/>
              <a:miter lim="400000"/>
            </a:ln>
            <a:effectLst/>
          </c:spPr>
          <c:invertIfNegative val="0"/>
          <c:dLbls>
            <c:numFmt formatCode="#,##0%" sourceLinked="0"/>
            <c:spPr>
              <a:noFill/>
              <a:ln>
                <a:noFill/>
              </a:ln>
              <a:effectLst/>
            </c:spPr>
            <c:txPr>
              <a:bodyPr/>
              <a:lstStyle/>
              <a:p>
                <a:pPr>
                  <a:defRPr sz="18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Sheet1!$B$4:$B$4</c:f>
              <c:numCache>
                <c:formatCode>General</c:formatCode>
                <c:ptCount val="1"/>
                <c:pt idx="0">
                  <c:v>0.4</c:v>
                </c:pt>
              </c:numCache>
            </c:numRef>
          </c:val>
          <c:extLst>
            <c:ext xmlns:c16="http://schemas.microsoft.com/office/drawing/2014/chart" uri="{C3380CC4-5D6E-409C-BE32-E72D297353CC}">
              <c16:uniqueId val="{00000002-FA00-40BA-A6DD-7224349B0C60}"/>
            </c:ext>
          </c:extLst>
        </c:ser>
        <c:dLbls>
          <c:showLegendKey val="0"/>
          <c:showVal val="0"/>
          <c:showCatName val="0"/>
          <c:showSerName val="0"/>
          <c:showPercent val="0"/>
          <c:showBubbleSize val="0"/>
        </c:dLbls>
        <c:gapWidth val="40"/>
        <c:overlap val="-10"/>
        <c:axId val="2144760856"/>
        <c:axId val="2144764232"/>
      </c:barChart>
      <c:catAx>
        <c:axId val="2144760856"/>
        <c:scaling>
          <c:orientation val="maxMin"/>
        </c:scaling>
        <c:delete val="0"/>
        <c:axPos val="l"/>
        <c:numFmt formatCode="General" sourceLinked="0"/>
        <c:majorTickMark val="none"/>
        <c:minorTickMark val="none"/>
        <c:tickLblPos val="none"/>
        <c:spPr>
          <a:ln w="12700" cap="flat">
            <a:solidFill>
              <a:srgbClr val="000000"/>
            </a:solidFill>
            <a:prstDash val="solid"/>
            <a:miter lim="400000"/>
          </a:ln>
        </c:spPr>
        <c:txPr>
          <a:bodyPr rot="0"/>
          <a:lstStyle/>
          <a:p>
            <a:pPr>
              <a:defRPr sz="1400" b="0" i="0" u="none" strike="noStrike">
                <a:solidFill>
                  <a:srgbClr val="000000"/>
                </a:solidFill>
                <a:latin typeface="Helvetica Light"/>
              </a:defRPr>
            </a:pPr>
            <a:endParaRPr lang="en-US"/>
          </a:p>
        </c:txPr>
        <c:crossAx val="2144764232"/>
        <c:crosses val="autoZero"/>
        <c:auto val="1"/>
        <c:lblAlgn val="ctr"/>
        <c:lblOffset val="100"/>
        <c:noMultiLvlLbl val="1"/>
      </c:catAx>
      <c:valAx>
        <c:axId val="2144764232"/>
        <c:scaling>
          <c:orientation val="minMax"/>
        </c:scaling>
        <c:delete val="0"/>
        <c:axPos val="t"/>
        <c:majorGridlines>
          <c:spPr>
            <a:ln w="12700" cap="flat">
              <a:solidFill>
                <a:srgbClr val="929292"/>
              </a:solidFill>
              <a:custDash>
                <a:ds d="200000" sp="200000"/>
              </a:custDash>
              <a:miter lim="400000"/>
            </a:ln>
          </c:spPr>
        </c:majorGridlines>
        <c:title>
          <c:tx>
            <c:rich>
              <a:bodyPr rot="0"/>
              <a:lstStyle/>
              <a:p>
                <a:pPr>
                  <a:defRPr sz="1600" b="0" i="0" u="none" strike="noStrike">
                    <a:solidFill>
                      <a:srgbClr val="000000"/>
                    </a:solidFill>
                    <a:latin typeface="Helvetica Light"/>
                  </a:defRPr>
                </a:pPr>
                <a:r>
                  <a:rPr lang="en-US" sz="1600" b="0" i="0" u="none" strike="noStrike">
                    <a:solidFill>
                      <a:srgbClr val="000000"/>
                    </a:solidFill>
                    <a:latin typeface="Helvetica Light"/>
                  </a:rPr>
                  <a:t>6 yr Graduation Rates</a:t>
                </a:r>
              </a:p>
            </c:rich>
          </c:tx>
          <c:overlay val="1"/>
        </c:title>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000000"/>
                </a:solidFill>
                <a:latin typeface="Helvetica Light"/>
              </a:defRPr>
            </a:pPr>
            <a:endParaRPr lang="en-US"/>
          </a:p>
        </c:txPr>
        <c:crossAx val="2144760856"/>
        <c:crosses val="autoZero"/>
        <c:crossBetween val="between"/>
        <c:majorUnit val="0.1"/>
        <c:minorUnit val="0.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4.5615200000000002E-2"/>
          <c:y val="5.6847300000000003E-2"/>
          <c:w val="0.90144599999999997"/>
          <c:h val="0.765127"/>
        </c:manualLayout>
      </c:layout>
      <c:barChart>
        <c:barDir val="bar"/>
        <c:grouping val="clustered"/>
        <c:varyColors val="0"/>
        <c:ser>
          <c:idx val="0"/>
          <c:order val="0"/>
          <c:tx>
            <c:strRef>
              <c:f>Sheet1!$A$2</c:f>
              <c:strCache>
                <c:ptCount val="1"/>
                <c:pt idx="0">
                  <c:v>Did not attempt 9hrs in focus area</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8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Sheet1!$B$2:$B$2</c:f>
              <c:numCache>
                <c:formatCode>General</c:formatCode>
                <c:ptCount val="1"/>
                <c:pt idx="0">
                  <c:v>0.35</c:v>
                </c:pt>
              </c:numCache>
            </c:numRef>
          </c:val>
          <c:extLst>
            <c:ext xmlns:c16="http://schemas.microsoft.com/office/drawing/2014/chart" uri="{C3380CC4-5D6E-409C-BE32-E72D297353CC}">
              <c16:uniqueId val="{00000000-491C-4C62-A39D-03715C6A977B}"/>
            </c:ext>
          </c:extLst>
        </c:ser>
        <c:ser>
          <c:idx val="1"/>
          <c:order val="1"/>
          <c:tx>
            <c:strRef>
              <c:f>Sheet1!$A$3</c:f>
              <c:strCache>
                <c:ptCount val="1"/>
                <c:pt idx="0">
                  <c:v>Attempted 9hrs in focus area</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18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Sheet1!$B$3:$B$3</c:f>
              <c:numCache>
                <c:formatCode>General</c:formatCode>
                <c:ptCount val="1"/>
                <c:pt idx="0">
                  <c:v>0.46</c:v>
                </c:pt>
              </c:numCache>
            </c:numRef>
          </c:val>
          <c:extLst>
            <c:ext xmlns:c16="http://schemas.microsoft.com/office/drawing/2014/chart" uri="{C3380CC4-5D6E-409C-BE32-E72D297353CC}">
              <c16:uniqueId val="{00000001-491C-4C62-A39D-03715C6A977B}"/>
            </c:ext>
          </c:extLst>
        </c:ser>
        <c:ser>
          <c:idx val="2"/>
          <c:order val="2"/>
          <c:tx>
            <c:strRef>
              <c:f>Sheet1!$A$4</c:f>
              <c:strCache>
                <c:ptCount val="1"/>
                <c:pt idx="0">
                  <c:v>Earned 9hrs in focus area</c:v>
                </c:pt>
              </c:strCache>
            </c:strRef>
          </c:tx>
          <c:spPr>
            <a:gradFill flip="none" rotWithShape="1">
              <a:gsLst>
                <a:gs pos="0">
                  <a:srgbClr val="FBE12B"/>
                </a:gs>
                <a:gs pos="100000">
                  <a:srgbClr val="BE9A1A"/>
                </a:gs>
              </a:gsLst>
              <a:lin ang="5400000" scaled="0"/>
            </a:gradFill>
            <a:ln w="12700" cap="flat">
              <a:noFill/>
              <a:miter lim="400000"/>
            </a:ln>
            <a:effectLst/>
          </c:spPr>
          <c:invertIfNegative val="0"/>
          <c:dLbls>
            <c:numFmt formatCode="#,##0%" sourceLinked="0"/>
            <c:spPr>
              <a:noFill/>
              <a:ln>
                <a:noFill/>
              </a:ln>
              <a:effectLst/>
            </c:spPr>
            <c:txPr>
              <a:bodyPr/>
              <a:lstStyle/>
              <a:p>
                <a:pPr>
                  <a:defRPr sz="18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Sheet1!$B$4:$B$4</c:f>
              <c:numCache>
                <c:formatCode>General</c:formatCode>
                <c:ptCount val="1"/>
                <c:pt idx="0">
                  <c:v>0.53</c:v>
                </c:pt>
              </c:numCache>
            </c:numRef>
          </c:val>
          <c:extLst>
            <c:ext xmlns:c16="http://schemas.microsoft.com/office/drawing/2014/chart" uri="{C3380CC4-5D6E-409C-BE32-E72D297353CC}">
              <c16:uniqueId val="{00000002-491C-4C62-A39D-03715C6A977B}"/>
            </c:ext>
          </c:extLst>
        </c:ser>
        <c:dLbls>
          <c:showLegendKey val="0"/>
          <c:showVal val="0"/>
          <c:showCatName val="0"/>
          <c:showSerName val="0"/>
          <c:showPercent val="0"/>
          <c:showBubbleSize val="0"/>
        </c:dLbls>
        <c:gapWidth val="40"/>
        <c:overlap val="-10"/>
        <c:axId val="2145271544"/>
        <c:axId val="2145274920"/>
      </c:barChart>
      <c:catAx>
        <c:axId val="2145271544"/>
        <c:scaling>
          <c:orientation val="maxMin"/>
        </c:scaling>
        <c:delete val="0"/>
        <c:axPos val="l"/>
        <c:numFmt formatCode="General" sourceLinked="0"/>
        <c:majorTickMark val="none"/>
        <c:minorTickMark val="none"/>
        <c:tickLblPos val="none"/>
        <c:spPr>
          <a:ln w="12700" cap="flat">
            <a:solidFill>
              <a:srgbClr val="000000"/>
            </a:solidFill>
            <a:prstDash val="solid"/>
            <a:miter lim="400000"/>
          </a:ln>
        </c:spPr>
        <c:txPr>
          <a:bodyPr rot="0"/>
          <a:lstStyle/>
          <a:p>
            <a:pPr>
              <a:defRPr sz="1400" b="0" i="0" u="none" strike="noStrike">
                <a:solidFill>
                  <a:srgbClr val="000000"/>
                </a:solidFill>
                <a:latin typeface="Helvetica Light"/>
              </a:defRPr>
            </a:pPr>
            <a:endParaRPr lang="en-US"/>
          </a:p>
        </c:txPr>
        <c:crossAx val="2145274920"/>
        <c:crosses val="autoZero"/>
        <c:auto val="1"/>
        <c:lblAlgn val="ctr"/>
        <c:lblOffset val="100"/>
        <c:noMultiLvlLbl val="1"/>
      </c:catAx>
      <c:valAx>
        <c:axId val="2145274920"/>
        <c:scaling>
          <c:orientation val="minMax"/>
        </c:scaling>
        <c:delete val="0"/>
        <c:axPos val="t"/>
        <c:majorGridlines>
          <c:spPr>
            <a:ln w="12700" cap="flat">
              <a:solidFill>
                <a:srgbClr val="929292"/>
              </a:solidFill>
              <a:custDash>
                <a:ds d="200000" sp="200000"/>
              </a:custDash>
              <a:miter lim="400000"/>
            </a:ln>
          </c:spPr>
        </c:majorGridlines>
        <c:title>
          <c:tx>
            <c:rich>
              <a:bodyPr rot="0"/>
              <a:lstStyle/>
              <a:p>
                <a:pPr>
                  <a:defRPr sz="1600" b="0" i="0" u="none" strike="noStrike">
                    <a:solidFill>
                      <a:srgbClr val="000000"/>
                    </a:solidFill>
                    <a:latin typeface="Helvetica Light"/>
                  </a:defRPr>
                </a:pPr>
                <a:r>
                  <a:rPr lang="en-US" sz="1600" b="0" i="0" u="none" strike="noStrike">
                    <a:solidFill>
                      <a:srgbClr val="000000"/>
                    </a:solidFill>
                    <a:latin typeface="Helvetica Light"/>
                  </a:rPr>
                  <a:t>6 yr Graduation Rates</a:t>
                </a:r>
              </a:p>
            </c:rich>
          </c:tx>
          <c:overlay val="1"/>
        </c:title>
        <c:numFmt formatCode="#,##0%" sourceLinked="0"/>
        <c:majorTickMark val="none"/>
        <c:minorTickMark val="none"/>
        <c:tickLblPos val="high"/>
        <c:spPr>
          <a:ln w="12700" cap="flat">
            <a:noFill/>
            <a:prstDash val="solid"/>
            <a:miter lim="400000"/>
          </a:ln>
        </c:spPr>
        <c:txPr>
          <a:bodyPr rot="0"/>
          <a:lstStyle/>
          <a:p>
            <a:pPr>
              <a:defRPr sz="1400" b="0" i="0" u="none" strike="noStrike">
                <a:solidFill>
                  <a:srgbClr val="000000"/>
                </a:solidFill>
                <a:latin typeface="Helvetica Light"/>
              </a:defRPr>
            </a:pPr>
            <a:endParaRPr lang="en-US"/>
          </a:p>
        </c:txPr>
        <c:crossAx val="2145271544"/>
        <c:crosses val="autoZero"/>
        <c:crossBetween val="between"/>
        <c:majorUnit val="0.15"/>
        <c:minorUnit val="7.4999999999999997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6.8484699999999996E-2"/>
          <c:y val="4.1579600000000001E-2"/>
          <c:w val="0.91841200000000001"/>
          <c:h val="0.88111700000000004"/>
        </c:manualLayout>
      </c:layout>
      <c:barChart>
        <c:barDir val="col"/>
        <c:grouping val="clustered"/>
        <c:varyColors val="0"/>
        <c:ser>
          <c:idx val="0"/>
          <c:order val="0"/>
          <c:tx>
            <c:strRef>
              <c:f>Sheet1!$A$2</c:f>
              <c:strCache>
                <c:ptCount val="1"/>
                <c:pt idx="0">
                  <c:v>Graduations</c:v>
                </c:pt>
              </c:strCache>
            </c:strRef>
          </c:tx>
          <c:spPr>
            <a:solidFill>
              <a:schemeClr val="accent1"/>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Sheet1!$B$2:$P$2</c:f>
              <c:numCache>
                <c:formatCode>General</c:formatCode>
                <c:ptCount val="15"/>
                <c:pt idx="0">
                  <c:v>12584</c:v>
                </c:pt>
                <c:pt idx="1">
                  <c:v>12961</c:v>
                </c:pt>
                <c:pt idx="2">
                  <c:v>13747</c:v>
                </c:pt>
                <c:pt idx="3">
                  <c:v>13665</c:v>
                </c:pt>
                <c:pt idx="4">
                  <c:v>13543</c:v>
                </c:pt>
                <c:pt idx="5">
                  <c:v>13965</c:v>
                </c:pt>
              </c:numCache>
            </c:numRef>
          </c:val>
          <c:extLst>
            <c:ext xmlns:c16="http://schemas.microsoft.com/office/drawing/2014/chart" uri="{C3380CC4-5D6E-409C-BE32-E72D297353CC}">
              <c16:uniqueId val="{00000000-B51F-4EC0-AB74-D5E2A1BC9D5B}"/>
            </c:ext>
          </c:extLst>
        </c:ser>
        <c:ser>
          <c:idx val="1"/>
          <c:order val="1"/>
          <c:tx>
            <c:strRef>
              <c:f>Sheet1!$A$3</c:f>
              <c:strCache>
                <c:ptCount val="1"/>
                <c:pt idx="0">
                  <c:v>Targets</c:v>
                </c:pt>
              </c:strCache>
            </c:strRef>
          </c:tx>
          <c:spPr>
            <a:solidFill>
              <a:schemeClr val="accent2"/>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Sheet1!$B$3:$P$3</c:f>
              <c:numCache>
                <c:formatCode>#,##0</c:formatCode>
                <c:ptCount val="15"/>
                <c:pt idx="0">
                  <c:v>12454</c:v>
                </c:pt>
                <c:pt idx="1">
                  <c:v>12841</c:v>
                </c:pt>
                <c:pt idx="2">
                  <c:v>13240</c:v>
                </c:pt>
                <c:pt idx="3">
                  <c:v>13651</c:v>
                </c:pt>
                <c:pt idx="4" formatCode="General">
                  <c:v>13828.5</c:v>
                </c:pt>
                <c:pt idx="5" formatCode="General">
                  <c:v>14006</c:v>
                </c:pt>
                <c:pt idx="6" formatCode="General">
                  <c:v>14360</c:v>
                </c:pt>
                <c:pt idx="7" formatCode="General">
                  <c:v>14714</c:v>
                </c:pt>
                <c:pt idx="8" formatCode="General">
                  <c:v>15068</c:v>
                </c:pt>
                <c:pt idx="9" formatCode="General">
                  <c:v>15422</c:v>
                </c:pt>
                <c:pt idx="10" formatCode="General">
                  <c:v>15776</c:v>
                </c:pt>
                <c:pt idx="11" formatCode="General">
                  <c:v>16130</c:v>
                </c:pt>
                <c:pt idx="12" formatCode="General">
                  <c:v>16484</c:v>
                </c:pt>
                <c:pt idx="13" formatCode="General">
                  <c:v>16838</c:v>
                </c:pt>
                <c:pt idx="14" formatCode="General">
                  <c:v>17192</c:v>
                </c:pt>
              </c:numCache>
            </c:numRef>
          </c:val>
          <c:extLst>
            <c:ext xmlns:c16="http://schemas.microsoft.com/office/drawing/2014/chart" uri="{C3380CC4-5D6E-409C-BE32-E72D297353CC}">
              <c16:uniqueId val="{00000001-B51F-4EC0-AB74-D5E2A1BC9D5B}"/>
            </c:ext>
          </c:extLst>
        </c:ser>
        <c:dLbls>
          <c:showLegendKey val="0"/>
          <c:showVal val="0"/>
          <c:showCatName val="0"/>
          <c:showSerName val="0"/>
          <c:showPercent val="0"/>
          <c:showBubbleSize val="0"/>
        </c:dLbls>
        <c:gapWidth val="150"/>
        <c:axId val="2143455448"/>
        <c:axId val="2143452088"/>
      </c:barChart>
      <c:catAx>
        <c:axId val="2143455448"/>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400" b="0" i="0" u="none" strike="noStrike">
                <a:solidFill>
                  <a:srgbClr val="000000"/>
                </a:solidFill>
                <a:latin typeface="Franklin Gothic Book"/>
              </a:defRPr>
            </a:pPr>
            <a:endParaRPr lang="en-US"/>
          </a:p>
        </c:txPr>
        <c:crossAx val="2143452088"/>
        <c:crosses val="autoZero"/>
        <c:auto val="1"/>
        <c:lblAlgn val="ctr"/>
        <c:lblOffset val="100"/>
        <c:noMultiLvlLbl val="1"/>
      </c:catAx>
      <c:valAx>
        <c:axId val="2143452088"/>
        <c:scaling>
          <c:orientation val="minMax"/>
          <c:max val="20000"/>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sz="1300" b="0" i="0" u="none" strike="noStrike">
                <a:solidFill>
                  <a:srgbClr val="000000"/>
                </a:solidFill>
                <a:latin typeface="Franklin Gothic Book"/>
              </a:defRPr>
            </a:pPr>
            <a:endParaRPr lang="en-US"/>
          </a:p>
        </c:txPr>
        <c:crossAx val="2143455448"/>
        <c:crosses val="autoZero"/>
        <c:crossBetween val="between"/>
        <c:majorUnit val="5000"/>
        <c:minorUnit val="2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900" b="0" i="0" u="none" strike="noStrike">
                <a:solidFill>
                  <a:srgbClr val="000000"/>
                </a:solidFill>
                <a:latin typeface="Helvetica"/>
              </a:defRPr>
            </a:pPr>
            <a:r>
              <a:rPr lang="en-US" sz="900" b="0" i="0" u="none" strike="noStrike">
                <a:solidFill>
                  <a:srgbClr val="000000"/>
                </a:solidFill>
                <a:latin typeface="Helvetica"/>
              </a:rPr>
              <a:t>University Freshmen in their First Academic Year</a:t>
            </a:r>
          </a:p>
        </c:rich>
      </c:tx>
      <c:layout>
        <c:manualLayout>
          <c:xMode val="edge"/>
          <c:yMode val="edge"/>
          <c:x val="0.31726884886602702"/>
          <c:y val="0"/>
          <c:w val="0.59778399999999998"/>
          <c:h val="7.2407100000000002E-2"/>
        </c:manualLayout>
      </c:layout>
      <c:overlay val="1"/>
      <c:spPr>
        <a:noFill/>
        <a:effectLst/>
      </c:spPr>
    </c:title>
    <c:autoTitleDeleted val="0"/>
    <c:plotArea>
      <c:layout>
        <c:manualLayout>
          <c:layoutTarget val="inner"/>
          <c:xMode val="edge"/>
          <c:yMode val="edge"/>
          <c:x val="0.20142299999999999"/>
          <c:y val="7.2407100000000002E-2"/>
          <c:w val="0.79357699999999998"/>
          <c:h val="0.82591000000000003"/>
        </c:manualLayout>
      </c:layout>
      <c:barChart>
        <c:barDir val="col"/>
        <c:grouping val="clustered"/>
        <c:varyColors val="0"/>
        <c:ser>
          <c:idx val="0"/>
          <c:order val="0"/>
          <c:tx>
            <c:strRef>
              <c:f>Sheet1!$B$1</c:f>
              <c:strCache>
                <c:ptCount val="1"/>
                <c:pt idx="0">
                  <c:v>Attempted 9 Focus Hours</c:v>
                </c:pt>
              </c:strCache>
            </c:strRef>
          </c:tx>
          <c:spPr>
            <a:solidFill>
              <a:srgbClr val="5E86B8"/>
            </a:soli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0.33277299999999999</c:v>
                </c:pt>
                <c:pt idx="1">
                  <c:v>0.316805</c:v>
                </c:pt>
                <c:pt idx="2">
                  <c:v>0.33330799999999999</c:v>
                </c:pt>
                <c:pt idx="3">
                  <c:v>0.32374000000000003</c:v>
                </c:pt>
                <c:pt idx="4">
                  <c:v>0.35261399999999998</c:v>
                </c:pt>
                <c:pt idx="5">
                  <c:v>0.54051400000000005</c:v>
                </c:pt>
                <c:pt idx="6">
                  <c:v>0.58570999999999995</c:v>
                </c:pt>
              </c:numCache>
            </c:numRef>
          </c:val>
          <c:extLst>
            <c:ext xmlns:c16="http://schemas.microsoft.com/office/drawing/2014/chart" uri="{C3380CC4-5D6E-409C-BE32-E72D297353CC}">
              <c16:uniqueId val="{00000000-3C6C-49C0-9182-D87C7CC56405}"/>
            </c:ext>
          </c:extLst>
        </c:ser>
        <c:ser>
          <c:idx val="1"/>
          <c:order val="1"/>
          <c:tx>
            <c:strRef>
              <c:f>Sheet1!$C$1</c:f>
              <c:strCache>
                <c:ptCount val="1"/>
                <c:pt idx="0">
                  <c:v>Earned 9 Focus Hours</c:v>
                </c:pt>
              </c:strCache>
            </c:strRef>
          </c:tx>
          <c:spPr>
            <a:solidFill>
              <a:srgbClr val="94B9DA"/>
            </a:soli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Sheet1!$C$2:$C$8</c:f>
              <c:numCache>
                <c:formatCode>General</c:formatCode>
                <c:ptCount val="7"/>
                <c:pt idx="0">
                  <c:v>0.288024</c:v>
                </c:pt>
                <c:pt idx="1">
                  <c:v>0.27112399999999998</c:v>
                </c:pt>
                <c:pt idx="2">
                  <c:v>0.28556100000000001</c:v>
                </c:pt>
                <c:pt idx="3">
                  <c:v>0.28224399999999999</c:v>
                </c:pt>
                <c:pt idx="4">
                  <c:v>0.315523</c:v>
                </c:pt>
                <c:pt idx="5">
                  <c:v>0.476659</c:v>
                </c:pt>
                <c:pt idx="6">
                  <c:v>0.52069200000000004</c:v>
                </c:pt>
              </c:numCache>
            </c:numRef>
          </c:val>
          <c:extLst>
            <c:ext xmlns:c16="http://schemas.microsoft.com/office/drawing/2014/chart" uri="{C3380CC4-5D6E-409C-BE32-E72D297353CC}">
              <c16:uniqueId val="{00000001-3C6C-49C0-9182-D87C7CC56405}"/>
            </c:ext>
          </c:extLst>
        </c:ser>
        <c:dLbls>
          <c:showLegendKey val="0"/>
          <c:showVal val="0"/>
          <c:showCatName val="0"/>
          <c:showSerName val="0"/>
          <c:showPercent val="0"/>
          <c:showBubbleSize val="0"/>
        </c:dLbls>
        <c:gapWidth val="40"/>
        <c:overlap val="-10"/>
        <c:axId val="2145333768"/>
        <c:axId val="2145162968"/>
      </c:barChart>
      <c:catAx>
        <c:axId val="214533376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700" b="0" i="0" u="none" strike="noStrike">
                <a:solidFill>
                  <a:srgbClr val="000000"/>
                </a:solidFill>
                <a:latin typeface="Helvetica"/>
              </a:defRPr>
            </a:pPr>
            <a:endParaRPr lang="en-US"/>
          </a:p>
        </c:txPr>
        <c:crossAx val="2145162968"/>
        <c:crosses val="autoZero"/>
        <c:auto val="1"/>
        <c:lblAlgn val="ctr"/>
        <c:lblOffset val="100"/>
        <c:noMultiLvlLbl val="1"/>
      </c:catAx>
      <c:valAx>
        <c:axId val="2145162968"/>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45333768"/>
        <c:crosses val="autoZero"/>
        <c:crossBetween val="between"/>
        <c:majorUnit val="0.12"/>
        <c:minorUnit val="0.06"/>
      </c:valAx>
      <c:spPr>
        <a:noFill/>
        <a:ln w="12700" cap="flat">
          <a:noFill/>
          <a:miter lim="400000"/>
        </a:ln>
        <a:effectLst/>
      </c:spPr>
    </c:plotArea>
    <c:legend>
      <c:legendPos val="b"/>
      <c:layout>
        <c:manualLayout>
          <c:xMode val="edge"/>
          <c:yMode val="edge"/>
          <c:x val="0.17817806342995299"/>
          <c:y val="0.94558004600686696"/>
          <c:w val="0.77593900000000005"/>
          <c:h val="5.44199E-2"/>
        </c:manualLayout>
      </c:layout>
      <c:overlay val="1"/>
      <c:spPr>
        <a:noFill/>
        <a:ln w="12700" cap="flat">
          <a:noFill/>
          <a:miter lim="400000"/>
        </a:ln>
        <a:effectLst/>
      </c:spPr>
      <c:txPr>
        <a:bodyPr rot="0"/>
        <a:lstStyle/>
        <a:p>
          <a:pPr>
            <a:defRPr sz="9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800" b="0" i="0" u="none" strike="noStrike">
                <a:solidFill>
                  <a:srgbClr val="000000"/>
                </a:solidFill>
                <a:latin typeface="Helvetica"/>
              </a:defRPr>
            </a:pPr>
            <a:r>
              <a:rPr lang="en-US" sz="800" b="0" i="0" u="none" strike="noStrike">
                <a:solidFill>
                  <a:srgbClr val="000000"/>
                </a:solidFill>
                <a:latin typeface="Helvetica"/>
              </a:rPr>
              <a:t>Community College Freshmen in their First Academic Year</a:t>
            </a:r>
          </a:p>
        </c:rich>
      </c:tx>
      <c:layout>
        <c:manualLayout>
          <c:xMode val="edge"/>
          <c:yMode val="edge"/>
          <c:x val="0.245976163853205"/>
          <c:y val="0"/>
          <c:w val="0.64207099999999995"/>
          <c:h val="6.8858600000000006E-2"/>
        </c:manualLayout>
      </c:layout>
      <c:overlay val="1"/>
      <c:spPr>
        <a:noFill/>
        <a:effectLst/>
      </c:spPr>
    </c:title>
    <c:autoTitleDeleted val="0"/>
    <c:plotArea>
      <c:layout>
        <c:manualLayout>
          <c:layoutTarget val="inner"/>
          <c:xMode val="edge"/>
          <c:yMode val="edge"/>
          <c:x val="6.5101000000000006E-2"/>
          <c:y val="6.8858600000000006E-2"/>
          <c:w val="0.80344700000000002"/>
          <c:h val="0.829116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0.23987800000000001</c:v>
                </c:pt>
                <c:pt idx="1">
                  <c:v>0.22101499999999999</c:v>
                </c:pt>
                <c:pt idx="2">
                  <c:v>0.26648899999999998</c:v>
                </c:pt>
                <c:pt idx="3">
                  <c:v>0.26510699999999998</c:v>
                </c:pt>
                <c:pt idx="4">
                  <c:v>0.28245500000000001</c:v>
                </c:pt>
                <c:pt idx="5">
                  <c:v>0.31937599999999999</c:v>
                </c:pt>
                <c:pt idx="6">
                  <c:v>0.41281699999999999</c:v>
                </c:pt>
              </c:numCache>
            </c:numRef>
          </c:val>
          <c:extLst>
            <c:ext xmlns:c16="http://schemas.microsoft.com/office/drawing/2014/chart" uri="{C3380CC4-5D6E-409C-BE32-E72D297353CC}">
              <c16:uniqueId val="{00000000-B03E-41DE-B6F6-BE8A93E54F98}"/>
            </c:ext>
          </c:extLst>
        </c:ser>
        <c:ser>
          <c:idx val="1"/>
          <c:order val="1"/>
          <c:tx>
            <c:strRef>
              <c:f>Sheet1!$C$1</c:f>
              <c:strCache>
                <c:ptCount val="1"/>
                <c:pt idx="0">
                  <c:v>Earned 9 Focus Hours</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Sheet1!$C$2:$C$8</c:f>
              <c:numCache>
                <c:formatCode>General</c:formatCode>
                <c:ptCount val="7"/>
                <c:pt idx="0">
                  <c:v>0.199792</c:v>
                </c:pt>
                <c:pt idx="1">
                  <c:v>0.17801700000000001</c:v>
                </c:pt>
                <c:pt idx="2">
                  <c:v>0.210508</c:v>
                </c:pt>
                <c:pt idx="3">
                  <c:v>0.20683499999999999</c:v>
                </c:pt>
                <c:pt idx="4">
                  <c:v>0.223602</c:v>
                </c:pt>
                <c:pt idx="5">
                  <c:v>0.25451600000000002</c:v>
                </c:pt>
                <c:pt idx="6">
                  <c:v>0.31909900000000002</c:v>
                </c:pt>
              </c:numCache>
            </c:numRef>
          </c:val>
          <c:extLst>
            <c:ext xmlns:c16="http://schemas.microsoft.com/office/drawing/2014/chart" uri="{C3380CC4-5D6E-409C-BE32-E72D297353CC}">
              <c16:uniqueId val="{00000001-B03E-41DE-B6F6-BE8A93E54F98}"/>
            </c:ext>
          </c:extLst>
        </c:ser>
        <c:dLbls>
          <c:showLegendKey val="0"/>
          <c:showVal val="0"/>
          <c:showCatName val="0"/>
          <c:showSerName val="0"/>
          <c:showPercent val="0"/>
          <c:showBubbleSize val="0"/>
        </c:dLbls>
        <c:gapWidth val="40"/>
        <c:overlap val="-10"/>
        <c:axId val="2144887528"/>
        <c:axId val="2145152584"/>
      </c:barChart>
      <c:catAx>
        <c:axId val="214488752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700" b="0" i="0" u="none" strike="noStrike">
                <a:solidFill>
                  <a:srgbClr val="000000"/>
                </a:solidFill>
                <a:latin typeface="Helvetica"/>
              </a:defRPr>
            </a:pPr>
            <a:endParaRPr lang="en-US"/>
          </a:p>
        </c:txPr>
        <c:crossAx val="2145152584"/>
        <c:crosses val="autoZero"/>
        <c:auto val="1"/>
        <c:lblAlgn val="ctr"/>
        <c:lblOffset val="100"/>
        <c:noMultiLvlLbl val="1"/>
      </c:catAx>
      <c:valAx>
        <c:axId val="2145152584"/>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44887528"/>
        <c:crosses val="autoZero"/>
        <c:crossBetween val="between"/>
        <c:majorUnit val="0.1"/>
        <c:minorUnit val="0.05"/>
      </c:valAx>
      <c:spPr>
        <a:noFill/>
        <a:ln w="12700" cap="flat">
          <a:noFill/>
          <a:miter lim="400000"/>
        </a:ln>
        <a:effectLst/>
      </c:spPr>
    </c:plotArea>
    <c:legend>
      <c:legendPos val="b"/>
      <c:layout>
        <c:manualLayout>
          <c:xMode val="edge"/>
          <c:yMode val="edge"/>
          <c:x val="4.9601582908209998E-2"/>
          <c:y val="0.94541975742248296"/>
          <c:w val="0.78066899999999995"/>
          <c:h val="5.4580299999999998E-2"/>
        </c:manualLayout>
      </c:layout>
      <c:overlay val="1"/>
      <c:spPr>
        <a:noFill/>
        <a:ln w="12700" cap="flat">
          <a:noFill/>
          <a:miter lim="400000"/>
        </a:ln>
        <a:effectLst/>
      </c:spPr>
      <c:txPr>
        <a:bodyPr rot="0"/>
        <a:lstStyle/>
        <a:p>
          <a:pPr>
            <a:defRPr sz="9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University Freshmen</a:t>
            </a:r>
          </a:p>
        </c:rich>
      </c:tx>
      <c:layout>
        <c:manualLayout>
          <c:xMode val="edge"/>
          <c:yMode val="edge"/>
          <c:x val="0.41303000000000001"/>
          <c:y val="0"/>
          <c:w val="0.31065300000000001"/>
          <c:h val="6.8858600000000006E-2"/>
        </c:manualLayout>
      </c:layout>
      <c:overlay val="1"/>
      <c:spPr>
        <a:noFill/>
        <a:effectLst/>
      </c:spPr>
    </c:title>
    <c:autoTitleDeleted val="0"/>
    <c:plotArea>
      <c:layout>
        <c:manualLayout>
          <c:layoutTarget val="inner"/>
          <c:xMode val="edge"/>
          <c:yMode val="edge"/>
          <c:x val="0.20142299999999999"/>
          <c:y val="6.8858600000000006E-2"/>
          <c:w val="0.79357699999999998"/>
          <c:h val="0.82911699999999999"/>
        </c:manualLayout>
      </c:layout>
      <c:barChart>
        <c:barDir val="col"/>
        <c:grouping val="clustered"/>
        <c:varyColors val="0"/>
        <c:ser>
          <c:idx val="0"/>
          <c:order val="0"/>
          <c:tx>
            <c:strRef>
              <c:f>Sheet1!$B$1</c:f>
              <c:strCache>
                <c:ptCount val="1"/>
                <c:pt idx="0">
                  <c:v>Attempted 9 Focus Hours</c:v>
                </c:pt>
              </c:strCache>
            </c:strRef>
          </c:tx>
          <c:spPr>
            <a:solidFill>
              <a:srgbClr val="5E86B8"/>
            </a:soli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0.26526499999999997</c:v>
                </c:pt>
                <c:pt idx="1">
                  <c:v>0.25053500000000001</c:v>
                </c:pt>
                <c:pt idx="2">
                  <c:v>0.29358499999999998</c:v>
                </c:pt>
                <c:pt idx="3">
                  <c:v>0.27100999999999997</c:v>
                </c:pt>
                <c:pt idx="4">
                  <c:v>0.30210599999999999</c:v>
                </c:pt>
                <c:pt idx="5">
                  <c:v>0.45976699999999998</c:v>
                </c:pt>
                <c:pt idx="6">
                  <c:v>0.51167300000000004</c:v>
                </c:pt>
              </c:numCache>
            </c:numRef>
          </c:val>
          <c:extLst>
            <c:ext xmlns:c16="http://schemas.microsoft.com/office/drawing/2014/chart" uri="{C3380CC4-5D6E-409C-BE32-E72D297353CC}">
              <c16:uniqueId val="{00000000-6C8D-476F-929B-0EAFB9279E36}"/>
            </c:ext>
          </c:extLst>
        </c:ser>
        <c:ser>
          <c:idx val="1"/>
          <c:order val="1"/>
          <c:tx>
            <c:strRef>
              <c:f>Sheet1!$C$1</c:f>
              <c:strCache>
                <c:ptCount val="1"/>
                <c:pt idx="0">
                  <c:v>Earned 9 Focus Hours</c:v>
                </c:pt>
              </c:strCache>
            </c:strRef>
          </c:tx>
          <c:spPr>
            <a:solidFill>
              <a:srgbClr val="94B9DA"/>
            </a:soli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Sheet1!$C$2:$C$8</c:f>
              <c:numCache>
                <c:formatCode>General</c:formatCode>
                <c:ptCount val="7"/>
                <c:pt idx="0">
                  <c:v>0.21721699999999999</c:v>
                </c:pt>
                <c:pt idx="1">
                  <c:v>0.20048199999999999</c:v>
                </c:pt>
                <c:pt idx="2">
                  <c:v>0.230212</c:v>
                </c:pt>
                <c:pt idx="3">
                  <c:v>0.218724</c:v>
                </c:pt>
                <c:pt idx="4">
                  <c:v>0.25304900000000002</c:v>
                </c:pt>
                <c:pt idx="5">
                  <c:v>0.38444899999999999</c:v>
                </c:pt>
                <c:pt idx="6">
                  <c:v>0.43339699999999998</c:v>
                </c:pt>
              </c:numCache>
            </c:numRef>
          </c:val>
          <c:extLst>
            <c:ext xmlns:c16="http://schemas.microsoft.com/office/drawing/2014/chart" uri="{C3380CC4-5D6E-409C-BE32-E72D297353CC}">
              <c16:uniqueId val="{00000001-6C8D-476F-929B-0EAFB9279E36}"/>
            </c:ext>
          </c:extLst>
        </c:ser>
        <c:dLbls>
          <c:showLegendKey val="0"/>
          <c:showVal val="0"/>
          <c:showCatName val="0"/>
          <c:showSerName val="0"/>
          <c:showPercent val="0"/>
          <c:showBubbleSize val="0"/>
        </c:dLbls>
        <c:gapWidth val="40"/>
        <c:overlap val="-10"/>
        <c:axId val="2145107672"/>
        <c:axId val="2144993032"/>
      </c:barChart>
      <c:catAx>
        <c:axId val="214510767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a:defRPr>
            </a:pPr>
            <a:endParaRPr lang="en-US"/>
          </a:p>
        </c:txPr>
        <c:crossAx val="2144993032"/>
        <c:crosses val="autoZero"/>
        <c:auto val="1"/>
        <c:lblAlgn val="ctr"/>
        <c:lblOffset val="100"/>
        <c:noMultiLvlLbl val="1"/>
      </c:catAx>
      <c:valAx>
        <c:axId val="2144993032"/>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45107672"/>
        <c:crosses val="autoZero"/>
        <c:crossBetween val="between"/>
        <c:majorUnit val="0.12"/>
        <c:minorUnit val="0.06"/>
      </c:valAx>
      <c:spPr>
        <a:noFill/>
        <a:ln w="12700" cap="flat">
          <a:noFill/>
          <a:miter lim="400000"/>
        </a:ln>
        <a:effectLst/>
      </c:spPr>
    </c:plotArea>
    <c:legend>
      <c:legendPos val="b"/>
      <c:layout>
        <c:manualLayout>
          <c:xMode val="edge"/>
          <c:yMode val="edge"/>
          <c:x val="0.1410551712825"/>
          <c:y val="0.94541975742248296"/>
          <c:w val="0.77593900000000005"/>
          <c:h val="5.4580299999999998E-2"/>
        </c:manualLayout>
      </c:layout>
      <c:overlay val="1"/>
      <c:spPr>
        <a:noFill/>
        <a:ln w="12700" cap="flat">
          <a:noFill/>
          <a:miter lim="400000"/>
        </a:ln>
        <a:effectLst/>
      </c:spPr>
      <c:txPr>
        <a:bodyPr rot="0"/>
        <a:lstStyle/>
        <a:p>
          <a:pPr>
            <a:defRPr sz="9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Community College Freshmen </a:t>
            </a:r>
          </a:p>
        </c:rich>
      </c:tx>
      <c:layout>
        <c:manualLayout>
          <c:xMode val="edge"/>
          <c:yMode val="edge"/>
          <c:x val="0.199374"/>
          <c:y val="0"/>
          <c:w val="0.46980100000000002"/>
          <c:h val="6.8858600000000006E-2"/>
        </c:manualLayout>
      </c:layout>
      <c:overlay val="1"/>
      <c:spPr>
        <a:noFill/>
        <a:effectLst/>
      </c:spPr>
    </c:title>
    <c:autoTitleDeleted val="0"/>
    <c:plotArea>
      <c:layout>
        <c:manualLayout>
          <c:layoutTarget val="inner"/>
          <c:xMode val="edge"/>
          <c:yMode val="edge"/>
          <c:x val="6.5101000000000006E-2"/>
          <c:y val="6.8858600000000006E-2"/>
          <c:w val="0.80344700000000002"/>
          <c:h val="0.829116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0.11684600000000001</c:v>
                </c:pt>
                <c:pt idx="1">
                  <c:v>0.104856</c:v>
                </c:pt>
                <c:pt idx="2">
                  <c:v>0.132747</c:v>
                </c:pt>
                <c:pt idx="3">
                  <c:v>0.15080099999999999</c:v>
                </c:pt>
                <c:pt idx="4">
                  <c:v>0.162129</c:v>
                </c:pt>
                <c:pt idx="5">
                  <c:v>0.20041300000000001</c:v>
                </c:pt>
                <c:pt idx="6">
                  <c:v>0.291153</c:v>
                </c:pt>
              </c:numCache>
            </c:numRef>
          </c:val>
          <c:extLst>
            <c:ext xmlns:c16="http://schemas.microsoft.com/office/drawing/2014/chart" uri="{C3380CC4-5D6E-409C-BE32-E72D297353CC}">
              <c16:uniqueId val="{00000000-7628-4A8B-84AF-477426370734}"/>
            </c:ext>
          </c:extLst>
        </c:ser>
        <c:ser>
          <c:idx val="1"/>
          <c:order val="1"/>
          <c:tx>
            <c:strRef>
              <c:f>Sheet1!$C$1</c:f>
              <c:strCache>
                <c:ptCount val="1"/>
                <c:pt idx="0">
                  <c:v>Earned 9 Focus Hours</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Sheet1!$C$2:$C$8</c:f>
              <c:numCache>
                <c:formatCode>General</c:formatCode>
                <c:ptCount val="7"/>
                <c:pt idx="0">
                  <c:v>8.8888999999999996E-2</c:v>
                </c:pt>
                <c:pt idx="1">
                  <c:v>7.4773999999999993E-2</c:v>
                </c:pt>
                <c:pt idx="2">
                  <c:v>9.4108999999999998E-2</c:v>
                </c:pt>
                <c:pt idx="3">
                  <c:v>0.101423</c:v>
                </c:pt>
                <c:pt idx="4">
                  <c:v>0.110149</c:v>
                </c:pt>
                <c:pt idx="5">
                  <c:v>0.145041</c:v>
                </c:pt>
                <c:pt idx="6">
                  <c:v>0.190355</c:v>
                </c:pt>
              </c:numCache>
            </c:numRef>
          </c:val>
          <c:extLst>
            <c:ext xmlns:c16="http://schemas.microsoft.com/office/drawing/2014/chart" uri="{C3380CC4-5D6E-409C-BE32-E72D297353CC}">
              <c16:uniqueId val="{00000001-7628-4A8B-84AF-477426370734}"/>
            </c:ext>
          </c:extLst>
        </c:ser>
        <c:dLbls>
          <c:showLegendKey val="0"/>
          <c:showVal val="0"/>
          <c:showCatName val="0"/>
          <c:showSerName val="0"/>
          <c:showPercent val="0"/>
          <c:showBubbleSize val="0"/>
        </c:dLbls>
        <c:gapWidth val="40"/>
        <c:overlap val="-10"/>
        <c:axId val="-2120660328"/>
        <c:axId val="2145412904"/>
      </c:barChart>
      <c:catAx>
        <c:axId val="-212066032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a:defRPr>
            </a:pPr>
            <a:endParaRPr lang="en-US"/>
          </a:p>
        </c:txPr>
        <c:crossAx val="2145412904"/>
        <c:crosses val="autoZero"/>
        <c:auto val="1"/>
        <c:lblAlgn val="ctr"/>
        <c:lblOffset val="100"/>
        <c:noMultiLvlLbl val="1"/>
      </c:catAx>
      <c:valAx>
        <c:axId val="2145412904"/>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20660328"/>
        <c:crosses val="autoZero"/>
        <c:crossBetween val="between"/>
        <c:majorUnit val="0.06"/>
        <c:minorUnit val="0.03"/>
      </c:valAx>
      <c:spPr>
        <a:noFill/>
        <a:ln w="12700" cap="flat">
          <a:noFill/>
          <a:miter lim="400000"/>
        </a:ln>
        <a:effectLst/>
      </c:spPr>
    </c:plotArea>
    <c:legend>
      <c:legendPos val="b"/>
      <c:layout>
        <c:manualLayout>
          <c:xMode val="edge"/>
          <c:yMode val="edge"/>
          <c:x val="0.11298313012524"/>
          <c:y val="0.94541975742248296"/>
          <c:w val="0.78066899999999995"/>
          <c:h val="5.4580299999999998E-2"/>
        </c:manualLayout>
      </c:layout>
      <c:overlay val="1"/>
      <c:spPr>
        <a:noFill/>
        <a:ln w="12700" cap="flat">
          <a:noFill/>
          <a:miter lim="400000"/>
        </a:ln>
        <a:effectLst/>
      </c:spPr>
      <c:txPr>
        <a:bodyPr rot="0"/>
        <a:lstStyle/>
        <a:p>
          <a:pPr>
            <a:defRPr sz="9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400" b="1" i="0" u="none" strike="noStrike">
                <a:solidFill>
                  <a:srgbClr val="000000"/>
                </a:solidFill>
                <a:latin typeface="Helvetica"/>
              </a:defRPr>
            </a:pPr>
            <a:r>
              <a:rPr lang="en-US" sz="1400" b="1" i="0" u="none" strike="noStrike">
                <a:solidFill>
                  <a:srgbClr val="000000"/>
                </a:solidFill>
                <a:latin typeface="Helvetica"/>
              </a:rPr>
              <a:t>Results of TBR Co-requisite Full Implementation</a:t>
            </a:r>
          </a:p>
        </c:rich>
      </c:tx>
      <c:layout>
        <c:manualLayout>
          <c:xMode val="edge"/>
          <c:yMode val="edge"/>
          <c:x val="0.29914600000000002"/>
          <c:y val="0"/>
          <c:w val="0.44839000000000001"/>
          <c:h val="8.2515099999999994E-2"/>
        </c:manualLayout>
      </c:layout>
      <c:overlay val="1"/>
      <c:spPr>
        <a:noFill/>
        <a:effectLst/>
      </c:spPr>
    </c:title>
    <c:autoTitleDeleted val="0"/>
    <c:plotArea>
      <c:layout>
        <c:manualLayout>
          <c:layoutTarget val="inner"/>
          <c:xMode val="edge"/>
          <c:yMode val="edge"/>
          <c:x val="0.120336"/>
          <c:y val="8.2515099999999994E-2"/>
          <c:w val="0.820631"/>
          <c:h val="0.80119099999999999"/>
        </c:manualLayout>
      </c:layout>
      <c:barChart>
        <c:barDir val="col"/>
        <c:grouping val="stacked"/>
        <c:varyColors val="0"/>
        <c:ser>
          <c:idx val="0"/>
          <c:order val="0"/>
          <c:tx>
            <c:strRef>
              <c:f>Sheet1!$A$2</c:f>
              <c:strCache>
                <c:ptCount val="1"/>
                <c:pt idx="0">
                  <c:v>Pre-requisite Model AY 2012-13</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&lt;14</c:v>
                </c:pt>
                <c:pt idx="1">
                  <c:v>14</c:v>
                </c:pt>
                <c:pt idx="2">
                  <c:v>15</c:v>
                </c:pt>
                <c:pt idx="3">
                  <c:v>16</c:v>
                </c:pt>
                <c:pt idx="4">
                  <c:v>17</c:v>
                </c:pt>
                <c:pt idx="5">
                  <c:v>18</c:v>
                </c:pt>
                <c:pt idx="6">
                  <c:v>No ACT</c:v>
                </c:pt>
                <c:pt idx="7">
                  <c:v>Total</c:v>
                </c:pt>
              </c:strCache>
            </c:strRef>
          </c:cat>
          <c:val>
            <c:numRef>
              <c:f>Sheet1!$B$2:$I$2</c:f>
            </c:numRef>
          </c:val>
          <c:extLst>
            <c:ext xmlns:c16="http://schemas.microsoft.com/office/drawing/2014/chart" uri="{C3380CC4-5D6E-409C-BE32-E72D297353CC}">
              <c16:uniqueId val="{00000000-A134-4614-B127-8ACC4B63CE8D}"/>
            </c:ext>
          </c:extLst>
        </c:ser>
        <c:ser>
          <c:idx val="1"/>
          <c:order val="1"/>
          <c:tx>
            <c:strRef>
              <c:f>Sheet1!$A$3</c:f>
              <c:strCache>
                <c:ptCount val="1"/>
                <c:pt idx="0">
                  <c:v>Full Implementation - Fall 2015 </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&lt;14</c:v>
                </c:pt>
                <c:pt idx="1">
                  <c:v>14</c:v>
                </c:pt>
                <c:pt idx="2">
                  <c:v>15</c:v>
                </c:pt>
                <c:pt idx="3">
                  <c:v>16</c:v>
                </c:pt>
                <c:pt idx="4">
                  <c:v>17</c:v>
                </c:pt>
                <c:pt idx="5">
                  <c:v>18</c:v>
                </c:pt>
                <c:pt idx="6">
                  <c:v>No ACT</c:v>
                </c:pt>
                <c:pt idx="7">
                  <c:v>Total</c:v>
                </c:pt>
              </c:strCache>
            </c:strRef>
          </c:cat>
          <c:val>
            <c:numRef>
              <c:f>Sheet1!$B$3:$I$3</c:f>
              <c:numCache>
                <c:formatCode>General</c:formatCode>
                <c:ptCount val="8"/>
                <c:pt idx="0">
                  <c:v>0.27100000000000002</c:v>
                </c:pt>
                <c:pt idx="1">
                  <c:v>0.33400000000000002</c:v>
                </c:pt>
                <c:pt idx="2">
                  <c:v>0.42599999999999999</c:v>
                </c:pt>
                <c:pt idx="3">
                  <c:v>0.51100000000000001</c:v>
                </c:pt>
                <c:pt idx="4">
                  <c:v>0.61099999999999999</c:v>
                </c:pt>
                <c:pt idx="5">
                  <c:v>0.65900000000000003</c:v>
                </c:pt>
                <c:pt idx="6">
                  <c:v>0.436</c:v>
                </c:pt>
                <c:pt idx="7">
                  <c:v>0.51700000000000002</c:v>
                </c:pt>
              </c:numCache>
            </c:numRef>
          </c:val>
          <c:extLst>
            <c:ext xmlns:c16="http://schemas.microsoft.com/office/drawing/2014/chart" uri="{C3380CC4-5D6E-409C-BE32-E72D297353CC}">
              <c16:uniqueId val="{00000001-A134-4614-B127-8ACC4B63CE8D}"/>
            </c:ext>
          </c:extLst>
        </c:ser>
        <c:ser>
          <c:idx val="2"/>
          <c:order val="2"/>
          <c:tx>
            <c:strRef>
              <c:f>Sheet1!$A$4</c:f>
              <c:strCache>
                <c:ptCount val="1"/>
                <c:pt idx="0">
                  <c:v>Full Implementation Fall &amp; Spring 2015-16</c:v>
                </c:pt>
              </c:strCache>
            </c:strRef>
          </c:tx>
          <c:spPr>
            <a:solidFill>
              <a:srgbClr val="DCBD23"/>
            </a:solidFill>
            <a:ln w="12700" cap="flat">
              <a:noFill/>
              <a:miter lim="400000"/>
            </a:ln>
            <a:effectLst>
              <a:outerShdw blurRad="38100" dist="25400" dir="5400000" algn="tl">
                <a:srgbClr val="000000">
                  <a:alpha val="50000"/>
                </a:srgbClr>
              </a:outerShdw>
            </a:effectLst>
          </c:spPr>
          <c:invertIfNegative val="0"/>
          <c:dLbls>
            <c:numFmt formatCode=";;" sourceLinked="0"/>
            <c:spPr>
              <a:noFill/>
              <a:ln>
                <a:noFill/>
              </a:ln>
              <a:effectLst/>
            </c:spPr>
            <c:txPr>
              <a:bodyPr/>
              <a:lstStyle/>
              <a:p>
                <a:pPr>
                  <a:defRPr sz="1200" b="1" i="0" u="none" strike="noStrike">
                    <a:solidFill>
                      <a:srgbClr val="FFFFFF"/>
                    </a:solidFill>
                    <a:latin typeface="Helvetica Neue"/>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&lt;14</c:v>
                </c:pt>
                <c:pt idx="1">
                  <c:v>14</c:v>
                </c:pt>
                <c:pt idx="2">
                  <c:v>15</c:v>
                </c:pt>
                <c:pt idx="3">
                  <c:v>16</c:v>
                </c:pt>
                <c:pt idx="4">
                  <c:v>17</c:v>
                </c:pt>
                <c:pt idx="5">
                  <c:v>18</c:v>
                </c:pt>
                <c:pt idx="6">
                  <c:v>No ACT</c:v>
                </c:pt>
                <c:pt idx="7">
                  <c:v>Total</c:v>
                </c:pt>
              </c:strCache>
            </c:strRef>
          </c:cat>
          <c:val>
            <c:numRef>
              <c:f>Sheet1!$B$4:$I$4</c:f>
              <c:numCache>
                <c:formatCode>General</c:formatCode>
                <c:ptCount val="8"/>
                <c:pt idx="0">
                  <c:v>5.8000000000000003E-2</c:v>
                </c:pt>
                <c:pt idx="1">
                  <c:v>5.7000000000000002E-2</c:v>
                </c:pt>
                <c:pt idx="2">
                  <c:v>2.9000000000000001E-2</c:v>
                </c:pt>
                <c:pt idx="3">
                  <c:v>4.2000000000000003E-2</c:v>
                </c:pt>
                <c:pt idx="4">
                  <c:v>2.3E-2</c:v>
                </c:pt>
                <c:pt idx="5">
                  <c:v>4.2999999999999997E-2</c:v>
                </c:pt>
                <c:pt idx="6">
                  <c:v>5.0999999999999997E-2</c:v>
                </c:pt>
                <c:pt idx="7">
                  <c:v>3.1E-2</c:v>
                </c:pt>
              </c:numCache>
            </c:numRef>
          </c:val>
          <c:extLst>
            <c:ext xmlns:c16="http://schemas.microsoft.com/office/drawing/2014/chart" uri="{C3380CC4-5D6E-409C-BE32-E72D297353CC}">
              <c16:uniqueId val="{00000002-A134-4614-B127-8ACC4B63CE8D}"/>
            </c:ext>
          </c:extLst>
        </c:ser>
        <c:dLbls>
          <c:showLegendKey val="0"/>
          <c:showVal val="0"/>
          <c:showCatName val="0"/>
          <c:showSerName val="0"/>
          <c:showPercent val="0"/>
          <c:showBubbleSize val="0"/>
        </c:dLbls>
        <c:gapWidth val="200"/>
        <c:overlap val="100"/>
        <c:axId val="-2119232808"/>
        <c:axId val="-2119229416"/>
      </c:barChart>
      <c:catAx>
        <c:axId val="-211923280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000" b="0" i="0" u="none" strike="noStrike">
                <a:solidFill>
                  <a:srgbClr val="000000"/>
                </a:solidFill>
                <a:latin typeface="Helvetica"/>
              </a:defRPr>
            </a:pPr>
            <a:endParaRPr lang="en-US"/>
          </a:p>
        </c:txPr>
        <c:crossAx val="-2119229416"/>
        <c:crosses val="autoZero"/>
        <c:auto val="1"/>
        <c:lblAlgn val="ctr"/>
        <c:lblOffset val="100"/>
        <c:noMultiLvlLbl val="1"/>
      </c:catAx>
      <c:valAx>
        <c:axId val="-2119229416"/>
        <c:scaling>
          <c:orientation val="minMax"/>
        </c:scaling>
        <c:delete val="0"/>
        <c:axPos val="l"/>
        <c:numFmt formatCode="#,##0%" sourceLinked="0"/>
        <c:majorTickMark val="none"/>
        <c:minorTickMark val="none"/>
        <c:tickLblPos val="none"/>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19232808"/>
        <c:crosses val="autoZero"/>
        <c:crossBetween val="between"/>
        <c:majorUnit val="0.1"/>
        <c:minorUnit val="0.05"/>
      </c:valAx>
      <c:spPr>
        <a:noFill/>
        <a:ln w="12700" cap="flat">
          <a:noFill/>
          <a:miter lim="400000"/>
        </a:ln>
        <a:effectLst/>
      </c:spPr>
    </c:plotArea>
    <c:legend>
      <c:legendPos val="b"/>
      <c:layout>
        <c:manualLayout>
          <c:xMode val="edge"/>
          <c:yMode val="edge"/>
          <c:x val="0"/>
          <c:y val="0.95050999999999997"/>
          <c:w val="1"/>
          <c:h val="4.9489499999999999E-2"/>
        </c:manualLayout>
      </c:layout>
      <c:overlay val="1"/>
      <c:spPr>
        <a:noFill/>
        <a:ln w="12700" cap="flat">
          <a:noFill/>
          <a:miter lim="400000"/>
        </a:ln>
        <a:effectLst/>
      </c:spPr>
      <c:txPr>
        <a:bodyPr rot="0"/>
        <a:lstStyle/>
        <a:p>
          <a:pPr>
            <a:defRPr sz="11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1.91395E-2"/>
          <c:y val="3.94124E-2"/>
          <c:w val="0.97586099999999998"/>
          <c:h val="0.92673899999999998"/>
        </c:manualLayout>
      </c:layout>
      <c:barChart>
        <c:barDir val="col"/>
        <c:grouping val="clustered"/>
        <c:varyColors val="0"/>
        <c:ser>
          <c:idx val="0"/>
          <c:order val="0"/>
          <c:tx>
            <c:strRef>
              <c:f>Sheet1!$A$2</c:f>
              <c:strCache>
                <c:ptCount val="1"/>
                <c:pt idx="0">
                  <c:v>Pre-requisite Model AY 2012-13</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&lt;14</c:v>
                </c:pt>
                <c:pt idx="1">
                  <c:v>14</c:v>
                </c:pt>
                <c:pt idx="2">
                  <c:v>15</c:v>
                </c:pt>
                <c:pt idx="3">
                  <c:v>16</c:v>
                </c:pt>
                <c:pt idx="4">
                  <c:v>17</c:v>
                </c:pt>
                <c:pt idx="5">
                  <c:v>18</c:v>
                </c:pt>
                <c:pt idx="6">
                  <c:v>No ACT</c:v>
                </c:pt>
                <c:pt idx="7">
                  <c:v>Total</c:v>
                </c:pt>
              </c:strCache>
            </c:strRef>
          </c:cat>
          <c:val>
            <c:numRef>
              <c:f>Sheet1!$B$2:$I$2</c:f>
              <c:numCache>
                <c:formatCode>General</c:formatCode>
                <c:ptCount val="8"/>
                <c:pt idx="0">
                  <c:v>2.682E-2</c:v>
                </c:pt>
                <c:pt idx="1">
                  <c:v>3.8392000000000003E-2</c:v>
                </c:pt>
                <c:pt idx="2">
                  <c:v>6.7901000000000003E-2</c:v>
                </c:pt>
                <c:pt idx="3">
                  <c:v>0.114609</c:v>
                </c:pt>
                <c:pt idx="4">
                  <c:v>0.19681599999999999</c:v>
                </c:pt>
                <c:pt idx="5">
                  <c:v>0.25600499999999998</c:v>
                </c:pt>
                <c:pt idx="6">
                  <c:v>0.130745</c:v>
                </c:pt>
                <c:pt idx="7">
                  <c:v>0.123</c:v>
                </c:pt>
              </c:numCache>
            </c:numRef>
          </c:val>
          <c:extLst>
            <c:ext xmlns:c16="http://schemas.microsoft.com/office/drawing/2014/chart" uri="{C3380CC4-5D6E-409C-BE32-E72D297353CC}">
              <c16:uniqueId val="{00000000-608D-4346-AF4C-25C155C488B5}"/>
            </c:ext>
          </c:extLst>
        </c:ser>
        <c:ser>
          <c:idx val="1"/>
          <c:order val="1"/>
          <c:tx>
            <c:strRef>
              <c:f>Sheet1!$A$3</c:f>
              <c:strCache>
                <c:ptCount val="1"/>
                <c:pt idx="0">
                  <c:v>Untitled 1</c:v>
                </c:pt>
              </c:strCache>
            </c:strRef>
          </c:tx>
          <c:spPr>
            <a:noFill/>
            <a:ln w="12700" cap="flat">
              <a:noFill/>
              <a:miter lim="400000"/>
            </a:ln>
            <a:effectLst/>
          </c:spPr>
          <c:invertIfNegative val="0"/>
          <c:dLbls>
            <c:numFmt formatCode="#,##0.0%" sourceLinked="0"/>
            <c:spPr>
              <a:noFill/>
              <a:ln>
                <a:noFill/>
              </a:ln>
              <a:effectLst/>
            </c:spPr>
            <c:txPr>
              <a:bodyPr/>
              <a:lstStyle/>
              <a:p>
                <a:pPr>
                  <a:defRPr sz="1200" b="1"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&lt;14</c:v>
                </c:pt>
                <c:pt idx="1">
                  <c:v>14</c:v>
                </c:pt>
                <c:pt idx="2">
                  <c:v>15</c:v>
                </c:pt>
                <c:pt idx="3">
                  <c:v>16</c:v>
                </c:pt>
                <c:pt idx="4">
                  <c:v>17</c:v>
                </c:pt>
                <c:pt idx="5">
                  <c:v>18</c:v>
                </c:pt>
                <c:pt idx="6">
                  <c:v>No ACT</c:v>
                </c:pt>
                <c:pt idx="7">
                  <c:v>Total</c:v>
                </c:pt>
              </c:strCache>
            </c:strRef>
          </c:cat>
          <c:val>
            <c:numRef>
              <c:f>Sheet1!$B$3:$I$3</c:f>
              <c:numCache>
                <c:formatCode>General</c:formatCode>
                <c:ptCount val="8"/>
                <c:pt idx="0">
                  <c:v>0.32900000000000001</c:v>
                </c:pt>
                <c:pt idx="1">
                  <c:v>0.39100000000000001</c:v>
                </c:pt>
                <c:pt idx="2">
                  <c:v>0.45500000000000002</c:v>
                </c:pt>
                <c:pt idx="3">
                  <c:v>0.55300000000000005</c:v>
                </c:pt>
                <c:pt idx="4">
                  <c:v>0.63400000000000001</c:v>
                </c:pt>
                <c:pt idx="5">
                  <c:v>0.70199999999999996</c:v>
                </c:pt>
                <c:pt idx="6">
                  <c:v>0.48699999999999999</c:v>
                </c:pt>
                <c:pt idx="7">
                  <c:v>0.54800000000000004</c:v>
                </c:pt>
              </c:numCache>
            </c:numRef>
          </c:val>
          <c:extLst>
            <c:ext xmlns:c16="http://schemas.microsoft.com/office/drawing/2014/chart" uri="{C3380CC4-5D6E-409C-BE32-E72D297353CC}">
              <c16:uniqueId val="{00000001-608D-4346-AF4C-25C155C488B5}"/>
            </c:ext>
          </c:extLst>
        </c:ser>
        <c:dLbls>
          <c:showLegendKey val="0"/>
          <c:showVal val="0"/>
          <c:showCatName val="0"/>
          <c:showSerName val="0"/>
          <c:showPercent val="0"/>
          <c:showBubbleSize val="0"/>
        </c:dLbls>
        <c:gapWidth val="130"/>
        <c:axId val="-2120420856"/>
        <c:axId val="2145388728"/>
      </c:barChart>
      <c:catAx>
        <c:axId val="-2120420856"/>
        <c:scaling>
          <c:orientation val="minMax"/>
        </c:scaling>
        <c:delete val="0"/>
        <c:axPos val="b"/>
        <c:numFmt formatCode="General" sourceLinked="0"/>
        <c:majorTickMark val="none"/>
        <c:minorTickMark val="none"/>
        <c:tickLblPos val="none"/>
        <c:spPr>
          <a:ln w="12700" cap="flat">
            <a:solidFill>
              <a:srgbClr val="000000"/>
            </a:solidFill>
            <a:prstDash val="solid"/>
            <a:miter lim="400000"/>
          </a:ln>
        </c:spPr>
        <c:txPr>
          <a:bodyPr rot="0"/>
          <a:lstStyle/>
          <a:p>
            <a:pPr>
              <a:defRPr sz="1000" b="0" i="0" u="none" strike="noStrike">
                <a:solidFill>
                  <a:srgbClr val="000000"/>
                </a:solidFill>
                <a:latin typeface="Helvetica"/>
              </a:defRPr>
            </a:pPr>
            <a:endParaRPr lang="en-US"/>
          </a:p>
        </c:txPr>
        <c:crossAx val="2145388728"/>
        <c:crosses val="autoZero"/>
        <c:auto val="1"/>
        <c:lblAlgn val="ctr"/>
        <c:lblOffset val="100"/>
        <c:noMultiLvlLbl val="1"/>
      </c:catAx>
      <c:valAx>
        <c:axId val="2145388728"/>
        <c:scaling>
          <c:orientation val="minMax"/>
          <c:max val="0.8"/>
        </c:scaling>
        <c:delete val="0"/>
        <c:axPos val="l"/>
        <c:numFmt formatCode=";;" sourceLinked="0"/>
        <c:majorTickMark val="none"/>
        <c:minorTickMark val="none"/>
        <c:tickLblPos val="nextTo"/>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20420856"/>
        <c:crosses val="autoZero"/>
        <c:crossBetween val="between"/>
        <c:majorUnit val="0.1"/>
        <c:minorUnit val="0.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400" b="1" i="0" u="none" strike="noStrike">
                <a:solidFill>
                  <a:srgbClr val="000000"/>
                </a:solidFill>
                <a:latin typeface="Helvetica"/>
              </a:defRPr>
            </a:pPr>
            <a:r>
              <a:rPr lang="en-US" sz="1400" b="1" i="0" u="none" strike="noStrike">
                <a:solidFill>
                  <a:srgbClr val="000000"/>
                </a:solidFill>
                <a:latin typeface="Helvetica"/>
              </a:rPr>
              <a:t>Results of TBR Co-requisite Full Implementation - Community Colleges</a:t>
            </a:r>
          </a:p>
        </c:rich>
      </c:tx>
      <c:layout>
        <c:manualLayout>
          <c:xMode val="edge"/>
          <c:yMode val="edge"/>
          <c:x val="0.10219300000000001"/>
          <c:y val="0"/>
          <c:w val="0.79561400000000004"/>
          <c:h val="9.4939800000000005E-2"/>
        </c:manualLayout>
      </c:layout>
      <c:overlay val="1"/>
      <c:spPr>
        <a:noFill/>
        <a:effectLst/>
      </c:spPr>
    </c:title>
    <c:autoTitleDeleted val="0"/>
    <c:plotArea>
      <c:layout>
        <c:manualLayout>
          <c:layoutTarget val="inner"/>
          <c:xMode val="edge"/>
          <c:yMode val="edge"/>
          <c:x val="1.7635399999999999E-2"/>
          <c:y val="9.4939800000000005E-2"/>
          <c:w val="0.97736500000000004"/>
          <c:h val="0.87990199999999996"/>
        </c:manualLayout>
      </c:layout>
      <c:barChart>
        <c:barDir val="col"/>
        <c:grouping val="clustered"/>
        <c:varyColors val="0"/>
        <c:ser>
          <c:idx val="0"/>
          <c:order val="0"/>
          <c:tx>
            <c:strRef>
              <c:f>Sheet1!$A$2</c:f>
              <c:strCache>
                <c:ptCount val="1"/>
                <c:pt idx="0">
                  <c:v>2012-13 Cohort</c:v>
                </c:pt>
              </c:strCache>
            </c:strRef>
          </c:tx>
          <c:spPr>
            <a:solidFill>
              <a:srgbClr val="D38C07">
                <a:alpha val="80000"/>
              </a:srgbClr>
            </a:solid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13</c:v>
                </c:pt>
                <c:pt idx="1">
                  <c:v>14</c:v>
                </c:pt>
                <c:pt idx="2">
                  <c:v>15</c:v>
                </c:pt>
                <c:pt idx="3">
                  <c:v>16</c:v>
                </c:pt>
                <c:pt idx="4">
                  <c:v>17</c:v>
                </c:pt>
                <c:pt idx="5">
                  <c:v>No ACT</c:v>
                </c:pt>
                <c:pt idx="6">
                  <c:v>Total</c:v>
                </c:pt>
              </c:strCache>
            </c:strRef>
          </c:cat>
          <c:val>
            <c:numRef>
              <c:f>Sheet1!$B$2:$H$2</c:f>
              <c:numCache>
                <c:formatCode>General</c:formatCode>
                <c:ptCount val="7"/>
                <c:pt idx="0">
                  <c:v>0.25292399999999998</c:v>
                </c:pt>
                <c:pt idx="1">
                  <c:v>0.278117</c:v>
                </c:pt>
                <c:pt idx="2">
                  <c:v>0.33243800000000001</c:v>
                </c:pt>
                <c:pt idx="3">
                  <c:v>0.36854100000000001</c:v>
                </c:pt>
                <c:pt idx="4">
                  <c:v>0.37818200000000002</c:v>
                </c:pt>
                <c:pt idx="5">
                  <c:v>0.25115799999999999</c:v>
                </c:pt>
                <c:pt idx="6">
                  <c:v>0.30940099999999998</c:v>
                </c:pt>
              </c:numCache>
            </c:numRef>
          </c:val>
          <c:extLst>
            <c:ext xmlns:c16="http://schemas.microsoft.com/office/drawing/2014/chart" uri="{C3380CC4-5D6E-409C-BE32-E72D297353CC}">
              <c16:uniqueId val="{00000000-B587-4A51-A808-47042FAA4884}"/>
            </c:ext>
          </c:extLst>
        </c:ser>
        <c:ser>
          <c:idx val="1"/>
          <c:order val="1"/>
          <c:tx>
            <c:strRef>
              <c:f>Sheet1!$A$3</c:f>
              <c:strCache>
                <c:ptCount val="1"/>
                <c:pt idx="0">
                  <c:v>Full Implementation Fall &amp; Spring 2015-16</c:v>
                </c:pt>
              </c:strCache>
            </c:strRef>
          </c:tx>
          <c:spPr>
            <a:no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13</c:v>
                </c:pt>
                <c:pt idx="1">
                  <c:v>14</c:v>
                </c:pt>
                <c:pt idx="2">
                  <c:v>15</c:v>
                </c:pt>
                <c:pt idx="3">
                  <c:v>16</c:v>
                </c:pt>
                <c:pt idx="4">
                  <c:v>17</c:v>
                </c:pt>
                <c:pt idx="5">
                  <c:v>No ACT</c:v>
                </c:pt>
                <c:pt idx="6">
                  <c:v>Total</c:v>
                </c:pt>
              </c:strCache>
            </c:strRef>
          </c:cat>
          <c:val>
            <c:numRef>
              <c:f>Sheet1!$B$3:$H$3</c:f>
              <c:numCache>
                <c:formatCode>General</c:formatCode>
                <c:ptCount val="7"/>
                <c:pt idx="0">
                  <c:v>0.53900000000000003</c:v>
                </c:pt>
                <c:pt idx="1">
                  <c:v>0.63800000000000001</c:v>
                </c:pt>
                <c:pt idx="2">
                  <c:v>0.65300000000000002</c:v>
                </c:pt>
                <c:pt idx="3">
                  <c:v>0.67100000000000004</c:v>
                </c:pt>
                <c:pt idx="4">
                  <c:v>0.69599999999999995</c:v>
                </c:pt>
                <c:pt idx="5">
                  <c:v>0.58399999999999996</c:v>
                </c:pt>
                <c:pt idx="6">
                  <c:v>0.61799999999999999</c:v>
                </c:pt>
              </c:numCache>
            </c:numRef>
          </c:val>
          <c:extLst>
            <c:ext xmlns:c16="http://schemas.microsoft.com/office/drawing/2014/chart" uri="{C3380CC4-5D6E-409C-BE32-E72D297353CC}">
              <c16:uniqueId val="{00000001-B587-4A51-A808-47042FAA4884}"/>
            </c:ext>
          </c:extLst>
        </c:ser>
        <c:dLbls>
          <c:showLegendKey val="0"/>
          <c:showVal val="0"/>
          <c:showCatName val="0"/>
          <c:showSerName val="0"/>
          <c:showPercent val="0"/>
          <c:showBubbleSize val="0"/>
        </c:dLbls>
        <c:gapWidth val="40"/>
        <c:overlap val="-10"/>
        <c:axId val="2146622936"/>
        <c:axId val="2146626200"/>
      </c:barChart>
      <c:catAx>
        <c:axId val="2146622936"/>
        <c:scaling>
          <c:orientation val="minMax"/>
        </c:scaling>
        <c:delete val="0"/>
        <c:axPos val="b"/>
        <c:numFmt formatCode="General" sourceLinked="0"/>
        <c:majorTickMark val="none"/>
        <c:minorTickMark val="none"/>
        <c:tickLblPos val="none"/>
        <c:spPr>
          <a:ln w="12700" cap="flat">
            <a:solidFill>
              <a:srgbClr val="000000"/>
            </a:solidFill>
            <a:prstDash val="solid"/>
            <a:miter lim="400000"/>
          </a:ln>
        </c:spPr>
        <c:txPr>
          <a:bodyPr rot="0"/>
          <a:lstStyle/>
          <a:p>
            <a:pPr>
              <a:defRPr sz="1100" b="0" i="0" u="none" strike="noStrike">
                <a:solidFill>
                  <a:srgbClr val="000000"/>
                </a:solidFill>
                <a:latin typeface="Helvetica"/>
              </a:defRPr>
            </a:pPr>
            <a:endParaRPr lang="en-US"/>
          </a:p>
        </c:txPr>
        <c:crossAx val="2146626200"/>
        <c:crosses val="autoZero"/>
        <c:auto val="1"/>
        <c:lblAlgn val="ctr"/>
        <c:lblOffset val="100"/>
        <c:noMultiLvlLbl val="1"/>
      </c:catAx>
      <c:valAx>
        <c:axId val="2146626200"/>
        <c:scaling>
          <c:orientation val="minMax"/>
          <c:max val="0.8"/>
        </c:scaling>
        <c:delete val="0"/>
        <c:axPos val="l"/>
        <c:numFmt formatCode="#,##0" sourceLinked="0"/>
        <c:majorTickMark val="none"/>
        <c:minorTickMark val="none"/>
        <c:tickLblPos val="none"/>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46622936"/>
        <c:crosses val="autoZero"/>
        <c:crossBetween val="between"/>
        <c:majorUnit val="0.2"/>
        <c:minorUnit val="0.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25165100000000001"/>
          <c:y val="3.8885299999999998E-2"/>
          <c:w val="0.74334900000000004"/>
          <c:h val="0.83098099999999997"/>
        </c:manualLayout>
      </c:layout>
      <c:barChart>
        <c:barDir val="col"/>
        <c:grouping val="stacked"/>
        <c:varyColors val="0"/>
        <c:ser>
          <c:idx val="0"/>
          <c:order val="0"/>
          <c:tx>
            <c:strRef>
              <c:f>Sheet1!$A$2</c:f>
              <c:strCache>
                <c:ptCount val="1"/>
                <c:pt idx="0">
                  <c:v>2012-13 Cohort</c:v>
                </c:pt>
              </c:strCache>
            </c:strRef>
          </c:tx>
          <c:spPr>
            <a:solidFill>
              <a:srgbClr val="D38C07">
                <a:alpha val="80000"/>
              </a:srgbClr>
            </a:solid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&lt;=13</c:v>
                </c:pt>
                <c:pt idx="1">
                  <c:v>14</c:v>
                </c:pt>
                <c:pt idx="2">
                  <c:v>15</c:v>
                </c:pt>
                <c:pt idx="3">
                  <c:v>16</c:v>
                </c:pt>
                <c:pt idx="4">
                  <c:v>17</c:v>
                </c:pt>
                <c:pt idx="5">
                  <c:v>No ACT</c:v>
                </c:pt>
                <c:pt idx="6">
                  <c:v>Total</c:v>
                </c:pt>
              </c:strCache>
            </c:strRef>
          </c:cat>
          <c:val>
            <c:numRef>
              <c:f>Sheet1!$B$2:$H$2</c:f>
            </c:numRef>
          </c:val>
          <c:extLst>
            <c:ext xmlns:c16="http://schemas.microsoft.com/office/drawing/2014/chart" uri="{C3380CC4-5D6E-409C-BE32-E72D297353CC}">
              <c16:uniqueId val="{00000000-F196-47A4-8FAE-79CA46360A1E}"/>
            </c:ext>
          </c:extLst>
        </c:ser>
        <c:ser>
          <c:idx val="1"/>
          <c:order val="1"/>
          <c:tx>
            <c:strRef>
              <c:f>Sheet1!$A$3</c:f>
              <c:strCache>
                <c:ptCount val="1"/>
                <c:pt idx="0">
                  <c:v>Full Implementation -Fall 2015</c:v>
                </c:pt>
              </c:strCache>
            </c:strRef>
          </c:tx>
          <c:spPr>
            <a:solidFill>
              <a:srgbClr val="D44906">
                <a:alpha val="80000"/>
              </a:srgbClr>
            </a:solidFill>
            <a:ln w="12700" cap="flat">
              <a:noFill/>
              <a:miter lim="400000"/>
            </a:ln>
            <a:effectLst/>
          </c:spPr>
          <c:invertIfNegative val="0"/>
          <c:dLbls>
            <c:numFmt formatCode="#,##0.0%" sourceLinked="0"/>
            <c:spPr>
              <a:noFill/>
              <a:ln>
                <a:noFill/>
              </a:ln>
              <a:effectLst/>
            </c:spPr>
            <c:txPr>
              <a:bodyPr/>
              <a:lstStyle/>
              <a:p>
                <a:pPr>
                  <a:defRPr sz="1200" b="0" i="0" u="none" strike="noStrike">
                    <a:solidFill>
                      <a:srgbClr val="000000"/>
                    </a:solidFill>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&lt;=13</c:v>
                </c:pt>
                <c:pt idx="1">
                  <c:v>14</c:v>
                </c:pt>
                <c:pt idx="2">
                  <c:v>15</c:v>
                </c:pt>
                <c:pt idx="3">
                  <c:v>16</c:v>
                </c:pt>
                <c:pt idx="4">
                  <c:v>17</c:v>
                </c:pt>
                <c:pt idx="5">
                  <c:v>No ACT</c:v>
                </c:pt>
                <c:pt idx="6">
                  <c:v>Total</c:v>
                </c:pt>
              </c:strCache>
            </c:strRef>
          </c:cat>
          <c:val>
            <c:numRef>
              <c:f>Sheet1!$B$3:$H$3</c:f>
              <c:numCache>
                <c:formatCode>General</c:formatCode>
                <c:ptCount val="7"/>
                <c:pt idx="0">
                  <c:v>0.501</c:v>
                </c:pt>
                <c:pt idx="1">
                  <c:v>0.61199999999999999</c:v>
                </c:pt>
                <c:pt idx="2">
                  <c:v>0.628</c:v>
                </c:pt>
                <c:pt idx="3">
                  <c:v>0.64100000000000001</c:v>
                </c:pt>
                <c:pt idx="4">
                  <c:v>0.66300000000000003</c:v>
                </c:pt>
                <c:pt idx="5">
                  <c:v>0.56399999999999995</c:v>
                </c:pt>
                <c:pt idx="6">
                  <c:v>0.58799999999999997</c:v>
                </c:pt>
              </c:numCache>
            </c:numRef>
          </c:val>
          <c:extLst>
            <c:ext xmlns:c16="http://schemas.microsoft.com/office/drawing/2014/chart" uri="{C3380CC4-5D6E-409C-BE32-E72D297353CC}">
              <c16:uniqueId val="{00000001-F196-47A4-8FAE-79CA46360A1E}"/>
            </c:ext>
          </c:extLst>
        </c:ser>
        <c:ser>
          <c:idx val="2"/>
          <c:order val="2"/>
          <c:tx>
            <c:strRef>
              <c:f>Sheet1!$A$4</c:f>
              <c:strCache>
                <c:ptCount val="1"/>
                <c:pt idx="0">
                  <c:v>Full Implementation Fall &amp; Spring 2015-16</c:v>
                </c:pt>
              </c:strCache>
            </c:strRef>
          </c:tx>
          <c:spPr>
            <a:solidFill>
              <a:srgbClr val="DCBD23"/>
            </a:solidFill>
            <a:ln w="9525" cap="flat">
              <a:solidFill>
                <a:srgbClr val="F9F9F9"/>
              </a:solidFill>
              <a:prstDash val="solid"/>
              <a:round/>
            </a:ln>
            <a:effectLst>
              <a:outerShdw blurRad="38100" dist="25400" dir="5400000" algn="tl">
                <a:srgbClr val="000000">
                  <a:alpha val="50000"/>
                </a:srgbClr>
              </a:outerShdw>
            </a:effectLst>
          </c:spPr>
          <c:invertIfNegative val="0"/>
          <c:dLbls>
            <c:numFmt formatCode=";;" sourceLinked="0"/>
            <c:spPr>
              <a:noFill/>
              <a:ln>
                <a:noFill/>
              </a:ln>
              <a:effectLst/>
            </c:spPr>
            <c:txPr>
              <a:bodyPr/>
              <a:lstStyle/>
              <a:p>
                <a:pPr>
                  <a:defRPr sz="1200" b="0" i="0" u="none" strike="noStrike">
                    <a:solidFill>
                      <a:srgbClr val="000000"/>
                    </a:solidFill>
                    <a:latin typeface="Helvetica Neue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&lt;=13</c:v>
                </c:pt>
                <c:pt idx="1">
                  <c:v>14</c:v>
                </c:pt>
                <c:pt idx="2">
                  <c:v>15</c:v>
                </c:pt>
                <c:pt idx="3">
                  <c:v>16</c:v>
                </c:pt>
                <c:pt idx="4">
                  <c:v>17</c:v>
                </c:pt>
                <c:pt idx="5">
                  <c:v>No ACT</c:v>
                </c:pt>
                <c:pt idx="6">
                  <c:v>Total</c:v>
                </c:pt>
              </c:strCache>
            </c:strRef>
          </c:cat>
          <c:val>
            <c:numRef>
              <c:f>Sheet1!$B$4:$H$4</c:f>
              <c:numCache>
                <c:formatCode>General</c:formatCode>
                <c:ptCount val="7"/>
                <c:pt idx="0">
                  <c:v>3.6999999999999998E-2</c:v>
                </c:pt>
                <c:pt idx="1">
                  <c:v>2.5000000000000001E-2</c:v>
                </c:pt>
                <c:pt idx="2">
                  <c:v>2.5899999999999999E-2</c:v>
                </c:pt>
                <c:pt idx="3">
                  <c:v>0.03</c:v>
                </c:pt>
                <c:pt idx="4">
                  <c:v>3.3000000000000002E-2</c:v>
                </c:pt>
                <c:pt idx="5">
                  <c:v>0.02</c:v>
                </c:pt>
                <c:pt idx="6">
                  <c:v>3.1E-2</c:v>
                </c:pt>
              </c:numCache>
            </c:numRef>
          </c:val>
          <c:extLst>
            <c:ext xmlns:c16="http://schemas.microsoft.com/office/drawing/2014/chart" uri="{C3380CC4-5D6E-409C-BE32-E72D297353CC}">
              <c16:uniqueId val="{00000002-F196-47A4-8FAE-79CA46360A1E}"/>
            </c:ext>
          </c:extLst>
        </c:ser>
        <c:dLbls>
          <c:showLegendKey val="0"/>
          <c:showVal val="0"/>
          <c:showCatName val="0"/>
          <c:showSerName val="0"/>
          <c:showPercent val="0"/>
          <c:showBubbleSize val="0"/>
        </c:dLbls>
        <c:gapWidth val="180"/>
        <c:overlap val="100"/>
        <c:axId val="2146908520"/>
        <c:axId val="2146911944"/>
      </c:barChart>
      <c:catAx>
        <c:axId val="2146908520"/>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46911944"/>
        <c:crosses val="autoZero"/>
        <c:auto val="1"/>
        <c:lblAlgn val="ctr"/>
        <c:lblOffset val="100"/>
        <c:noMultiLvlLbl val="1"/>
      </c:catAx>
      <c:valAx>
        <c:axId val="2146911944"/>
        <c:scaling>
          <c:orientation val="minMax"/>
          <c:max val="0.8"/>
        </c:scaling>
        <c:delete val="0"/>
        <c:axPos val="l"/>
        <c:numFmt formatCode="#,##0" sourceLinked="0"/>
        <c:majorTickMark val="none"/>
        <c:minorTickMark val="none"/>
        <c:tickLblPos val="none"/>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46908520"/>
        <c:crosses val="autoZero"/>
        <c:crossBetween val="between"/>
        <c:majorUnit val="0.2"/>
        <c:minorUnit val="0.1"/>
      </c:valAx>
      <c:spPr>
        <a:noFill/>
        <a:ln w="12700" cap="flat">
          <a:noFill/>
          <a:miter lim="400000"/>
        </a:ln>
        <a:effectLst/>
      </c:spPr>
    </c:plotArea>
    <c:legend>
      <c:legendPos val="b"/>
      <c:layout>
        <c:manualLayout>
          <c:xMode val="edge"/>
          <c:yMode val="edge"/>
          <c:x val="0"/>
          <c:y val="0.94861499999999999"/>
          <c:w val="0.89837599999999995"/>
          <c:h val="5.1385300000000002E-2"/>
        </c:manualLayout>
      </c:layout>
      <c:overlay val="1"/>
      <c:spPr>
        <a:noFill/>
        <a:ln w="12700" cap="flat">
          <a:noFill/>
          <a:miter lim="400000"/>
        </a:ln>
        <a:effectLst/>
      </c:spPr>
      <c:txPr>
        <a:bodyPr rot="0"/>
        <a:lstStyle/>
        <a:p>
          <a:pPr>
            <a:defRPr sz="1100" b="0" i="0" u="none" strike="noStrike">
              <a:solidFill>
                <a:srgbClr val="000000"/>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3.6343399999999998E-2"/>
          <c:y val="4.3535999999999998E-2"/>
          <c:w val="0.94184000000000001"/>
          <c:h val="0.81063499999999999"/>
        </c:manualLayout>
      </c:layout>
      <c:barChart>
        <c:barDir val="bar"/>
        <c:grouping val="clustered"/>
        <c:varyColors val="0"/>
        <c:ser>
          <c:idx val="0"/>
          <c:order val="0"/>
          <c:tx>
            <c:strRef>
              <c:f>Sheet1!$A$2</c:f>
              <c:strCache>
                <c:ptCount val="1"/>
                <c:pt idx="0">
                  <c:v>Did not pass all 3 courses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Sheet1!$B$2:$B$2</c:f>
              <c:numCache>
                <c:formatCode>General</c:formatCode>
                <c:ptCount val="1"/>
                <c:pt idx="0">
                  <c:v>0.182</c:v>
                </c:pt>
              </c:numCache>
            </c:numRef>
          </c:val>
          <c:extLst>
            <c:ext xmlns:c16="http://schemas.microsoft.com/office/drawing/2014/chart" uri="{C3380CC4-5D6E-409C-BE32-E72D297353CC}">
              <c16:uniqueId val="{00000000-9398-4CAF-BA3C-7ABB53CBC716}"/>
            </c:ext>
          </c:extLst>
        </c:ser>
        <c:ser>
          <c:idx val="1"/>
          <c:order val="1"/>
          <c:tx>
            <c:strRef>
              <c:f>Sheet1!$A$3</c:f>
              <c:strCache>
                <c:ptCount val="1"/>
                <c:pt idx="0">
                  <c:v>Passed all 3 courses</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Sheet1!$B$3:$B$3</c:f>
              <c:numCache>
                <c:formatCode>General</c:formatCode>
                <c:ptCount val="1"/>
                <c:pt idx="0">
                  <c:v>0.47699999999999998</c:v>
                </c:pt>
              </c:numCache>
            </c:numRef>
          </c:val>
          <c:extLst>
            <c:ext xmlns:c16="http://schemas.microsoft.com/office/drawing/2014/chart" uri="{C3380CC4-5D6E-409C-BE32-E72D297353CC}">
              <c16:uniqueId val="{00000001-9398-4CAF-BA3C-7ABB53CBC716}"/>
            </c:ext>
          </c:extLst>
        </c:ser>
        <c:dLbls>
          <c:showLegendKey val="0"/>
          <c:showVal val="0"/>
          <c:showCatName val="0"/>
          <c:showSerName val="0"/>
          <c:showPercent val="0"/>
          <c:showBubbleSize val="0"/>
        </c:dLbls>
        <c:gapWidth val="40"/>
        <c:overlap val="-10"/>
        <c:axId val="2145026584"/>
        <c:axId val="2145029880"/>
      </c:barChart>
      <c:catAx>
        <c:axId val="2145026584"/>
        <c:scaling>
          <c:orientation val="maxMin"/>
        </c:scaling>
        <c:delete val="0"/>
        <c:axPos val="l"/>
        <c:numFmt formatCode="General" sourceLinked="0"/>
        <c:majorTickMark val="none"/>
        <c:minorTickMark val="none"/>
        <c:tickLblPos val="none"/>
        <c:spPr>
          <a:ln w="12700" cap="flat">
            <a:solidFill>
              <a:srgbClr val="000000"/>
            </a:solidFill>
            <a:prstDash val="solid"/>
            <a:miter lim="400000"/>
          </a:ln>
        </c:spPr>
        <c:txPr>
          <a:bodyPr rot="0"/>
          <a:lstStyle/>
          <a:p>
            <a:pPr>
              <a:defRPr sz="1400" b="0" i="0" u="none" strike="noStrike">
                <a:solidFill>
                  <a:srgbClr val="000000"/>
                </a:solidFill>
                <a:latin typeface="Helvetica Light"/>
              </a:defRPr>
            </a:pPr>
            <a:endParaRPr lang="en-US"/>
          </a:p>
        </c:txPr>
        <c:crossAx val="2145029880"/>
        <c:crosses val="autoZero"/>
        <c:auto val="1"/>
        <c:lblAlgn val="ctr"/>
        <c:lblOffset val="100"/>
        <c:noMultiLvlLbl val="1"/>
      </c:catAx>
      <c:valAx>
        <c:axId val="2145029880"/>
        <c:scaling>
          <c:orientation val="minMax"/>
        </c:scaling>
        <c:delete val="0"/>
        <c:axPos val="t"/>
        <c:majorGridlines>
          <c:spPr>
            <a:ln w="12700" cap="flat">
              <a:solidFill>
                <a:srgbClr val="929292"/>
              </a:solidFill>
              <a:custDash>
                <a:ds d="200000" sp="200000"/>
              </a:custDash>
              <a:miter lim="400000"/>
            </a:ln>
          </c:spPr>
        </c:majorGridlines>
        <c:title>
          <c:tx>
            <c:rich>
              <a:bodyPr rot="0"/>
              <a:lstStyle/>
              <a:p>
                <a:pPr>
                  <a:defRPr sz="900" b="0" i="0" u="none" strike="noStrike">
                    <a:solidFill>
                      <a:srgbClr val="000000"/>
                    </a:solidFill>
                    <a:latin typeface="Helvetica Light"/>
                  </a:defRPr>
                </a:pPr>
                <a:r>
                  <a:rPr lang="en-US" sz="900" b="0" i="0" u="none" strike="noStrike">
                    <a:solidFill>
                      <a:srgbClr val="000000"/>
                    </a:solidFill>
                    <a:latin typeface="Helvetica Light"/>
                  </a:rPr>
                  <a:t>6 yr Graduation Rates</a:t>
                </a:r>
              </a:p>
            </c:rich>
          </c:tx>
          <c:overlay val="1"/>
        </c:title>
        <c:numFmt formatCode="#,##0%" sourceLinked="0"/>
        <c:majorTickMark val="none"/>
        <c:minorTickMark val="none"/>
        <c:tickLblPos val="high"/>
        <c:spPr>
          <a:ln w="12700" cap="flat">
            <a:noFill/>
            <a:prstDash val="solid"/>
            <a:miter lim="400000"/>
          </a:ln>
        </c:spPr>
        <c:txPr>
          <a:bodyPr rot="0"/>
          <a:lstStyle/>
          <a:p>
            <a:pPr>
              <a:defRPr sz="700" b="0" i="0" u="none" strike="noStrike">
                <a:solidFill>
                  <a:srgbClr val="000000"/>
                </a:solidFill>
                <a:latin typeface="Helvetica Light"/>
              </a:defRPr>
            </a:pPr>
            <a:endParaRPr lang="en-US"/>
          </a:p>
        </c:txPr>
        <c:crossAx val="2145026584"/>
        <c:crosses val="autoZero"/>
        <c:crossBetween val="between"/>
        <c:majorUnit val="0.1"/>
        <c:minorUnit val="0.0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3.6343399999999998E-2"/>
          <c:y val="4.3535999999999998E-2"/>
          <c:w val="0.94184000000000001"/>
          <c:h val="0.81063499999999999"/>
        </c:manualLayout>
      </c:layout>
      <c:barChart>
        <c:barDir val="bar"/>
        <c:grouping val="clustered"/>
        <c:varyColors val="0"/>
        <c:ser>
          <c:idx val="0"/>
          <c:order val="0"/>
          <c:tx>
            <c:strRef>
              <c:f>Sheet1!$A$2</c:f>
              <c:strCache>
                <c:ptCount val="1"/>
                <c:pt idx="0">
                  <c:v>Did not pass all 3 courses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Sheet1!$B$2:$B$2</c:f>
              <c:numCache>
                <c:formatCode>General</c:formatCode>
                <c:ptCount val="1"/>
                <c:pt idx="0">
                  <c:v>0.35599999999999998</c:v>
                </c:pt>
              </c:numCache>
            </c:numRef>
          </c:val>
          <c:extLst>
            <c:ext xmlns:c16="http://schemas.microsoft.com/office/drawing/2014/chart" uri="{C3380CC4-5D6E-409C-BE32-E72D297353CC}">
              <c16:uniqueId val="{00000000-327A-4889-B586-69F46A15542D}"/>
            </c:ext>
          </c:extLst>
        </c:ser>
        <c:ser>
          <c:idx val="1"/>
          <c:order val="1"/>
          <c:tx>
            <c:strRef>
              <c:f>Sheet1!$A$3</c:f>
              <c:strCache>
                <c:ptCount val="1"/>
                <c:pt idx="0">
                  <c:v>Passed all 3 courses</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FFFFFF"/>
                    </a:solidFill>
                    <a:effectLst>
                      <a:outerShdw blurRad="127000" dist="25433" dir="5400000" algn="tl">
                        <a:srgbClr val="000000">
                          <a:alpha val="60000"/>
                        </a:srgbClr>
                      </a:outerShdw>
                    </a:effectLst>
                    <a:latin typeface="Helvetica Ligh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6yr Graduation Rate</c:v>
                </c:pt>
              </c:strCache>
            </c:strRef>
          </c:cat>
          <c:val>
            <c:numRef>
              <c:f>Sheet1!$B$3:$B$3</c:f>
              <c:numCache>
                <c:formatCode>General</c:formatCode>
                <c:ptCount val="1"/>
                <c:pt idx="0">
                  <c:v>0.60899999999999999</c:v>
                </c:pt>
              </c:numCache>
            </c:numRef>
          </c:val>
          <c:extLst>
            <c:ext xmlns:c16="http://schemas.microsoft.com/office/drawing/2014/chart" uri="{C3380CC4-5D6E-409C-BE32-E72D297353CC}">
              <c16:uniqueId val="{00000001-327A-4889-B586-69F46A15542D}"/>
            </c:ext>
          </c:extLst>
        </c:ser>
        <c:dLbls>
          <c:showLegendKey val="0"/>
          <c:showVal val="0"/>
          <c:showCatName val="0"/>
          <c:showSerName val="0"/>
          <c:showPercent val="0"/>
          <c:showBubbleSize val="0"/>
        </c:dLbls>
        <c:gapWidth val="40"/>
        <c:overlap val="-10"/>
        <c:axId val="-2120701848"/>
        <c:axId val="2145690616"/>
      </c:barChart>
      <c:catAx>
        <c:axId val="-2120701848"/>
        <c:scaling>
          <c:orientation val="maxMin"/>
        </c:scaling>
        <c:delete val="0"/>
        <c:axPos val="l"/>
        <c:numFmt formatCode="General" sourceLinked="0"/>
        <c:majorTickMark val="none"/>
        <c:minorTickMark val="none"/>
        <c:tickLblPos val="none"/>
        <c:spPr>
          <a:ln w="12700" cap="flat">
            <a:solidFill>
              <a:srgbClr val="000000"/>
            </a:solidFill>
            <a:prstDash val="solid"/>
            <a:miter lim="400000"/>
          </a:ln>
        </c:spPr>
        <c:txPr>
          <a:bodyPr rot="0"/>
          <a:lstStyle/>
          <a:p>
            <a:pPr>
              <a:defRPr sz="1400" b="0" i="0" u="none" strike="noStrike">
                <a:solidFill>
                  <a:srgbClr val="000000"/>
                </a:solidFill>
                <a:latin typeface="Helvetica Light"/>
              </a:defRPr>
            </a:pPr>
            <a:endParaRPr lang="en-US"/>
          </a:p>
        </c:txPr>
        <c:crossAx val="2145690616"/>
        <c:crosses val="autoZero"/>
        <c:auto val="1"/>
        <c:lblAlgn val="ctr"/>
        <c:lblOffset val="100"/>
        <c:noMultiLvlLbl val="1"/>
      </c:catAx>
      <c:valAx>
        <c:axId val="2145690616"/>
        <c:scaling>
          <c:orientation val="minMax"/>
        </c:scaling>
        <c:delete val="0"/>
        <c:axPos val="t"/>
        <c:majorGridlines>
          <c:spPr>
            <a:ln w="12700" cap="flat">
              <a:solidFill>
                <a:srgbClr val="929292"/>
              </a:solidFill>
              <a:custDash>
                <a:ds d="200000" sp="200000"/>
              </a:custDash>
              <a:miter lim="400000"/>
            </a:ln>
          </c:spPr>
        </c:majorGridlines>
        <c:title>
          <c:tx>
            <c:rich>
              <a:bodyPr rot="0"/>
              <a:lstStyle/>
              <a:p>
                <a:pPr>
                  <a:defRPr sz="900" b="0" i="0" u="none" strike="noStrike">
                    <a:solidFill>
                      <a:srgbClr val="000000"/>
                    </a:solidFill>
                    <a:latin typeface="Helvetica Light"/>
                  </a:defRPr>
                </a:pPr>
                <a:r>
                  <a:rPr lang="en-US" sz="900" b="0" i="0" u="none" strike="noStrike">
                    <a:solidFill>
                      <a:srgbClr val="000000"/>
                    </a:solidFill>
                    <a:latin typeface="Helvetica Light"/>
                  </a:rPr>
                  <a:t>6 yr Graduation Rates</a:t>
                </a:r>
              </a:p>
            </c:rich>
          </c:tx>
          <c:overlay val="1"/>
        </c:title>
        <c:numFmt formatCode="#,##0%" sourceLinked="0"/>
        <c:majorTickMark val="none"/>
        <c:minorTickMark val="none"/>
        <c:tickLblPos val="high"/>
        <c:spPr>
          <a:ln w="12700" cap="flat">
            <a:noFill/>
            <a:prstDash val="solid"/>
            <a:miter lim="400000"/>
          </a:ln>
        </c:spPr>
        <c:txPr>
          <a:bodyPr rot="0"/>
          <a:lstStyle/>
          <a:p>
            <a:pPr>
              <a:defRPr sz="700" b="0" i="0" u="none" strike="noStrike">
                <a:solidFill>
                  <a:srgbClr val="000000"/>
                </a:solidFill>
                <a:latin typeface="Helvetica Light"/>
              </a:defRPr>
            </a:pPr>
            <a:endParaRPr lang="en-US"/>
          </a:p>
        </c:txPr>
        <c:crossAx val="-2120701848"/>
        <c:crosses val="autoZero"/>
        <c:crossBetween val="between"/>
        <c:majorUnit val="0.14000000000000001"/>
        <c:minorUnit val="7.0000000000000007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6.8484699999999996E-2"/>
          <c:y val="4.1579600000000001E-2"/>
          <c:w val="0.91841200000000001"/>
          <c:h val="0.88111700000000004"/>
        </c:manualLayout>
      </c:layout>
      <c:barChart>
        <c:barDir val="col"/>
        <c:grouping val="clustered"/>
        <c:varyColors val="0"/>
        <c:ser>
          <c:idx val="0"/>
          <c:order val="0"/>
          <c:tx>
            <c:strRef>
              <c:f>Sheet1!$A$2</c:f>
              <c:strCache>
                <c:ptCount val="1"/>
                <c:pt idx="0">
                  <c:v>Graduations</c:v>
                </c:pt>
              </c:strCache>
            </c:strRef>
          </c:tx>
          <c:spPr>
            <a:solidFill>
              <a:schemeClr val="accent1"/>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Sheet1!$B$2:$P$2</c:f>
              <c:numCache>
                <c:formatCode>General</c:formatCode>
                <c:ptCount val="15"/>
                <c:pt idx="0">
                  <c:v>8677</c:v>
                </c:pt>
                <c:pt idx="1">
                  <c:v>9497</c:v>
                </c:pt>
                <c:pt idx="2">
                  <c:v>9718</c:v>
                </c:pt>
                <c:pt idx="3">
                  <c:v>9858</c:v>
                </c:pt>
                <c:pt idx="4">
                  <c:v>9898</c:v>
                </c:pt>
                <c:pt idx="5">
                  <c:v>10755</c:v>
                </c:pt>
              </c:numCache>
            </c:numRef>
          </c:val>
          <c:extLst>
            <c:ext xmlns:c16="http://schemas.microsoft.com/office/drawing/2014/chart" uri="{C3380CC4-5D6E-409C-BE32-E72D297353CC}">
              <c16:uniqueId val="{00000000-D4E2-40C8-9E7B-A27AF11B0BEC}"/>
            </c:ext>
          </c:extLst>
        </c:ser>
        <c:ser>
          <c:idx val="1"/>
          <c:order val="1"/>
          <c:tx>
            <c:strRef>
              <c:f>Sheet1!$A$3</c:f>
              <c:strCache>
                <c:ptCount val="1"/>
                <c:pt idx="0">
                  <c:v>Targets</c:v>
                </c:pt>
              </c:strCache>
            </c:strRef>
          </c:tx>
          <c:spPr>
            <a:solidFill>
              <a:schemeClr val="accent2"/>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Sheet1!$B$3:$P$3</c:f>
              <c:numCache>
                <c:formatCode>#,##0</c:formatCode>
                <c:ptCount val="15"/>
                <c:pt idx="0">
                  <c:v>7263</c:v>
                </c:pt>
                <c:pt idx="1">
                  <c:v>7484</c:v>
                </c:pt>
                <c:pt idx="2">
                  <c:v>7712</c:v>
                </c:pt>
                <c:pt idx="3">
                  <c:v>7947</c:v>
                </c:pt>
                <c:pt idx="4">
                  <c:v>8189</c:v>
                </c:pt>
                <c:pt idx="5" formatCode="General">
                  <c:v>10103</c:v>
                </c:pt>
                <c:pt idx="6" formatCode="General">
                  <c:v>10378</c:v>
                </c:pt>
                <c:pt idx="7" formatCode="General">
                  <c:v>10653</c:v>
                </c:pt>
                <c:pt idx="8" formatCode="General">
                  <c:v>10928</c:v>
                </c:pt>
                <c:pt idx="9" formatCode="General">
                  <c:v>11203</c:v>
                </c:pt>
                <c:pt idx="10" formatCode="General">
                  <c:v>11478</c:v>
                </c:pt>
                <c:pt idx="11" formatCode="General">
                  <c:v>11753</c:v>
                </c:pt>
                <c:pt idx="12" formatCode="General">
                  <c:v>12028</c:v>
                </c:pt>
                <c:pt idx="13" formatCode="General">
                  <c:v>12303</c:v>
                </c:pt>
                <c:pt idx="14" formatCode="General">
                  <c:v>12577</c:v>
                </c:pt>
              </c:numCache>
            </c:numRef>
          </c:val>
          <c:extLst>
            <c:ext xmlns:c16="http://schemas.microsoft.com/office/drawing/2014/chart" uri="{C3380CC4-5D6E-409C-BE32-E72D297353CC}">
              <c16:uniqueId val="{00000001-D4E2-40C8-9E7B-A27AF11B0BEC}"/>
            </c:ext>
          </c:extLst>
        </c:ser>
        <c:dLbls>
          <c:showLegendKey val="0"/>
          <c:showVal val="0"/>
          <c:showCatName val="0"/>
          <c:showSerName val="0"/>
          <c:showPercent val="0"/>
          <c:showBubbleSize val="0"/>
        </c:dLbls>
        <c:gapWidth val="150"/>
        <c:axId val="2143392856"/>
        <c:axId val="2143389496"/>
      </c:barChart>
      <c:catAx>
        <c:axId val="2143392856"/>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400" b="0" i="0" u="none" strike="noStrike">
                <a:solidFill>
                  <a:srgbClr val="000000"/>
                </a:solidFill>
                <a:latin typeface="Franklin Gothic Book"/>
              </a:defRPr>
            </a:pPr>
            <a:endParaRPr lang="en-US"/>
          </a:p>
        </c:txPr>
        <c:crossAx val="2143389496"/>
        <c:crosses val="autoZero"/>
        <c:auto val="1"/>
        <c:lblAlgn val="ctr"/>
        <c:lblOffset val="100"/>
        <c:noMultiLvlLbl val="1"/>
      </c:catAx>
      <c:valAx>
        <c:axId val="2143389496"/>
        <c:scaling>
          <c:orientation val="minMax"/>
          <c:max val="15000"/>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sz="1300" b="0" i="0" u="none" strike="noStrike">
                <a:solidFill>
                  <a:srgbClr val="000000"/>
                </a:solidFill>
                <a:latin typeface="Franklin Gothic Book"/>
              </a:defRPr>
            </a:pPr>
            <a:endParaRPr lang="en-US"/>
          </a:p>
        </c:txPr>
        <c:crossAx val="2143392856"/>
        <c:crosses val="autoZero"/>
        <c:crossBetween val="between"/>
        <c:majorUnit val="2500"/>
        <c:minorUnit val="12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University Freshmen</a:t>
            </a:r>
          </a:p>
        </c:rich>
      </c:tx>
      <c:layout>
        <c:manualLayout>
          <c:xMode val="edge"/>
          <c:yMode val="edge"/>
          <c:x val="0.320075"/>
          <c:y val="0"/>
          <c:w val="0.35985"/>
          <c:h val="8.3664299999999997E-2"/>
        </c:manualLayout>
      </c:layout>
      <c:overlay val="1"/>
      <c:spPr>
        <a:noFill/>
        <a:effectLst/>
      </c:spPr>
    </c:title>
    <c:autoTitleDeleted val="0"/>
    <c:plotArea>
      <c:layout>
        <c:manualLayout>
          <c:layoutTarget val="inner"/>
          <c:xMode val="edge"/>
          <c:yMode val="edge"/>
          <c:x val="7.4956599999999998E-2"/>
          <c:y val="8.3664299999999997E-2"/>
          <c:w val="0.92004300000000006"/>
          <c:h val="0.86399599999999999"/>
        </c:manualLayout>
      </c:layout>
      <c:barChart>
        <c:barDir val="col"/>
        <c:grouping val="clustered"/>
        <c:varyColors val="0"/>
        <c:ser>
          <c:idx val="0"/>
          <c:order val="0"/>
          <c:tx>
            <c:strRef>
              <c:f>Sheet1!$B$1</c:f>
              <c:strCache>
                <c:ptCount val="1"/>
                <c:pt idx="0">
                  <c:v>Attempted 9 Focus Hours</c:v>
                </c:pt>
              </c:strCache>
            </c:strRef>
          </c:tx>
          <c:spPr>
            <a:solidFill>
              <a:srgbClr val="5E86B8"/>
            </a:soli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0.27529100000000001</c:v>
                </c:pt>
                <c:pt idx="1">
                  <c:v>0.25153500000000001</c:v>
                </c:pt>
                <c:pt idx="2">
                  <c:v>0.26829700000000001</c:v>
                </c:pt>
                <c:pt idx="3">
                  <c:v>0.28187000000000001</c:v>
                </c:pt>
                <c:pt idx="4">
                  <c:v>0.319164</c:v>
                </c:pt>
                <c:pt idx="5">
                  <c:v>0.30175400000000002</c:v>
                </c:pt>
                <c:pt idx="6">
                  <c:v>0.31216699999999997</c:v>
                </c:pt>
              </c:numCache>
            </c:numRef>
          </c:val>
          <c:extLst>
            <c:ext xmlns:c16="http://schemas.microsoft.com/office/drawing/2014/chart" uri="{C3380CC4-5D6E-409C-BE32-E72D297353CC}">
              <c16:uniqueId val="{00000000-6A9B-4C1C-AF2D-5A8ED0D8F5FD}"/>
            </c:ext>
          </c:extLst>
        </c:ser>
        <c:dLbls>
          <c:showLegendKey val="0"/>
          <c:showVal val="0"/>
          <c:showCatName val="0"/>
          <c:showSerName val="0"/>
          <c:showPercent val="0"/>
          <c:showBubbleSize val="0"/>
        </c:dLbls>
        <c:gapWidth val="40"/>
        <c:overlap val="-10"/>
        <c:axId val="-2119191432"/>
        <c:axId val="-2119313672"/>
      </c:barChart>
      <c:catAx>
        <c:axId val="-211919143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700" b="0" i="0" u="none" strike="noStrike">
                <a:solidFill>
                  <a:srgbClr val="000000"/>
                </a:solidFill>
                <a:latin typeface="Helvetica"/>
              </a:defRPr>
            </a:pPr>
            <a:endParaRPr lang="en-US"/>
          </a:p>
        </c:txPr>
        <c:crossAx val="-2119313672"/>
        <c:crosses val="autoZero"/>
        <c:auto val="1"/>
        <c:lblAlgn val="ctr"/>
        <c:lblOffset val="100"/>
        <c:noMultiLvlLbl val="1"/>
      </c:catAx>
      <c:valAx>
        <c:axId val="-2119313672"/>
        <c:scaling>
          <c:orientation val="minMax"/>
          <c:max val="0.4"/>
          <c:min val="0"/>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19191432"/>
        <c:crosses val="autoZero"/>
        <c:crossBetween val="between"/>
        <c:majorUnit val="0.05"/>
        <c:minorUnit val="2.5000000000000001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Community College Freshmen</a:t>
            </a:r>
          </a:p>
        </c:rich>
      </c:tx>
      <c:layout>
        <c:manualLayout>
          <c:xMode val="edge"/>
          <c:yMode val="edge"/>
          <c:x val="0.23499999999999999"/>
          <c:y val="0"/>
          <c:w val="0.53"/>
          <c:h val="8.3664299999999997E-2"/>
        </c:manualLayout>
      </c:layout>
      <c:overlay val="1"/>
      <c:spPr>
        <a:noFill/>
        <a:effectLst/>
      </c:spPr>
    </c:title>
    <c:autoTitleDeleted val="0"/>
    <c:plotArea>
      <c:layout>
        <c:manualLayout>
          <c:layoutTarget val="inner"/>
          <c:xMode val="edge"/>
          <c:yMode val="edge"/>
          <c:x val="7.4953800000000001E-2"/>
          <c:y val="8.3664299999999997E-2"/>
          <c:w val="0.92004600000000003"/>
          <c:h val="0.863995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8.9105000000000004E-2</c:v>
                </c:pt>
                <c:pt idx="1">
                  <c:v>7.7795000000000003E-2</c:v>
                </c:pt>
                <c:pt idx="2">
                  <c:v>8.6374999999999993E-2</c:v>
                </c:pt>
                <c:pt idx="3">
                  <c:v>0.10276299999999999</c:v>
                </c:pt>
                <c:pt idx="4">
                  <c:v>0.11129699999999999</c:v>
                </c:pt>
                <c:pt idx="5">
                  <c:v>0.12911700000000001</c:v>
                </c:pt>
                <c:pt idx="6">
                  <c:v>0.18451200000000001</c:v>
                </c:pt>
              </c:numCache>
            </c:numRef>
          </c:val>
          <c:extLst>
            <c:ext xmlns:c16="http://schemas.microsoft.com/office/drawing/2014/chart" uri="{C3380CC4-5D6E-409C-BE32-E72D297353CC}">
              <c16:uniqueId val="{00000000-2C4D-4737-877D-A4CF30C47C05}"/>
            </c:ext>
          </c:extLst>
        </c:ser>
        <c:dLbls>
          <c:showLegendKey val="0"/>
          <c:showVal val="0"/>
          <c:showCatName val="0"/>
          <c:showSerName val="0"/>
          <c:showPercent val="0"/>
          <c:showBubbleSize val="0"/>
        </c:dLbls>
        <c:gapWidth val="40"/>
        <c:overlap val="-10"/>
        <c:axId val="-2119242088"/>
        <c:axId val="-2119238808"/>
      </c:barChart>
      <c:catAx>
        <c:axId val="-211924208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700" b="0" i="0" u="none" strike="noStrike">
                <a:solidFill>
                  <a:srgbClr val="000000"/>
                </a:solidFill>
                <a:latin typeface="Helvetica"/>
              </a:defRPr>
            </a:pPr>
            <a:endParaRPr lang="en-US"/>
          </a:p>
        </c:txPr>
        <c:crossAx val="-2119238808"/>
        <c:crosses val="autoZero"/>
        <c:auto val="1"/>
        <c:lblAlgn val="ctr"/>
        <c:lblOffset val="100"/>
        <c:noMultiLvlLbl val="1"/>
      </c:catAx>
      <c:valAx>
        <c:axId val="-2119238808"/>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19242088"/>
        <c:crosses val="autoZero"/>
        <c:crossBetween val="between"/>
        <c:majorUnit val="0.04"/>
        <c:minorUnit val="0.0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University Freshmen</a:t>
            </a:r>
          </a:p>
        </c:rich>
      </c:tx>
      <c:layout>
        <c:manualLayout>
          <c:xMode val="edge"/>
          <c:yMode val="edge"/>
          <c:x val="0.320075"/>
          <c:y val="0"/>
          <c:w val="0.35985"/>
          <c:h val="8.3664299999999997E-2"/>
        </c:manualLayout>
      </c:layout>
      <c:overlay val="1"/>
      <c:spPr>
        <a:noFill/>
        <a:effectLst/>
      </c:spPr>
    </c:title>
    <c:autoTitleDeleted val="0"/>
    <c:plotArea>
      <c:layout>
        <c:manualLayout>
          <c:layoutTarget val="inner"/>
          <c:xMode val="edge"/>
          <c:yMode val="edge"/>
          <c:x val="7.4956599999999998E-2"/>
          <c:y val="8.3664299999999997E-2"/>
          <c:w val="0.92004300000000006"/>
          <c:h val="0.86399599999999999"/>
        </c:manualLayout>
      </c:layout>
      <c:barChart>
        <c:barDir val="col"/>
        <c:grouping val="clustered"/>
        <c:varyColors val="0"/>
        <c:ser>
          <c:idx val="0"/>
          <c:order val="0"/>
          <c:tx>
            <c:strRef>
              <c:f>Sheet1!$B$1</c:f>
              <c:strCache>
                <c:ptCount val="1"/>
                <c:pt idx="0">
                  <c:v>Attempted 9 Focus Hours</c:v>
                </c:pt>
              </c:strCache>
            </c:strRef>
          </c:tx>
          <c:spPr>
            <a:solidFill>
              <a:srgbClr val="5E86B8"/>
            </a:soli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0.239758</c:v>
                </c:pt>
                <c:pt idx="1">
                  <c:v>0.23300100000000001</c:v>
                </c:pt>
                <c:pt idx="2">
                  <c:v>0.28777999999999998</c:v>
                </c:pt>
                <c:pt idx="3">
                  <c:v>0.309392</c:v>
                </c:pt>
                <c:pt idx="4">
                  <c:v>0.35961300000000002</c:v>
                </c:pt>
                <c:pt idx="5">
                  <c:v>0.34695100000000001</c:v>
                </c:pt>
                <c:pt idx="6">
                  <c:v>0.38229299999999999</c:v>
                </c:pt>
              </c:numCache>
            </c:numRef>
          </c:val>
          <c:extLst>
            <c:ext xmlns:c16="http://schemas.microsoft.com/office/drawing/2014/chart" uri="{C3380CC4-5D6E-409C-BE32-E72D297353CC}">
              <c16:uniqueId val="{00000000-EB1B-46F3-AAF9-A5E00AF8BFD9}"/>
            </c:ext>
          </c:extLst>
        </c:ser>
        <c:dLbls>
          <c:showLegendKey val="0"/>
          <c:showVal val="0"/>
          <c:showCatName val="0"/>
          <c:showSerName val="0"/>
          <c:showPercent val="0"/>
          <c:showBubbleSize val="0"/>
        </c:dLbls>
        <c:gapWidth val="40"/>
        <c:overlap val="-10"/>
        <c:axId val="-2119703144"/>
        <c:axId val="-2119699864"/>
      </c:barChart>
      <c:catAx>
        <c:axId val="-211970314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700" b="0" i="0" u="none" strike="noStrike">
                <a:solidFill>
                  <a:srgbClr val="000000"/>
                </a:solidFill>
                <a:latin typeface="Helvetica"/>
              </a:defRPr>
            </a:pPr>
            <a:endParaRPr lang="en-US"/>
          </a:p>
        </c:txPr>
        <c:crossAx val="-2119699864"/>
        <c:crosses val="autoZero"/>
        <c:auto val="1"/>
        <c:lblAlgn val="ctr"/>
        <c:lblOffset val="100"/>
        <c:noMultiLvlLbl val="1"/>
      </c:catAx>
      <c:valAx>
        <c:axId val="-2119699864"/>
        <c:scaling>
          <c:orientation val="minMax"/>
          <c:max val="0.4"/>
          <c:min val="0"/>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19703144"/>
        <c:crosses val="autoZero"/>
        <c:crossBetween val="between"/>
        <c:majorUnit val="0.05"/>
        <c:minorUnit val="2.5000000000000001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Community College Freshmen</a:t>
            </a:r>
          </a:p>
        </c:rich>
      </c:tx>
      <c:layout>
        <c:manualLayout>
          <c:xMode val="edge"/>
          <c:yMode val="edge"/>
          <c:x val="0.236567"/>
          <c:y val="0"/>
          <c:w val="0.52686699999999997"/>
          <c:h val="8.9107900000000004E-2"/>
        </c:manualLayout>
      </c:layout>
      <c:overlay val="1"/>
      <c:spPr>
        <a:noFill/>
        <a:effectLst/>
      </c:spPr>
    </c:title>
    <c:autoTitleDeleted val="0"/>
    <c:plotArea>
      <c:layout>
        <c:manualLayout>
          <c:layoutTarget val="inner"/>
          <c:xMode val="edge"/>
          <c:yMode val="edge"/>
          <c:x val="8.0422900000000005E-2"/>
          <c:y val="8.9107900000000004E-2"/>
          <c:w val="0.91457699999999997"/>
          <c:h val="0.85878900000000002"/>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7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2009-10</c:v>
                </c:pt>
                <c:pt idx="1">
                  <c:v>2010-11</c:v>
                </c:pt>
                <c:pt idx="2">
                  <c:v>2011-12</c:v>
                </c:pt>
                <c:pt idx="3">
                  <c:v>2012-13</c:v>
                </c:pt>
                <c:pt idx="4">
                  <c:v>2013-14</c:v>
                </c:pt>
                <c:pt idx="5">
                  <c:v>2014-15</c:v>
                </c:pt>
                <c:pt idx="6">
                  <c:v>2015-16</c:v>
                </c:pt>
              </c:strCache>
            </c:strRef>
          </c:cat>
          <c:val>
            <c:numRef>
              <c:f>Sheet1!$B$2:$B$8</c:f>
              <c:numCache>
                <c:formatCode>General</c:formatCode>
                <c:ptCount val="7"/>
                <c:pt idx="0">
                  <c:v>2.8722999999999999E-2</c:v>
                </c:pt>
                <c:pt idx="1">
                  <c:v>2.4729999999999999E-2</c:v>
                </c:pt>
                <c:pt idx="2">
                  <c:v>2.3179999999999999E-2</c:v>
                </c:pt>
                <c:pt idx="3">
                  <c:v>3.5194999999999997E-2</c:v>
                </c:pt>
                <c:pt idx="4">
                  <c:v>4.2358E-2</c:v>
                </c:pt>
                <c:pt idx="5">
                  <c:v>5.7792999999999997E-2</c:v>
                </c:pt>
                <c:pt idx="6">
                  <c:v>0.119772</c:v>
                </c:pt>
              </c:numCache>
            </c:numRef>
          </c:val>
          <c:extLst>
            <c:ext xmlns:c16="http://schemas.microsoft.com/office/drawing/2014/chart" uri="{C3380CC4-5D6E-409C-BE32-E72D297353CC}">
              <c16:uniqueId val="{00000000-1428-4D69-ABBD-212CF6A859E6}"/>
            </c:ext>
          </c:extLst>
        </c:ser>
        <c:dLbls>
          <c:showLegendKey val="0"/>
          <c:showVal val="0"/>
          <c:showCatName val="0"/>
          <c:showSerName val="0"/>
          <c:showPercent val="0"/>
          <c:showBubbleSize val="0"/>
        </c:dLbls>
        <c:gapWidth val="40"/>
        <c:overlap val="-10"/>
        <c:axId val="-2119666280"/>
        <c:axId val="-2119331832"/>
      </c:barChart>
      <c:catAx>
        <c:axId val="-211966628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700" b="0" i="0" u="none" strike="noStrike">
                <a:solidFill>
                  <a:srgbClr val="000000"/>
                </a:solidFill>
                <a:latin typeface="Helvetica"/>
              </a:defRPr>
            </a:pPr>
            <a:endParaRPr lang="en-US"/>
          </a:p>
        </c:txPr>
        <c:crossAx val="-2119331832"/>
        <c:crosses val="autoZero"/>
        <c:auto val="1"/>
        <c:lblAlgn val="ctr"/>
        <c:lblOffset val="100"/>
        <c:noMultiLvlLbl val="1"/>
      </c:catAx>
      <c:valAx>
        <c:axId val="-2119331832"/>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600" b="0" i="0" u="none" strike="noStrike">
                <a:solidFill>
                  <a:srgbClr val="000000"/>
                </a:solidFill>
                <a:latin typeface="Helvetica"/>
              </a:defRPr>
            </a:pPr>
            <a:endParaRPr lang="en-US"/>
          </a:p>
        </c:txPr>
        <c:crossAx val="-2119666280"/>
        <c:crosses val="autoZero"/>
        <c:crossBetween val="between"/>
        <c:majorUnit val="2.4E-2"/>
        <c:minorUnit val="1.2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76489744337513"/>
          <c:y val="0.27479547332967352"/>
          <c:w val="0.8718030037911928"/>
          <c:h val="0.58563077149046516"/>
        </c:manualLayout>
      </c:layout>
      <c:barChart>
        <c:barDir val="col"/>
        <c:grouping val="clustered"/>
        <c:varyColors val="0"/>
        <c:ser>
          <c:idx val="0"/>
          <c:order val="0"/>
          <c:tx>
            <c:strRef>
              <c:f>Sheet1!$B$1</c:f>
              <c:strCache>
                <c:ptCount val="1"/>
                <c:pt idx="0">
                  <c:v>COLA</c:v>
                </c:pt>
              </c:strCache>
            </c:strRef>
          </c:tx>
          <c:spPr>
            <a:solidFill>
              <a:schemeClr val="accent1"/>
            </a:solidFill>
            <a:ln>
              <a:noFill/>
            </a:ln>
            <a:effectLst/>
          </c:spPr>
          <c:invertIfNegative val="0"/>
          <c:cat>
            <c:strRef>
              <c:f>Sheet1!$A$2:$A$5</c:f>
              <c:strCache>
                <c:ptCount val="4"/>
                <c:pt idx="0">
                  <c:v>Universities</c:v>
                </c:pt>
                <c:pt idx="1">
                  <c:v>Comm. Colleges</c:v>
                </c:pt>
                <c:pt idx="2">
                  <c:v>TCATs</c:v>
                </c:pt>
                <c:pt idx="3">
                  <c:v>System Office</c:v>
                </c:pt>
              </c:strCache>
            </c:strRef>
          </c:cat>
          <c:val>
            <c:numRef>
              <c:f>Sheet1!$B$2:$B$5</c:f>
              <c:numCache>
                <c:formatCode>#,##0</c:formatCode>
                <c:ptCount val="4"/>
                <c:pt idx="0">
                  <c:v>6702160</c:v>
                </c:pt>
                <c:pt idx="1">
                  <c:v>1817663</c:v>
                </c:pt>
                <c:pt idx="2">
                  <c:v>1332734</c:v>
                </c:pt>
                <c:pt idx="3" formatCode="General">
                  <c:v>0</c:v>
                </c:pt>
              </c:numCache>
            </c:numRef>
          </c:val>
          <c:extLst>
            <c:ext xmlns:c16="http://schemas.microsoft.com/office/drawing/2014/chart" uri="{C3380CC4-5D6E-409C-BE32-E72D297353CC}">
              <c16:uniqueId val="{00000000-45F1-4D2B-BA42-61582B7DEE74}"/>
            </c:ext>
          </c:extLst>
        </c:ser>
        <c:ser>
          <c:idx val="1"/>
          <c:order val="1"/>
          <c:tx>
            <c:strRef>
              <c:f>Sheet1!$C$1</c:f>
              <c:strCache>
                <c:ptCount val="1"/>
                <c:pt idx="0">
                  <c:v>Comp Plan</c:v>
                </c:pt>
              </c:strCache>
            </c:strRef>
          </c:tx>
          <c:spPr>
            <a:solidFill>
              <a:schemeClr val="accent2"/>
            </a:solidFill>
            <a:ln>
              <a:noFill/>
            </a:ln>
            <a:effectLst/>
          </c:spPr>
          <c:invertIfNegative val="0"/>
          <c:cat>
            <c:strRef>
              <c:f>Sheet1!$A$2:$A$5</c:f>
              <c:strCache>
                <c:ptCount val="4"/>
                <c:pt idx="0">
                  <c:v>Universities</c:v>
                </c:pt>
                <c:pt idx="1">
                  <c:v>Comm. Colleges</c:v>
                </c:pt>
                <c:pt idx="2">
                  <c:v>TCATs</c:v>
                </c:pt>
                <c:pt idx="3">
                  <c:v>System Office</c:v>
                </c:pt>
              </c:strCache>
            </c:strRef>
          </c:cat>
          <c:val>
            <c:numRef>
              <c:f>Sheet1!$C$2:$C$5</c:f>
              <c:numCache>
                <c:formatCode>#,##0</c:formatCode>
                <c:ptCount val="4"/>
                <c:pt idx="0">
                  <c:v>2449618</c:v>
                </c:pt>
                <c:pt idx="1">
                  <c:v>2671877</c:v>
                </c:pt>
                <c:pt idx="2">
                  <c:v>117466</c:v>
                </c:pt>
                <c:pt idx="3">
                  <c:v>116156</c:v>
                </c:pt>
              </c:numCache>
            </c:numRef>
          </c:val>
          <c:extLst>
            <c:ext xmlns:c16="http://schemas.microsoft.com/office/drawing/2014/chart" uri="{C3380CC4-5D6E-409C-BE32-E72D297353CC}">
              <c16:uniqueId val="{00000001-45F1-4D2B-BA42-61582B7DEE74}"/>
            </c:ext>
          </c:extLst>
        </c:ser>
        <c:ser>
          <c:idx val="2"/>
          <c:order val="2"/>
          <c:tx>
            <c:strRef>
              <c:f>Sheet1!$D$1</c:f>
              <c:strCache>
                <c:ptCount val="1"/>
                <c:pt idx="0">
                  <c:v>Add'l Posns.</c:v>
                </c:pt>
              </c:strCache>
            </c:strRef>
          </c:tx>
          <c:spPr>
            <a:solidFill>
              <a:schemeClr val="accent3"/>
            </a:solidFill>
            <a:ln>
              <a:noFill/>
            </a:ln>
            <a:effectLst/>
          </c:spPr>
          <c:invertIfNegative val="0"/>
          <c:cat>
            <c:strRef>
              <c:f>Sheet1!$A$2:$A$5</c:f>
              <c:strCache>
                <c:ptCount val="4"/>
                <c:pt idx="0">
                  <c:v>Universities</c:v>
                </c:pt>
                <c:pt idx="1">
                  <c:v>Comm. Colleges</c:v>
                </c:pt>
                <c:pt idx="2">
                  <c:v>TCATs</c:v>
                </c:pt>
                <c:pt idx="3">
                  <c:v>System Office</c:v>
                </c:pt>
              </c:strCache>
            </c:strRef>
          </c:cat>
          <c:val>
            <c:numRef>
              <c:f>Sheet1!$D$2:$D$5</c:f>
              <c:numCache>
                <c:formatCode>#,##0</c:formatCode>
                <c:ptCount val="4"/>
                <c:pt idx="0" formatCode="General">
                  <c:v>0</c:v>
                </c:pt>
                <c:pt idx="1">
                  <c:v>591844</c:v>
                </c:pt>
                <c:pt idx="2" formatCode="General">
                  <c:v>0</c:v>
                </c:pt>
                <c:pt idx="3" formatCode="General">
                  <c:v>0</c:v>
                </c:pt>
              </c:numCache>
            </c:numRef>
          </c:val>
          <c:extLst>
            <c:ext xmlns:c16="http://schemas.microsoft.com/office/drawing/2014/chart" uri="{C3380CC4-5D6E-409C-BE32-E72D297353CC}">
              <c16:uniqueId val="{00000002-45F1-4D2B-BA42-61582B7DEE74}"/>
            </c:ext>
          </c:extLst>
        </c:ser>
        <c:ser>
          <c:idx val="3"/>
          <c:order val="3"/>
          <c:tx>
            <c:strRef>
              <c:f>Sheet1!$E$1</c:f>
              <c:strCache>
                <c:ptCount val="1"/>
                <c:pt idx="0">
                  <c:v>Faculty Promotions</c:v>
                </c:pt>
              </c:strCache>
            </c:strRef>
          </c:tx>
          <c:spPr>
            <a:solidFill>
              <a:schemeClr val="accent4"/>
            </a:solidFill>
            <a:ln>
              <a:noFill/>
            </a:ln>
            <a:effectLst/>
          </c:spPr>
          <c:invertIfNegative val="0"/>
          <c:cat>
            <c:strRef>
              <c:f>Sheet1!$A$2:$A$5</c:f>
              <c:strCache>
                <c:ptCount val="4"/>
                <c:pt idx="0">
                  <c:v>Universities</c:v>
                </c:pt>
                <c:pt idx="1">
                  <c:v>Comm. Colleges</c:v>
                </c:pt>
                <c:pt idx="2">
                  <c:v>TCATs</c:v>
                </c:pt>
                <c:pt idx="3">
                  <c:v>System Office</c:v>
                </c:pt>
              </c:strCache>
            </c:strRef>
          </c:cat>
          <c:val>
            <c:numRef>
              <c:f>Sheet1!$E$2:$E$5</c:f>
              <c:numCache>
                <c:formatCode>#,##0</c:formatCode>
                <c:ptCount val="4"/>
                <c:pt idx="0">
                  <c:v>260458</c:v>
                </c:pt>
                <c:pt idx="1">
                  <c:v>132647</c:v>
                </c:pt>
                <c:pt idx="2" formatCode="General">
                  <c:v>0</c:v>
                </c:pt>
                <c:pt idx="3" formatCode="General">
                  <c:v>0</c:v>
                </c:pt>
              </c:numCache>
            </c:numRef>
          </c:val>
          <c:extLst>
            <c:ext xmlns:c16="http://schemas.microsoft.com/office/drawing/2014/chart" uri="{C3380CC4-5D6E-409C-BE32-E72D297353CC}">
              <c16:uniqueId val="{00000003-45F1-4D2B-BA42-61582B7DEE74}"/>
            </c:ext>
          </c:extLst>
        </c:ser>
        <c:ser>
          <c:idx val="4"/>
          <c:order val="4"/>
          <c:tx>
            <c:strRef>
              <c:f>Sheet1!$F$1</c:f>
              <c:strCache>
                <c:ptCount val="1"/>
                <c:pt idx="0">
                  <c:v>One-Time Pmt</c:v>
                </c:pt>
              </c:strCache>
            </c:strRef>
          </c:tx>
          <c:spPr>
            <a:solidFill>
              <a:schemeClr val="accent5"/>
            </a:solidFill>
            <a:ln>
              <a:noFill/>
            </a:ln>
            <a:effectLst/>
          </c:spPr>
          <c:invertIfNegative val="0"/>
          <c:cat>
            <c:strRef>
              <c:f>Sheet1!$A$2:$A$5</c:f>
              <c:strCache>
                <c:ptCount val="4"/>
                <c:pt idx="0">
                  <c:v>Universities</c:v>
                </c:pt>
                <c:pt idx="1">
                  <c:v>Comm. Colleges</c:v>
                </c:pt>
                <c:pt idx="2">
                  <c:v>TCATs</c:v>
                </c:pt>
                <c:pt idx="3">
                  <c:v>System Office</c:v>
                </c:pt>
              </c:strCache>
            </c:strRef>
          </c:cat>
          <c:val>
            <c:numRef>
              <c:f>Sheet1!$F$2:$F$5</c:f>
              <c:numCache>
                <c:formatCode>#,##0</c:formatCode>
                <c:ptCount val="4"/>
                <c:pt idx="0">
                  <c:v>2843733</c:v>
                </c:pt>
                <c:pt idx="1">
                  <c:v>747887</c:v>
                </c:pt>
                <c:pt idx="2" formatCode="General">
                  <c:v>0</c:v>
                </c:pt>
                <c:pt idx="3" formatCode="General">
                  <c:v>0</c:v>
                </c:pt>
              </c:numCache>
            </c:numRef>
          </c:val>
          <c:extLst>
            <c:ext xmlns:c16="http://schemas.microsoft.com/office/drawing/2014/chart" uri="{C3380CC4-5D6E-409C-BE32-E72D297353CC}">
              <c16:uniqueId val="{00000004-45F1-4D2B-BA42-61582B7DEE74}"/>
            </c:ext>
          </c:extLst>
        </c:ser>
        <c:dLbls>
          <c:showLegendKey val="0"/>
          <c:showVal val="0"/>
          <c:showCatName val="0"/>
          <c:showSerName val="0"/>
          <c:showPercent val="0"/>
          <c:showBubbleSize val="0"/>
        </c:dLbls>
        <c:gapWidth val="219"/>
        <c:overlap val="-27"/>
        <c:axId val="239046352"/>
        <c:axId val="239044720"/>
      </c:barChart>
      <c:catAx>
        <c:axId val="23904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044720"/>
        <c:crosses val="autoZero"/>
        <c:auto val="1"/>
        <c:lblAlgn val="ctr"/>
        <c:lblOffset val="100"/>
        <c:noMultiLvlLbl val="0"/>
      </c:catAx>
      <c:valAx>
        <c:axId val="239044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04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Beakdown of Recurring Salary Adjustments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70D-470B-98B2-2A973A7A2E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0D-470B-98B2-2A973A7A2E8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70D-470B-98B2-2A973A7A2E8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0D-470B-98B2-2A973A7A2E88}"/>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Faculty</c:v>
                </c:pt>
                <c:pt idx="1">
                  <c:v>Administration</c:v>
                </c:pt>
                <c:pt idx="2">
                  <c:v>Professional</c:v>
                </c:pt>
                <c:pt idx="3">
                  <c:v>Clerical/Support</c:v>
                </c:pt>
              </c:strCache>
            </c:strRef>
          </c:cat>
          <c:val>
            <c:numRef>
              <c:f>Sheet1!$B$2:$B$5</c:f>
              <c:numCache>
                <c:formatCode>General</c:formatCode>
                <c:ptCount val="4"/>
                <c:pt idx="0">
                  <c:v>51</c:v>
                </c:pt>
                <c:pt idx="1">
                  <c:v>7</c:v>
                </c:pt>
                <c:pt idx="2">
                  <c:v>19</c:v>
                </c:pt>
                <c:pt idx="3">
                  <c:v>23</c:v>
                </c:pt>
              </c:numCache>
            </c:numRef>
          </c:val>
          <c:extLst>
            <c:ext xmlns:c16="http://schemas.microsoft.com/office/drawing/2014/chart" uri="{C3380CC4-5D6E-409C-BE32-E72D297353CC}">
              <c16:uniqueId val="{00000008-670D-470B-98B2-2A973A7A2E88}"/>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7800561388159813"/>
          <c:y val="0.9203876164651742"/>
          <c:w val="0.67485296976766795"/>
          <c:h val="7.961238353482565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94726E-2"/>
          <c:y val="4.1579600000000001E-2"/>
          <c:w val="0.92729700000000004"/>
          <c:h val="0.88111700000000004"/>
        </c:manualLayout>
      </c:layout>
      <c:barChart>
        <c:barDir val="col"/>
        <c:grouping val="clustered"/>
        <c:varyColors val="0"/>
        <c:ser>
          <c:idx val="0"/>
          <c:order val="0"/>
          <c:tx>
            <c:strRef>
              <c:f>Sheet1!$A$2</c:f>
              <c:strCache>
                <c:ptCount val="1"/>
                <c:pt idx="0">
                  <c:v>Graduations</c:v>
                </c:pt>
              </c:strCache>
            </c:strRef>
          </c:tx>
          <c:spPr>
            <a:solidFill>
              <a:schemeClr val="accent1"/>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Sheet1!$B$2:$P$2</c:f>
              <c:numCache>
                <c:formatCode>General</c:formatCode>
                <c:ptCount val="15"/>
                <c:pt idx="0">
                  <c:v>2731</c:v>
                </c:pt>
                <c:pt idx="1">
                  <c:v>3398</c:v>
                </c:pt>
                <c:pt idx="2">
                  <c:v>3380</c:v>
                </c:pt>
                <c:pt idx="3">
                  <c:v>3264</c:v>
                </c:pt>
                <c:pt idx="4">
                  <c:v>3511</c:v>
                </c:pt>
                <c:pt idx="5">
                  <c:v>3537</c:v>
                </c:pt>
              </c:numCache>
            </c:numRef>
          </c:val>
          <c:extLst>
            <c:ext xmlns:c16="http://schemas.microsoft.com/office/drawing/2014/chart" uri="{C3380CC4-5D6E-409C-BE32-E72D297353CC}">
              <c16:uniqueId val="{00000000-4813-4C95-8CE1-E4BB95B817F0}"/>
            </c:ext>
          </c:extLst>
        </c:ser>
        <c:ser>
          <c:idx val="1"/>
          <c:order val="1"/>
          <c:tx>
            <c:strRef>
              <c:f>Sheet1!$A$3</c:f>
              <c:strCache>
                <c:ptCount val="1"/>
                <c:pt idx="0">
                  <c:v>Targets</c:v>
                </c:pt>
              </c:strCache>
            </c:strRef>
          </c:tx>
          <c:spPr>
            <a:solidFill>
              <a:schemeClr val="accent2"/>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Sheet1!$B$3:$P$3</c:f>
              <c:numCache>
                <c:formatCode>#,##0</c:formatCode>
                <c:ptCount val="15"/>
                <c:pt idx="0">
                  <c:v>1657</c:v>
                </c:pt>
                <c:pt idx="1">
                  <c:v>1707</c:v>
                </c:pt>
                <c:pt idx="2">
                  <c:v>1758</c:v>
                </c:pt>
                <c:pt idx="3">
                  <c:v>1811</c:v>
                </c:pt>
                <c:pt idx="4">
                  <c:v>1865</c:v>
                </c:pt>
                <c:pt idx="5" formatCode="General">
                  <c:v>3492</c:v>
                </c:pt>
                <c:pt idx="6" formatCode="General">
                  <c:v>3599</c:v>
                </c:pt>
                <c:pt idx="7" formatCode="General">
                  <c:v>3706</c:v>
                </c:pt>
                <c:pt idx="8" formatCode="General">
                  <c:v>3813</c:v>
                </c:pt>
                <c:pt idx="9" formatCode="General">
                  <c:v>3920</c:v>
                </c:pt>
                <c:pt idx="10" formatCode="General">
                  <c:v>4027</c:v>
                </c:pt>
                <c:pt idx="11" formatCode="General">
                  <c:v>4134</c:v>
                </c:pt>
                <c:pt idx="12" formatCode="General">
                  <c:v>4241</c:v>
                </c:pt>
                <c:pt idx="13" formatCode="General">
                  <c:v>4348</c:v>
                </c:pt>
                <c:pt idx="14" formatCode="General">
                  <c:v>4457</c:v>
                </c:pt>
              </c:numCache>
            </c:numRef>
          </c:val>
          <c:extLst>
            <c:ext xmlns:c16="http://schemas.microsoft.com/office/drawing/2014/chart" uri="{C3380CC4-5D6E-409C-BE32-E72D297353CC}">
              <c16:uniqueId val="{00000001-4813-4C95-8CE1-E4BB95B817F0}"/>
            </c:ext>
          </c:extLst>
        </c:ser>
        <c:dLbls>
          <c:showLegendKey val="0"/>
          <c:showVal val="0"/>
          <c:showCatName val="0"/>
          <c:showSerName val="0"/>
          <c:showPercent val="0"/>
          <c:showBubbleSize val="0"/>
        </c:dLbls>
        <c:gapWidth val="150"/>
        <c:axId val="2143330232"/>
        <c:axId val="2143326872"/>
      </c:barChart>
      <c:catAx>
        <c:axId val="214333023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400" b="0" i="0" u="none" strike="noStrike">
                <a:solidFill>
                  <a:srgbClr val="000000"/>
                </a:solidFill>
                <a:latin typeface="Franklin Gothic Book"/>
              </a:defRPr>
            </a:pPr>
            <a:endParaRPr lang="en-US"/>
          </a:p>
        </c:txPr>
        <c:crossAx val="2143326872"/>
        <c:crosses val="autoZero"/>
        <c:auto val="1"/>
        <c:lblAlgn val="ctr"/>
        <c:lblOffset val="100"/>
        <c:noMultiLvlLbl val="1"/>
      </c:catAx>
      <c:valAx>
        <c:axId val="2143326872"/>
        <c:scaling>
          <c:orientation val="minMax"/>
          <c:max val="5000"/>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sz="1300" b="0" i="0" u="none" strike="noStrike">
                <a:solidFill>
                  <a:srgbClr val="000000"/>
                </a:solidFill>
                <a:latin typeface="Franklin Gothic Book"/>
              </a:defRPr>
            </a:pPr>
            <a:endParaRPr lang="en-US"/>
          </a:p>
        </c:txPr>
        <c:crossAx val="2143330232"/>
        <c:crosses val="autoZero"/>
        <c:crossBetween val="between"/>
        <c:majorUnit val="1000"/>
        <c:minorUnit val="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6.7993899999999996E-2"/>
          <c:y val="4.1579600000000001E-2"/>
          <c:w val="0.91889500000000002"/>
          <c:h val="0.88111700000000004"/>
        </c:manualLayout>
      </c:layout>
      <c:barChart>
        <c:barDir val="col"/>
        <c:grouping val="clustered"/>
        <c:varyColors val="0"/>
        <c:ser>
          <c:idx val="0"/>
          <c:order val="0"/>
          <c:tx>
            <c:strRef>
              <c:f>Sheet1!$A$2</c:f>
              <c:strCache>
                <c:ptCount val="1"/>
                <c:pt idx="0">
                  <c:v>Graduations</c:v>
                </c:pt>
              </c:strCache>
            </c:strRef>
          </c:tx>
          <c:spPr>
            <a:solidFill>
              <a:schemeClr val="accent1"/>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Sheet1!$B$2:$P$2</c:f>
              <c:numCache>
                <c:formatCode>General</c:formatCode>
                <c:ptCount val="15"/>
                <c:pt idx="0">
                  <c:v>8140</c:v>
                </c:pt>
                <c:pt idx="1">
                  <c:v>7163</c:v>
                </c:pt>
                <c:pt idx="2">
                  <c:v>7232</c:v>
                </c:pt>
                <c:pt idx="3">
                  <c:v>7039</c:v>
                </c:pt>
                <c:pt idx="4">
                  <c:v>7224</c:v>
                </c:pt>
              </c:numCache>
            </c:numRef>
          </c:val>
          <c:extLst>
            <c:ext xmlns:c16="http://schemas.microsoft.com/office/drawing/2014/chart" uri="{C3380CC4-5D6E-409C-BE32-E72D297353CC}">
              <c16:uniqueId val="{00000000-60AE-4413-B3A2-98E8894E00C4}"/>
            </c:ext>
          </c:extLst>
        </c:ser>
        <c:ser>
          <c:idx val="1"/>
          <c:order val="1"/>
          <c:tx>
            <c:strRef>
              <c:f>Sheet1!$A$3</c:f>
              <c:strCache>
                <c:ptCount val="1"/>
                <c:pt idx="0">
                  <c:v>Targets</c:v>
                </c:pt>
              </c:strCache>
            </c:strRef>
          </c:tx>
          <c:spPr>
            <a:solidFill>
              <a:schemeClr val="accent2"/>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Sheet1!$B$3:$P$3</c:f>
              <c:numCache>
                <c:formatCode>#,##0</c:formatCode>
                <c:ptCount val="15"/>
                <c:pt idx="0">
                  <c:v>6887</c:v>
                </c:pt>
                <c:pt idx="1">
                  <c:v>7037</c:v>
                </c:pt>
                <c:pt idx="2">
                  <c:v>7187</c:v>
                </c:pt>
                <c:pt idx="3">
                  <c:v>7234</c:v>
                </c:pt>
                <c:pt idx="4" formatCode="General">
                  <c:v>7281</c:v>
                </c:pt>
                <c:pt idx="5" formatCode="General">
                  <c:v>7328</c:v>
                </c:pt>
                <c:pt idx="6" formatCode="General">
                  <c:v>7511</c:v>
                </c:pt>
                <c:pt idx="7" formatCode="General">
                  <c:v>7694</c:v>
                </c:pt>
                <c:pt idx="8" formatCode="General">
                  <c:v>7877</c:v>
                </c:pt>
                <c:pt idx="9" formatCode="General">
                  <c:v>8060</c:v>
                </c:pt>
                <c:pt idx="10" formatCode="General">
                  <c:v>8243</c:v>
                </c:pt>
                <c:pt idx="11" formatCode="General">
                  <c:v>8426</c:v>
                </c:pt>
                <c:pt idx="12" formatCode="General">
                  <c:v>8609</c:v>
                </c:pt>
                <c:pt idx="13" formatCode="General">
                  <c:v>8792</c:v>
                </c:pt>
                <c:pt idx="14" formatCode="General">
                  <c:v>8976</c:v>
                </c:pt>
              </c:numCache>
            </c:numRef>
          </c:val>
          <c:extLst>
            <c:ext xmlns:c16="http://schemas.microsoft.com/office/drawing/2014/chart" uri="{C3380CC4-5D6E-409C-BE32-E72D297353CC}">
              <c16:uniqueId val="{00000001-60AE-4413-B3A2-98E8894E00C4}"/>
            </c:ext>
          </c:extLst>
        </c:ser>
        <c:ser>
          <c:idx val="2"/>
          <c:order val="2"/>
          <c:tx>
            <c:strRef>
              <c:f>Sheet1!$A$4</c:f>
              <c:strCache>
                <c:ptCount val="1"/>
                <c:pt idx="0">
                  <c:v>Untitled 1</c:v>
                </c:pt>
              </c:strCache>
            </c:strRef>
          </c:tx>
          <c:spPr>
            <a:solidFill>
              <a:schemeClr val="accent3"/>
            </a:solidFill>
            <a:ln w="9525" cap="flat">
              <a:solidFill>
                <a:srgbClr val="F9F9F9"/>
              </a:solidFill>
              <a:prstDash val="solid"/>
              <a:round/>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a:defRPr sz="1100" b="0" i="0" u="none" strike="noStrike">
                    <a:solidFill>
                      <a:srgbClr val="000000"/>
                    </a:solidFill>
                    <a:latin typeface="Franklin Gothic Book"/>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5"/>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pt idx="11">
                  <c:v>2021-2022</c:v>
                </c:pt>
                <c:pt idx="12">
                  <c:v>2022-2023</c:v>
                </c:pt>
                <c:pt idx="13">
                  <c:v>2023-2024</c:v>
                </c:pt>
                <c:pt idx="14">
                  <c:v>2024-2025</c:v>
                </c:pt>
              </c:strCache>
            </c:strRef>
          </c:cat>
          <c:val>
            <c:numRef>
              <c:f>Sheet1!$B$4:$P$4</c:f>
              <c:numCache>
                <c:formatCode>General</c:formatCode>
                <c:ptCount val="15"/>
                <c:pt idx="5">
                  <c:v>7245</c:v>
                </c:pt>
              </c:numCache>
            </c:numRef>
          </c:val>
          <c:extLst>
            <c:ext xmlns:c16="http://schemas.microsoft.com/office/drawing/2014/chart" uri="{C3380CC4-5D6E-409C-BE32-E72D297353CC}">
              <c16:uniqueId val="{00000002-60AE-4413-B3A2-98E8894E00C4}"/>
            </c:ext>
          </c:extLst>
        </c:ser>
        <c:dLbls>
          <c:showLegendKey val="0"/>
          <c:showVal val="0"/>
          <c:showCatName val="0"/>
          <c:showSerName val="0"/>
          <c:showPercent val="0"/>
          <c:showBubbleSize val="0"/>
        </c:dLbls>
        <c:gapWidth val="150"/>
        <c:axId val="2145901640"/>
        <c:axId val="2145905064"/>
      </c:barChart>
      <c:catAx>
        <c:axId val="2145901640"/>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400" b="0" i="0" u="none" strike="noStrike">
                <a:solidFill>
                  <a:srgbClr val="000000"/>
                </a:solidFill>
                <a:latin typeface="Franklin Gothic Book"/>
              </a:defRPr>
            </a:pPr>
            <a:endParaRPr lang="en-US"/>
          </a:p>
        </c:txPr>
        <c:crossAx val="2145905064"/>
        <c:crosses val="autoZero"/>
        <c:auto val="1"/>
        <c:lblAlgn val="ctr"/>
        <c:lblOffset val="100"/>
        <c:noMultiLvlLbl val="1"/>
      </c:catAx>
      <c:valAx>
        <c:axId val="2145905064"/>
        <c:scaling>
          <c:orientation val="minMax"/>
          <c:max val="10000"/>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sz="1300" b="0" i="0" u="none" strike="noStrike">
                <a:solidFill>
                  <a:srgbClr val="000000"/>
                </a:solidFill>
                <a:latin typeface="Franklin Gothic Book"/>
              </a:defRPr>
            </a:pPr>
            <a:endParaRPr lang="en-US"/>
          </a:p>
        </c:txPr>
        <c:crossAx val="2145901640"/>
        <c:crosses val="autoZero"/>
        <c:crossBetween val="between"/>
        <c:majorUnit val="2000"/>
        <c:minorUnit val="1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249996"/>
          <c:y val="4.7819100000000003E-2"/>
          <c:w val="0.745004"/>
          <c:h val="0.85925799999999997"/>
        </c:manualLayout>
      </c:layout>
      <c:barChart>
        <c:barDir val="col"/>
        <c:grouping val="clustered"/>
        <c:varyColors val="0"/>
        <c:ser>
          <c:idx val="0"/>
          <c:order val="0"/>
          <c:tx>
            <c:v>Untitled 2</c:v>
          </c:tx>
          <c:spPr>
            <a:solidFill>
              <a:srgbClr val="12AB42">
                <a:alpha val="90000"/>
              </a:srgbClr>
            </a:solidFill>
            <a:ln w="12700" cap="flat">
              <a:noFill/>
              <a:miter lim="400000"/>
            </a:ln>
            <a:effectLst/>
          </c:spPr>
          <c:invertIfNegative val="0"/>
          <c:dPt>
            <c:idx val="0"/>
            <c:invertIfNegative val="1"/>
            <c:bubble3D val="0"/>
            <c:extLst>
              <c:ext xmlns:c16="http://schemas.microsoft.com/office/drawing/2014/chart" uri="{C3380CC4-5D6E-409C-BE32-E72D297353CC}">
                <c16:uniqueId val="{00000000-A41F-4619-AD28-F6A70CA41985}"/>
              </c:ext>
            </c:extLst>
          </c:dPt>
          <c:dPt>
            <c:idx val="1"/>
            <c:invertIfNegative val="1"/>
            <c:bubble3D val="0"/>
            <c:spPr>
              <a:solidFill>
                <a:srgbClr val="70BF41">
                  <a:alpha val="90000"/>
                </a:srgbClr>
              </a:solidFill>
              <a:ln w="12700" cap="flat">
                <a:noFill/>
                <a:miter lim="400000"/>
              </a:ln>
              <a:effectLst/>
            </c:spPr>
            <c:extLst>
              <c:ext xmlns:c16="http://schemas.microsoft.com/office/drawing/2014/chart" uri="{C3380CC4-5D6E-409C-BE32-E72D297353CC}">
                <c16:uniqueId val="{00000002-A41F-4619-AD28-F6A70CA41985}"/>
              </c:ext>
            </c:extLst>
          </c:dPt>
          <c:dPt>
            <c:idx val="2"/>
            <c:invertIfNegative val="1"/>
            <c:bubble3D val="0"/>
            <c:spPr>
              <a:solidFill>
                <a:srgbClr val="00882B">
                  <a:alpha val="90000"/>
                </a:srgbClr>
              </a:solidFill>
              <a:ln w="12700" cap="flat">
                <a:noFill/>
                <a:miter lim="400000"/>
              </a:ln>
              <a:effectLst/>
            </c:spPr>
            <c:extLst>
              <c:ext xmlns:c16="http://schemas.microsoft.com/office/drawing/2014/chart" uri="{C3380CC4-5D6E-409C-BE32-E72D297353CC}">
                <c16:uniqueId val="{00000004-A41F-4619-AD28-F6A70CA41985}"/>
              </c:ext>
            </c:extLst>
          </c:dPt>
          <c:dPt>
            <c:idx val="3"/>
            <c:invertIfNegative val="1"/>
            <c:bubble3D val="0"/>
            <c:spPr>
              <a:solidFill>
                <a:srgbClr val="12D51E">
                  <a:alpha val="90000"/>
                </a:srgbClr>
              </a:solidFill>
              <a:ln w="12700" cap="flat">
                <a:noFill/>
                <a:miter lim="400000"/>
              </a:ln>
              <a:effectLst/>
            </c:spPr>
            <c:extLst>
              <c:ext xmlns:c16="http://schemas.microsoft.com/office/drawing/2014/chart" uri="{C3380CC4-5D6E-409C-BE32-E72D297353CC}">
                <c16:uniqueId val="{00000006-A41F-4619-AD28-F6A70CA41985}"/>
              </c:ext>
            </c:extLst>
          </c:dPt>
          <c:cat>
            <c:strLit>
              <c:ptCount val="4"/>
              <c:pt idx="0">
                <c:v>2012-13</c:v>
              </c:pt>
              <c:pt idx="1">
                <c:v>2013-14</c:v>
              </c:pt>
              <c:pt idx="2">
                <c:v>2014-15</c:v>
              </c:pt>
              <c:pt idx="3">
                <c:v>2015-16</c:v>
              </c:pt>
            </c:strLit>
          </c:cat>
          <c:val>
            <c:numLit>
              <c:formatCode>General</c:formatCode>
              <c:ptCount val="4"/>
              <c:pt idx="0">
                <c:v>0.56000000000000005</c:v>
              </c:pt>
              <c:pt idx="1">
                <c:v>0.56999999999999995</c:v>
              </c:pt>
              <c:pt idx="2">
                <c:v>0.57999999999999996</c:v>
              </c:pt>
              <c:pt idx="3">
                <c:v>0.61199999999999999</c:v>
              </c:pt>
            </c:numLit>
          </c:val>
          <c:extLst>
            <c:ext xmlns:c16="http://schemas.microsoft.com/office/drawing/2014/chart" uri="{C3380CC4-5D6E-409C-BE32-E72D297353CC}">
              <c16:uniqueId val="{00000007-A41F-4619-AD28-F6A70CA41985}"/>
            </c:ext>
          </c:extLst>
        </c:ser>
        <c:dLbls>
          <c:showLegendKey val="0"/>
          <c:showVal val="0"/>
          <c:showCatName val="0"/>
          <c:showSerName val="0"/>
          <c:showPercent val="0"/>
          <c:showBubbleSize val="0"/>
        </c:dLbls>
        <c:gapWidth val="10"/>
        <c:overlap val="-40"/>
        <c:axId val="2145964536"/>
        <c:axId val="2145968008"/>
      </c:barChart>
      <c:catAx>
        <c:axId val="2145964536"/>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900" b="0" i="0" u="none" strike="noStrike">
                <a:solidFill>
                  <a:srgbClr val="000000"/>
                </a:solidFill>
                <a:latin typeface="Helvetica Light"/>
              </a:defRPr>
            </a:pPr>
            <a:endParaRPr lang="en-US"/>
          </a:p>
        </c:txPr>
        <c:crossAx val="2145968008"/>
        <c:crosses val="autoZero"/>
        <c:auto val="1"/>
        <c:lblAlgn val="ctr"/>
        <c:lblOffset val="100"/>
        <c:noMultiLvlLbl val="1"/>
      </c:catAx>
      <c:valAx>
        <c:axId val="2145968008"/>
        <c:scaling>
          <c:orientation val="minMax"/>
        </c:scaling>
        <c:delete val="0"/>
        <c:axPos val="l"/>
        <c:majorGridlines>
          <c:spPr>
            <a:ln w="12700" cap="flat">
              <a:solidFill>
                <a:srgbClr val="B8B8B8"/>
              </a:solidFill>
              <a:prstDash val="solid"/>
              <a:miter lim="400000"/>
            </a:ln>
          </c:spPr>
        </c:majorGridlines>
        <c:title>
          <c:tx>
            <c:rich>
              <a:bodyPr rot="-5400000"/>
              <a:lstStyle/>
              <a:p>
                <a:pPr>
                  <a:defRPr sz="1400" b="0" i="0" u="none" strike="noStrike">
                    <a:solidFill>
                      <a:srgbClr val="000000"/>
                    </a:solidFill>
                    <a:latin typeface="Helvetica Light"/>
                  </a:defRPr>
                </a:pPr>
                <a:r>
                  <a:rPr lang="en-US" sz="1400" b="0" i="0" u="none" strike="noStrike">
                    <a:solidFill>
                      <a:srgbClr val="000000"/>
                    </a:solidFill>
                    <a:latin typeface="Helvetica Light"/>
                  </a:rPr>
                  <a:t>Senior -&gt; Graduate Rate</a:t>
                </a:r>
              </a:p>
            </c:rich>
          </c:tx>
          <c:overlay val="1"/>
        </c:title>
        <c:numFmt formatCode="#,##0%" sourceLinked="0"/>
        <c:majorTickMark val="none"/>
        <c:minorTickMark val="none"/>
        <c:tickLblPos val="nextTo"/>
        <c:spPr>
          <a:ln w="12700" cap="flat">
            <a:noFill/>
            <a:prstDash val="solid"/>
            <a:miter lim="400000"/>
          </a:ln>
        </c:spPr>
        <c:txPr>
          <a:bodyPr rot="0"/>
          <a:lstStyle/>
          <a:p>
            <a:pPr>
              <a:defRPr sz="1400" b="0" i="0" u="none" strike="noStrike">
                <a:solidFill>
                  <a:srgbClr val="000000"/>
                </a:solidFill>
                <a:latin typeface="Helvetica Light"/>
              </a:defRPr>
            </a:pPr>
            <a:endParaRPr lang="en-US"/>
          </a:p>
        </c:txPr>
        <c:crossAx val="2145964536"/>
        <c:crosses val="autoZero"/>
        <c:crossBetween val="between"/>
        <c:majorUnit val="0.01"/>
        <c:minorUnit val="5.0000000000000001E-3"/>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249996"/>
          <c:y val="4.7819100000000003E-2"/>
          <c:w val="0.745004"/>
          <c:h val="0.85925799999999997"/>
        </c:manualLayout>
      </c:layout>
      <c:barChart>
        <c:barDir val="col"/>
        <c:grouping val="clustered"/>
        <c:varyColors val="0"/>
        <c:ser>
          <c:idx val="0"/>
          <c:order val="0"/>
          <c:tx>
            <c:v>Untitled 2</c:v>
          </c:tx>
          <c:spPr>
            <a:solidFill>
              <a:srgbClr val="12AB42">
                <a:alpha val="90000"/>
              </a:srgbClr>
            </a:solidFill>
            <a:ln w="12700" cap="flat">
              <a:noFill/>
              <a:miter lim="400000"/>
            </a:ln>
            <a:effectLst/>
          </c:spPr>
          <c:invertIfNegative val="0"/>
          <c:dPt>
            <c:idx val="0"/>
            <c:invertIfNegative val="1"/>
            <c:bubble3D val="0"/>
            <c:extLst>
              <c:ext xmlns:c16="http://schemas.microsoft.com/office/drawing/2014/chart" uri="{C3380CC4-5D6E-409C-BE32-E72D297353CC}">
                <c16:uniqueId val="{00000000-FC43-42AF-9464-BD7872F66A66}"/>
              </c:ext>
            </c:extLst>
          </c:dPt>
          <c:dPt>
            <c:idx val="1"/>
            <c:invertIfNegative val="1"/>
            <c:bubble3D val="0"/>
            <c:spPr>
              <a:solidFill>
                <a:srgbClr val="70BF41">
                  <a:alpha val="90000"/>
                </a:srgbClr>
              </a:solidFill>
              <a:ln w="12700" cap="flat">
                <a:noFill/>
                <a:miter lim="400000"/>
              </a:ln>
              <a:effectLst/>
            </c:spPr>
            <c:extLst>
              <c:ext xmlns:c16="http://schemas.microsoft.com/office/drawing/2014/chart" uri="{C3380CC4-5D6E-409C-BE32-E72D297353CC}">
                <c16:uniqueId val="{00000002-FC43-42AF-9464-BD7872F66A66}"/>
              </c:ext>
            </c:extLst>
          </c:dPt>
          <c:dPt>
            <c:idx val="2"/>
            <c:invertIfNegative val="1"/>
            <c:bubble3D val="0"/>
            <c:spPr>
              <a:solidFill>
                <a:srgbClr val="00882B">
                  <a:alpha val="90000"/>
                </a:srgbClr>
              </a:solidFill>
              <a:ln w="12700" cap="flat">
                <a:noFill/>
                <a:miter lim="400000"/>
              </a:ln>
              <a:effectLst/>
            </c:spPr>
            <c:extLst>
              <c:ext xmlns:c16="http://schemas.microsoft.com/office/drawing/2014/chart" uri="{C3380CC4-5D6E-409C-BE32-E72D297353CC}">
                <c16:uniqueId val="{00000004-FC43-42AF-9464-BD7872F66A66}"/>
              </c:ext>
            </c:extLst>
          </c:dPt>
          <c:dPt>
            <c:idx val="3"/>
            <c:invertIfNegative val="1"/>
            <c:bubble3D val="0"/>
            <c:spPr>
              <a:solidFill>
                <a:srgbClr val="12D31E">
                  <a:alpha val="90000"/>
                </a:srgbClr>
              </a:solidFill>
              <a:ln w="12700" cap="flat">
                <a:noFill/>
                <a:miter lim="400000"/>
              </a:ln>
              <a:effectLst/>
            </c:spPr>
            <c:extLst>
              <c:ext xmlns:c16="http://schemas.microsoft.com/office/drawing/2014/chart" uri="{C3380CC4-5D6E-409C-BE32-E72D297353CC}">
                <c16:uniqueId val="{00000006-FC43-42AF-9464-BD7872F66A66}"/>
              </c:ext>
            </c:extLst>
          </c:dPt>
          <c:cat>
            <c:strLit>
              <c:ptCount val="4"/>
              <c:pt idx="0">
                <c:v>2012-13</c:v>
              </c:pt>
              <c:pt idx="1">
                <c:v>2013-14</c:v>
              </c:pt>
              <c:pt idx="2">
                <c:v>2014-15</c:v>
              </c:pt>
              <c:pt idx="3">
                <c:v>2015-16</c:v>
              </c:pt>
            </c:strLit>
          </c:cat>
          <c:val>
            <c:numLit>
              <c:formatCode>General</c:formatCode>
              <c:ptCount val="4"/>
              <c:pt idx="0">
                <c:v>0.28999999999999998</c:v>
              </c:pt>
              <c:pt idx="1">
                <c:v>0.32</c:v>
              </c:pt>
              <c:pt idx="2">
                <c:v>0.34</c:v>
              </c:pt>
              <c:pt idx="3">
                <c:v>0.39</c:v>
              </c:pt>
            </c:numLit>
          </c:val>
          <c:extLst>
            <c:ext xmlns:c16="http://schemas.microsoft.com/office/drawing/2014/chart" uri="{C3380CC4-5D6E-409C-BE32-E72D297353CC}">
              <c16:uniqueId val="{00000007-FC43-42AF-9464-BD7872F66A66}"/>
            </c:ext>
          </c:extLst>
        </c:ser>
        <c:dLbls>
          <c:showLegendKey val="0"/>
          <c:showVal val="0"/>
          <c:showCatName val="0"/>
          <c:showSerName val="0"/>
          <c:showPercent val="0"/>
          <c:showBubbleSize val="0"/>
        </c:dLbls>
        <c:gapWidth val="10"/>
        <c:overlap val="-40"/>
        <c:axId val="2146005320"/>
        <c:axId val="2146008792"/>
      </c:barChart>
      <c:catAx>
        <c:axId val="2146005320"/>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900" b="0" i="0" u="none" strike="noStrike">
                <a:solidFill>
                  <a:srgbClr val="000000"/>
                </a:solidFill>
                <a:latin typeface="Helvetica Light"/>
              </a:defRPr>
            </a:pPr>
            <a:endParaRPr lang="en-US"/>
          </a:p>
        </c:txPr>
        <c:crossAx val="2146008792"/>
        <c:crosses val="autoZero"/>
        <c:auto val="1"/>
        <c:lblAlgn val="ctr"/>
        <c:lblOffset val="100"/>
        <c:noMultiLvlLbl val="1"/>
      </c:catAx>
      <c:valAx>
        <c:axId val="2146008792"/>
        <c:scaling>
          <c:orientation val="minMax"/>
          <c:min val="0.28000000000000003"/>
        </c:scaling>
        <c:delete val="0"/>
        <c:axPos val="l"/>
        <c:majorGridlines>
          <c:spPr>
            <a:ln w="12700" cap="flat">
              <a:solidFill>
                <a:srgbClr val="B8B8B8"/>
              </a:solidFill>
              <a:prstDash val="solid"/>
              <a:miter lim="400000"/>
            </a:ln>
          </c:spPr>
        </c:majorGridlines>
        <c:title>
          <c:tx>
            <c:rich>
              <a:bodyPr rot="-5400000"/>
              <a:lstStyle/>
              <a:p>
                <a:pPr>
                  <a:defRPr sz="1200" b="0" i="0" u="none" strike="noStrike">
                    <a:solidFill>
                      <a:srgbClr val="000000"/>
                    </a:solidFill>
                    <a:latin typeface="Helvetica Light"/>
                  </a:defRPr>
                </a:pPr>
                <a:r>
                  <a:rPr lang="en-US" sz="1200" b="0" i="0" u="none" strike="noStrike" dirty="0">
                    <a:solidFill>
                      <a:srgbClr val="000000"/>
                    </a:solidFill>
                    <a:latin typeface="Helvetica Light"/>
                  </a:rPr>
                  <a:t>Sophomore -&gt; </a:t>
                </a:r>
                <a:r>
                  <a:rPr lang="en-US" sz="1200" b="0" i="0" u="none" strike="noStrike" dirty="0" smtClean="0">
                    <a:solidFill>
                      <a:srgbClr val="000000"/>
                    </a:solidFill>
                    <a:latin typeface="Helvetica Light"/>
                  </a:rPr>
                  <a:t>Graduate</a:t>
                </a:r>
                <a:r>
                  <a:rPr lang="en-US" sz="1200" b="0" i="0" u="none" strike="noStrike" baseline="0" dirty="0" smtClean="0">
                    <a:solidFill>
                      <a:srgbClr val="000000"/>
                    </a:solidFill>
                    <a:latin typeface="Helvetica Light"/>
                  </a:rPr>
                  <a:t> </a:t>
                </a:r>
                <a:r>
                  <a:rPr lang="en-US" sz="1200" b="0" i="0" u="none" strike="noStrike" dirty="0" smtClean="0">
                    <a:solidFill>
                      <a:srgbClr val="000000"/>
                    </a:solidFill>
                    <a:latin typeface="Helvetica Light"/>
                  </a:rPr>
                  <a:t>Rate</a:t>
                </a:r>
                <a:endParaRPr lang="en-US" sz="1200" b="0" i="0" u="none" strike="noStrike" dirty="0">
                  <a:solidFill>
                    <a:srgbClr val="000000"/>
                  </a:solidFill>
                  <a:latin typeface="Helvetica Light"/>
                </a:endParaRPr>
              </a:p>
            </c:rich>
          </c:tx>
          <c:layout>
            <c:manualLayout>
              <c:xMode val="edge"/>
              <c:yMode val="edge"/>
              <c:x val="6.8627334961863795E-2"/>
              <c:y val="0.12712314906379699"/>
            </c:manualLayout>
          </c:layout>
          <c:overlay val="1"/>
        </c:title>
        <c:numFmt formatCode="#,##0%" sourceLinked="0"/>
        <c:majorTickMark val="none"/>
        <c:minorTickMark val="none"/>
        <c:tickLblPos val="nextTo"/>
        <c:spPr>
          <a:ln w="12700" cap="flat">
            <a:noFill/>
            <a:prstDash val="solid"/>
            <a:miter lim="400000"/>
          </a:ln>
        </c:spPr>
        <c:txPr>
          <a:bodyPr rot="0"/>
          <a:lstStyle/>
          <a:p>
            <a:pPr>
              <a:defRPr sz="1400" b="0" i="0" u="none" strike="noStrike">
                <a:solidFill>
                  <a:srgbClr val="000000"/>
                </a:solidFill>
                <a:latin typeface="Helvetica Light"/>
              </a:defRPr>
            </a:pPr>
            <a:endParaRPr lang="en-US"/>
          </a:p>
        </c:txPr>
        <c:crossAx val="2146005320"/>
        <c:crosses val="autoZero"/>
        <c:crossBetween val="between"/>
        <c:majorUnit val="0.02"/>
        <c:minorUnit val="0.0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Community College Students</a:t>
            </a:r>
          </a:p>
        </c:rich>
      </c:tx>
      <c:layout>
        <c:manualLayout>
          <c:xMode val="edge"/>
          <c:yMode val="edge"/>
          <c:x val="0.24587500000000001"/>
          <c:y val="0"/>
          <c:w val="0.50825100000000001"/>
          <c:h val="8.3664299999999997E-2"/>
        </c:manualLayout>
      </c:layout>
      <c:overlay val="1"/>
      <c:spPr>
        <a:noFill/>
        <a:effectLst/>
      </c:spPr>
    </c:title>
    <c:autoTitleDeleted val="0"/>
    <c:plotArea>
      <c:layout>
        <c:manualLayout>
          <c:layoutTarget val="inner"/>
          <c:xMode val="edge"/>
          <c:yMode val="edge"/>
          <c:x val="7.4953800000000001E-2"/>
          <c:y val="8.3664299999999997E-2"/>
          <c:w val="0.92004600000000003"/>
          <c:h val="0.863995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2010-13</c:v>
                </c:pt>
                <c:pt idx="1">
                  <c:v>2011-14</c:v>
                </c:pt>
                <c:pt idx="2">
                  <c:v>2012-15</c:v>
                </c:pt>
                <c:pt idx="3">
                  <c:v>2013-16</c:v>
                </c:pt>
              </c:strCache>
            </c:strRef>
          </c:cat>
          <c:val>
            <c:numRef>
              <c:f>Sheet1!$B$2:$B$5</c:f>
              <c:numCache>
                <c:formatCode>General</c:formatCode>
                <c:ptCount val="4"/>
                <c:pt idx="0">
                  <c:v>0.13600000000000001</c:v>
                </c:pt>
                <c:pt idx="1">
                  <c:v>0.154</c:v>
                </c:pt>
                <c:pt idx="2">
                  <c:v>0.16900000000000001</c:v>
                </c:pt>
                <c:pt idx="3">
                  <c:v>0.19400000000000001</c:v>
                </c:pt>
              </c:numCache>
            </c:numRef>
          </c:val>
          <c:extLst>
            <c:ext xmlns:c16="http://schemas.microsoft.com/office/drawing/2014/chart" uri="{C3380CC4-5D6E-409C-BE32-E72D297353CC}">
              <c16:uniqueId val="{00000000-F895-4847-A16E-606C246902D1}"/>
            </c:ext>
          </c:extLst>
        </c:ser>
        <c:dLbls>
          <c:showLegendKey val="0"/>
          <c:showVal val="0"/>
          <c:showCatName val="0"/>
          <c:showSerName val="0"/>
          <c:showPercent val="0"/>
          <c:showBubbleSize val="0"/>
        </c:dLbls>
        <c:gapWidth val="40"/>
        <c:overlap val="-10"/>
        <c:axId val="2038385960"/>
        <c:axId val="2038389240"/>
      </c:barChart>
      <c:catAx>
        <c:axId val="203838596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100" b="0" i="0" u="none" strike="noStrike">
                <a:solidFill>
                  <a:srgbClr val="000000"/>
                </a:solidFill>
                <a:latin typeface="Helvetica"/>
              </a:defRPr>
            </a:pPr>
            <a:endParaRPr lang="en-US"/>
          </a:p>
        </c:txPr>
        <c:crossAx val="2038389240"/>
        <c:crosses val="autoZero"/>
        <c:auto val="1"/>
        <c:lblAlgn val="ctr"/>
        <c:lblOffset val="100"/>
        <c:noMultiLvlLbl val="1"/>
      </c:catAx>
      <c:valAx>
        <c:axId val="2038389240"/>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1200" b="0" i="0" u="none" strike="noStrike">
                <a:solidFill>
                  <a:srgbClr val="000000"/>
                </a:solidFill>
                <a:latin typeface="Helvetica"/>
              </a:defRPr>
            </a:pPr>
            <a:endParaRPr lang="en-US"/>
          </a:p>
        </c:txPr>
        <c:crossAx val="2038385960"/>
        <c:crosses val="autoZero"/>
        <c:crossBetween val="between"/>
        <c:majorUnit val="0.04"/>
        <c:minorUnit val="0.0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title>
      <c:tx>
        <c:rich>
          <a:bodyPr rot="0"/>
          <a:lstStyle/>
          <a:p>
            <a:pPr>
              <a:defRPr sz="1100" b="0" i="0" u="none" strike="noStrike">
                <a:solidFill>
                  <a:srgbClr val="000000"/>
                </a:solidFill>
                <a:latin typeface="Helvetica"/>
              </a:defRPr>
            </a:pPr>
            <a:r>
              <a:rPr lang="en-US" sz="1100" b="0" i="0" u="none" strike="noStrike">
                <a:solidFill>
                  <a:srgbClr val="000000"/>
                </a:solidFill>
                <a:latin typeface="Helvetica"/>
              </a:rPr>
              <a:t>Community College Minority Students</a:t>
            </a:r>
          </a:p>
        </c:rich>
      </c:tx>
      <c:layout>
        <c:manualLayout>
          <c:xMode val="edge"/>
          <c:yMode val="edge"/>
          <c:x val="0.171734"/>
          <c:y val="0"/>
          <c:w val="0.65653099999999998"/>
          <c:h val="8.3664299999999997E-2"/>
        </c:manualLayout>
      </c:layout>
      <c:overlay val="1"/>
      <c:spPr>
        <a:noFill/>
        <a:effectLst/>
      </c:spPr>
    </c:title>
    <c:autoTitleDeleted val="0"/>
    <c:plotArea>
      <c:layout>
        <c:manualLayout>
          <c:layoutTarget val="inner"/>
          <c:xMode val="edge"/>
          <c:yMode val="edge"/>
          <c:x val="7.4953800000000001E-2"/>
          <c:y val="8.3664299999999997E-2"/>
          <c:w val="0.92004600000000003"/>
          <c:h val="0.86399599999999999"/>
        </c:manualLayout>
      </c:layout>
      <c:barChart>
        <c:barDir val="col"/>
        <c:grouping val="clustered"/>
        <c:varyColors val="0"/>
        <c:ser>
          <c:idx val="0"/>
          <c:order val="0"/>
          <c:tx>
            <c:strRef>
              <c:f>Sheet1!$B$1</c:f>
              <c:strCache>
                <c:ptCount val="1"/>
                <c:pt idx="0">
                  <c:v>Attempted 9 Focus Hours</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spPr>
              <a:noFill/>
              <a:ln>
                <a:noFill/>
              </a:ln>
              <a:effectLst/>
            </c:spPr>
            <c:txPr>
              <a:bodyPr/>
              <a:lstStyle/>
              <a:p>
                <a:pPr>
                  <a:defRPr sz="1100" b="0" i="0" u="none" strike="noStrike">
                    <a:solidFill>
                      <a:srgbClr val="000000"/>
                    </a:solidFill>
                    <a:latin typeface="Helvetic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2010-13</c:v>
                </c:pt>
                <c:pt idx="1">
                  <c:v>2011-14</c:v>
                </c:pt>
                <c:pt idx="2">
                  <c:v>2012-15</c:v>
                </c:pt>
                <c:pt idx="3">
                  <c:v>2013-16</c:v>
                </c:pt>
              </c:strCache>
            </c:strRef>
          </c:cat>
          <c:val>
            <c:numRef>
              <c:f>Sheet1!$B$2:$B$5</c:f>
              <c:numCache>
                <c:formatCode>General</c:formatCode>
                <c:ptCount val="4"/>
                <c:pt idx="0">
                  <c:v>5.2999999999999999E-2</c:v>
                </c:pt>
                <c:pt idx="1">
                  <c:v>5.2999999999999999E-2</c:v>
                </c:pt>
                <c:pt idx="2">
                  <c:v>7.8E-2</c:v>
                </c:pt>
                <c:pt idx="3">
                  <c:v>9.1999999999999998E-2</c:v>
                </c:pt>
              </c:numCache>
            </c:numRef>
          </c:val>
          <c:extLst>
            <c:ext xmlns:c16="http://schemas.microsoft.com/office/drawing/2014/chart" uri="{C3380CC4-5D6E-409C-BE32-E72D297353CC}">
              <c16:uniqueId val="{00000000-432C-4C3D-9D17-187A023E6612}"/>
            </c:ext>
          </c:extLst>
        </c:ser>
        <c:dLbls>
          <c:showLegendKey val="0"/>
          <c:showVal val="0"/>
          <c:showCatName val="0"/>
          <c:showSerName val="0"/>
          <c:showPercent val="0"/>
          <c:showBubbleSize val="0"/>
        </c:dLbls>
        <c:gapWidth val="40"/>
        <c:overlap val="-10"/>
        <c:axId val="2146033432"/>
        <c:axId val="2146036776"/>
      </c:barChart>
      <c:catAx>
        <c:axId val="214603343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100" b="0" i="0" u="none" strike="noStrike">
                <a:solidFill>
                  <a:srgbClr val="000000"/>
                </a:solidFill>
                <a:latin typeface="Helvetica"/>
              </a:defRPr>
            </a:pPr>
            <a:endParaRPr lang="en-US"/>
          </a:p>
        </c:txPr>
        <c:crossAx val="2146036776"/>
        <c:crosses val="autoZero"/>
        <c:auto val="1"/>
        <c:lblAlgn val="ctr"/>
        <c:lblOffset val="100"/>
        <c:noMultiLvlLbl val="1"/>
      </c:catAx>
      <c:valAx>
        <c:axId val="2146036776"/>
        <c:scaling>
          <c:orientation val="minMax"/>
        </c:scaling>
        <c:delete val="0"/>
        <c:axPos val="l"/>
        <c:majorGridlines>
          <c:spPr>
            <a:ln w="3175"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sz="1100" b="0" i="0" u="none" strike="noStrike">
                <a:solidFill>
                  <a:srgbClr val="000000"/>
                </a:solidFill>
                <a:latin typeface="Helvetica"/>
              </a:defRPr>
            </a:pPr>
            <a:endParaRPr lang="en-US"/>
          </a:p>
        </c:txPr>
        <c:crossAx val="2146033432"/>
        <c:crosses val="autoZero"/>
        <c:crossBetween val="between"/>
        <c:majorUnit val="0.02"/>
        <c:minorUnit val="0.0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0.82357</cdr:x>
      <cdr:y>0.39635</cdr:y>
    </cdr:from>
    <cdr:to>
      <cdr:x>0.8882</cdr:x>
      <cdr:y>0.54438</cdr:y>
    </cdr:to>
    <cdr:sp macro="" textlink="">
      <cdr:nvSpPr>
        <cdr:cNvPr id="2" name="Down Arrow 1"/>
        <cdr:cNvSpPr/>
      </cdr:nvSpPr>
      <cdr:spPr>
        <a:xfrm xmlns:a="http://schemas.openxmlformats.org/drawingml/2006/main" flipV="1">
          <a:off x="8234431" y="1327006"/>
          <a:ext cx="646176" cy="495596"/>
        </a:xfrm>
        <a:prstGeom xmlns:a="http://schemas.openxmlformats.org/drawingml/2006/main" prst="down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Franklin Gothic Book"/>
            </a:defRPr>
          </a:lvl9pPr>
        </a:lstStyle>
        <a:p xmlns:a="http://schemas.openxmlformats.org/drawingml/2006/main">
          <a:pPr algn="ctr"/>
          <a:endParaRPr lang="en-US"/>
        </a:p>
      </cdr:txBody>
    </cdr:sp>
  </cdr:relSizeAnchor>
  <cdr:relSizeAnchor xmlns:cdr="http://schemas.openxmlformats.org/drawingml/2006/chartDrawing">
    <cdr:from>
      <cdr:x>0.83125</cdr:x>
      <cdr:y>0.42443</cdr:y>
    </cdr:from>
    <cdr:to>
      <cdr:x>0.8827</cdr:x>
      <cdr:y>0.50716</cdr:y>
    </cdr:to>
    <cdr:sp macro="" textlink="">
      <cdr:nvSpPr>
        <cdr:cNvPr id="3" name="TextBox 2"/>
        <cdr:cNvSpPr txBox="1"/>
      </cdr:nvSpPr>
      <cdr:spPr>
        <a:xfrm xmlns:a="http://schemas.openxmlformats.org/drawingml/2006/main">
          <a:off x="8311167" y="1421003"/>
          <a:ext cx="514459"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9pPr>
        </a:lstStyle>
        <a:p xmlns:a="http://schemas.openxmlformats.org/drawingml/2006/main">
          <a:r>
            <a:rPr lang="en-US" sz="1200" dirty="0" smtClean="0"/>
            <a:t>9.2%</a:t>
          </a:r>
          <a:endParaRPr lang="en-US" sz="1200" dirty="0"/>
        </a:p>
      </cdr:txBody>
    </cdr:sp>
  </cdr:relSizeAnchor>
  <cdr:relSizeAnchor xmlns:cdr="http://schemas.openxmlformats.org/drawingml/2006/chartDrawing">
    <cdr:from>
      <cdr:x>0.88735</cdr:x>
      <cdr:y>0.1708</cdr:y>
    </cdr:from>
    <cdr:to>
      <cdr:x>0.95198</cdr:x>
      <cdr:y>0.33801</cdr:y>
    </cdr:to>
    <cdr:sp macro="" textlink="">
      <cdr:nvSpPr>
        <cdr:cNvPr id="4" name="Down Arrow 3"/>
        <cdr:cNvSpPr/>
      </cdr:nvSpPr>
      <cdr:spPr>
        <a:xfrm xmlns:a="http://schemas.openxmlformats.org/drawingml/2006/main">
          <a:off x="8872146" y="571834"/>
          <a:ext cx="646176" cy="559836"/>
        </a:xfrm>
        <a:prstGeom xmlns:a="http://schemas.openxmlformats.org/drawingml/2006/main" prst="down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0.8958</cdr:x>
      <cdr:y>0.2245</cdr:y>
    </cdr:from>
    <cdr:to>
      <cdr:x>0.94726</cdr:x>
      <cdr:y>0.30724</cdr:y>
    </cdr:to>
    <cdr:sp macro="" textlink="">
      <cdr:nvSpPr>
        <cdr:cNvPr id="5" name="TextBox 4"/>
        <cdr:cNvSpPr txBox="1"/>
      </cdr:nvSpPr>
      <cdr:spPr>
        <a:xfrm xmlns:a="http://schemas.openxmlformats.org/drawingml/2006/main">
          <a:off x="8956626" y="751641"/>
          <a:ext cx="514459"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6</a:t>
          </a:r>
          <a:r>
            <a:rPr lang="en-US" sz="1200" dirty="0" smtClean="0"/>
            <a:t>.7%</a:t>
          </a:r>
          <a:endParaRPr 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6A92282-0BBB-4EB3-A94C-19A46868C196}" type="datetimeFigureOut">
              <a:rPr lang="en-US" smtClean="0"/>
              <a:t>9/15/2016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8A81D4A-D818-43EF-8FDF-65F76D0DFBAF}" type="slidenum">
              <a:rPr lang="en-US" smtClean="0"/>
              <a:t>‹#›</a:t>
            </a:fld>
            <a:endParaRPr lang="en-US"/>
          </a:p>
        </p:txBody>
      </p:sp>
    </p:spTree>
    <p:extLst>
      <p:ext uri="{BB962C8B-B14F-4D97-AF65-F5344CB8AC3E}">
        <p14:creationId xmlns:p14="http://schemas.microsoft.com/office/powerpoint/2010/main" val="1760282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A49B2F-A07F-4C69-B4FD-67BE1656B842}" type="datetimeFigureOut">
              <a:rPr lang="en-US" smtClean="0"/>
              <a:t>9/15/2016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1E5BE7-F01D-498E-8A87-7594FF0D1D39}" type="slidenum">
              <a:rPr lang="en-US" smtClean="0"/>
              <a:t>‹#›</a:t>
            </a:fld>
            <a:endParaRPr lang="en-US"/>
          </a:p>
        </p:txBody>
      </p:sp>
    </p:spTree>
    <p:extLst>
      <p:ext uri="{BB962C8B-B14F-4D97-AF65-F5344CB8AC3E}">
        <p14:creationId xmlns:p14="http://schemas.microsoft.com/office/powerpoint/2010/main" val="2323455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1</a:t>
            </a:fld>
            <a:endParaRPr lang="en-US"/>
          </a:p>
        </p:txBody>
      </p:sp>
    </p:spTree>
    <p:extLst>
      <p:ext uri="{BB962C8B-B14F-4D97-AF65-F5344CB8AC3E}">
        <p14:creationId xmlns:p14="http://schemas.microsoft.com/office/powerpoint/2010/main" val="248552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D1E5BE7-F01D-498E-8A87-7594FF0D1D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90478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42% increase, 74% for URM</a:t>
            </a:r>
          </a:p>
        </p:txBody>
      </p:sp>
    </p:spTree>
    <p:extLst>
      <p:ext uri="{BB962C8B-B14F-4D97-AF65-F5344CB8AC3E}">
        <p14:creationId xmlns:p14="http://schemas.microsoft.com/office/powerpoint/2010/main" val="338297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26% increase, 54% URM</a:t>
            </a:r>
          </a:p>
        </p:txBody>
      </p:sp>
    </p:spTree>
    <p:extLst>
      <p:ext uri="{BB962C8B-B14F-4D97-AF65-F5344CB8AC3E}">
        <p14:creationId xmlns:p14="http://schemas.microsoft.com/office/powerpoint/2010/main" val="2451702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1D31B5E0-3626-6140-A9F7-0D079F558E5F}" type="slidenum">
              <a:rPr kumimoji="0" lang="en-US" sz="1800" b="0" i="0" u="none" strike="noStrike" kern="0" cap="none" spc="0" normalizeH="0" baseline="0" noProof="0" smtClean="0">
                <a:ln>
                  <a:noFill/>
                </a:ln>
                <a:solidFill>
                  <a:srgbClr val="000000"/>
                </a:solidFill>
                <a:effectLst/>
                <a:uLnTx/>
                <a:uFillTx/>
                <a:latin typeface="Franklin Gothic Book"/>
                <a:sym typeface="Franklin Gothic Book"/>
              </a:rPr>
              <a:pPr marL="0" marR="0" lvl="0" indent="0" algn="l" defTabSz="457200" rtl="0" eaLnBrk="1" fontAlgn="auto" latinLnBrk="0" hangingPunct="0">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rgbClr val="000000"/>
              </a:solidFill>
              <a:effectLst/>
              <a:uLnTx/>
              <a:uFillTx/>
              <a:latin typeface="Franklin Gothic Book"/>
              <a:sym typeface="Franklin Gothic Book"/>
            </a:endParaRPr>
          </a:p>
        </p:txBody>
      </p:sp>
    </p:spTree>
    <p:extLst>
      <p:ext uri="{BB962C8B-B14F-4D97-AF65-F5344CB8AC3E}">
        <p14:creationId xmlns:p14="http://schemas.microsoft.com/office/powerpoint/2010/main" val="262242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72</a:t>
            </a:fld>
            <a:endParaRPr lang="en-US"/>
          </a:p>
        </p:txBody>
      </p:sp>
    </p:spTree>
    <p:extLst>
      <p:ext uri="{BB962C8B-B14F-4D97-AF65-F5344CB8AC3E}">
        <p14:creationId xmlns:p14="http://schemas.microsoft.com/office/powerpoint/2010/main" val="1083385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3B76E-E3C6-4C0E-864F-4DF58D24934E}" type="slidenum">
              <a:rPr lang="en-US" smtClean="0"/>
              <a:t>73</a:t>
            </a:fld>
            <a:endParaRPr lang="en-US"/>
          </a:p>
        </p:txBody>
      </p:sp>
    </p:spTree>
    <p:extLst>
      <p:ext uri="{BB962C8B-B14F-4D97-AF65-F5344CB8AC3E}">
        <p14:creationId xmlns:p14="http://schemas.microsoft.com/office/powerpoint/2010/main" val="425155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3B76E-E3C6-4C0E-864F-4DF58D24934E}" type="slidenum">
              <a:rPr lang="en-US" smtClean="0"/>
              <a:t>76</a:t>
            </a:fld>
            <a:endParaRPr lang="en-US"/>
          </a:p>
        </p:txBody>
      </p:sp>
    </p:spTree>
    <p:extLst>
      <p:ext uri="{BB962C8B-B14F-4D97-AF65-F5344CB8AC3E}">
        <p14:creationId xmlns:p14="http://schemas.microsoft.com/office/powerpoint/2010/main" val="2058755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538" y="430213"/>
            <a:ext cx="7497763" cy="4217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83</a:t>
            </a:fld>
            <a:endParaRPr lang="en-US" dirty="0"/>
          </a:p>
        </p:txBody>
      </p:sp>
    </p:spTree>
    <p:extLst>
      <p:ext uri="{BB962C8B-B14F-4D97-AF65-F5344CB8AC3E}">
        <p14:creationId xmlns:p14="http://schemas.microsoft.com/office/powerpoint/2010/main" val="3968204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538" y="430213"/>
            <a:ext cx="7497763" cy="4217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84</a:t>
            </a:fld>
            <a:endParaRPr lang="en-US" dirty="0"/>
          </a:p>
        </p:txBody>
      </p:sp>
    </p:spTree>
    <p:extLst>
      <p:ext uri="{BB962C8B-B14F-4D97-AF65-F5344CB8AC3E}">
        <p14:creationId xmlns:p14="http://schemas.microsoft.com/office/powerpoint/2010/main" val="2593243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538" y="430213"/>
            <a:ext cx="7497763" cy="4217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85</a:t>
            </a:fld>
            <a:endParaRPr lang="en-US" dirty="0"/>
          </a:p>
        </p:txBody>
      </p:sp>
    </p:spTree>
    <p:extLst>
      <p:ext uri="{BB962C8B-B14F-4D97-AF65-F5344CB8AC3E}">
        <p14:creationId xmlns:p14="http://schemas.microsoft.com/office/powerpoint/2010/main" val="40038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6</a:t>
            </a:fld>
            <a:endParaRPr lang="en-US"/>
          </a:p>
        </p:txBody>
      </p:sp>
    </p:spTree>
    <p:extLst>
      <p:ext uri="{BB962C8B-B14F-4D97-AF65-F5344CB8AC3E}">
        <p14:creationId xmlns:p14="http://schemas.microsoft.com/office/powerpoint/2010/main" val="2173312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87</a:t>
            </a:fld>
            <a:endParaRPr lang="en-US"/>
          </a:p>
        </p:txBody>
      </p:sp>
    </p:spTree>
    <p:extLst>
      <p:ext uri="{BB962C8B-B14F-4D97-AF65-F5344CB8AC3E}">
        <p14:creationId xmlns:p14="http://schemas.microsoft.com/office/powerpoint/2010/main" val="84085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36E86E-F7BF-4C58-BB6B-7DBC96CCD3A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5315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6E86E-F7BF-4C58-BB6B-7DBC96CCD3A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0939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D1E5BE7-F01D-498E-8A87-7594FF0D1D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8719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B2279E6-038A-4BCF-823D-47E2FCE410A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63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D1E5BE7-F01D-498E-8A87-7594FF0D1D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845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D1E5BE7-F01D-498E-8A87-7594FF0D1D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7909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D1E5BE7-F01D-498E-8A87-7594FF0D1D3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57774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57342"/>
            <a:ext cx="103632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927367"/>
            <a:ext cx="8534400" cy="1524000"/>
          </a:xfrm>
        </p:spPr>
        <p:txBody>
          <a:bodyPr/>
          <a:lstStyle>
            <a:lvl1pPr marL="0" indent="0" algn="ctr">
              <a:buNone/>
              <a:defRPr>
                <a:solidFill>
                  <a:srgbClr val="262F3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0973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3703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1F8AB03-4757-F440-97C5-A699FB8D941D}" type="datetimeFigureOut">
              <a:rPr lang="en-US" smtClean="0"/>
              <a:t>9/15/2016</a:t>
            </a:fld>
            <a:endParaRPr lang="en-US"/>
          </a:p>
        </p:txBody>
      </p:sp>
      <p:sp>
        <p:nvSpPr>
          <p:cNvPr id="7" name="Slide Number Placeholder 6"/>
          <p:cNvSpPr>
            <a:spLocks noGrp="1"/>
          </p:cNvSpPr>
          <p:nvPr>
            <p:ph type="sldNum" sz="quarter" idx="12"/>
          </p:nvPr>
        </p:nvSpPr>
        <p:spPr>
          <a:xfrm>
            <a:off x="9347200" y="6243805"/>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336278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0924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F8AB03-4757-F440-97C5-A699FB8D941D}" type="datetimeFigureOut">
              <a:rPr lang="en-US" smtClean="0"/>
              <a:t>9/15/2016</a:t>
            </a:fld>
            <a:endParaRPr lang="en-US"/>
          </a:p>
        </p:txBody>
      </p:sp>
      <p:sp>
        <p:nvSpPr>
          <p:cNvPr id="6" name="Slide Number Placeholder 5"/>
          <p:cNvSpPr>
            <a:spLocks noGrp="1"/>
          </p:cNvSpPr>
          <p:nvPr>
            <p:ph type="sldNum" sz="quarter" idx="12"/>
          </p:nvPr>
        </p:nvSpPr>
        <p:spPr>
          <a:xfrm>
            <a:off x="9347200" y="6246980"/>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35990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43604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43604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F8AB03-4757-F440-97C5-A699FB8D941D}" type="datetimeFigureOut">
              <a:rPr lang="en-US" smtClean="0"/>
              <a:t>9/15/2016</a:t>
            </a:fld>
            <a:endParaRPr lang="en-US"/>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633176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914400" y="2457348"/>
            <a:ext cx="10363200" cy="1470026"/>
          </a:xfrm>
          <a:prstGeom prst="rect">
            <a:avLst/>
          </a:prstGeom>
        </p:spPr>
        <p:txBody>
          <a:bodyPr/>
          <a:lstStyle>
            <a:lvl1pPr algn="ctr">
              <a:defRPr>
                <a:solidFill>
                  <a:srgbClr val="FFFFFF"/>
                </a:solidFill>
              </a:defRPr>
            </a:lvl1pPr>
          </a:lstStyle>
          <a:p>
            <a:r>
              <a:t>Title Text</a:t>
            </a:r>
          </a:p>
        </p:txBody>
      </p:sp>
      <p:sp>
        <p:nvSpPr>
          <p:cNvPr id="12" name="Shape 12"/>
          <p:cNvSpPr>
            <a:spLocks noGrp="1"/>
          </p:cNvSpPr>
          <p:nvPr>
            <p:ph type="body" sz="quarter" idx="1"/>
          </p:nvPr>
        </p:nvSpPr>
        <p:spPr>
          <a:xfrm>
            <a:off x="1828800" y="3927366"/>
            <a:ext cx="8534400" cy="1524001"/>
          </a:xfrm>
          <a:prstGeom prst="rect">
            <a:avLst/>
          </a:prstGeom>
        </p:spPr>
        <p:txBody>
          <a:bodyPr/>
          <a:lstStyle>
            <a:lvl1pPr marL="0" indent="0" algn="ctr">
              <a:buSzTx/>
              <a:buFontTx/>
              <a:buNone/>
              <a:defRPr>
                <a:solidFill>
                  <a:srgbClr val="262F3F"/>
                </a:solidFill>
              </a:defRPr>
            </a:lvl1pPr>
            <a:lvl2pPr marL="0" indent="457200" algn="ctr">
              <a:buSzTx/>
              <a:buFontTx/>
              <a:buNone/>
              <a:defRPr>
                <a:solidFill>
                  <a:srgbClr val="262F3F"/>
                </a:solidFill>
              </a:defRPr>
            </a:lvl2pPr>
            <a:lvl3pPr marL="0" indent="914400" algn="ctr">
              <a:buSzTx/>
              <a:buFontTx/>
              <a:buNone/>
              <a:defRPr>
                <a:solidFill>
                  <a:srgbClr val="262F3F"/>
                </a:solidFill>
              </a:defRPr>
            </a:lvl3pPr>
            <a:lvl4pPr marL="0" indent="1371600" algn="ctr">
              <a:buSzTx/>
              <a:buFontTx/>
              <a:buNone/>
              <a:defRPr>
                <a:solidFill>
                  <a:srgbClr val="262F3F"/>
                </a:solidFill>
              </a:defRPr>
            </a:lvl4pPr>
            <a:lvl5pPr marL="0" indent="1828800" algn="ctr">
              <a:buSzTx/>
              <a:buFontTx/>
              <a:buNone/>
              <a:defRPr>
                <a:solidFill>
                  <a:srgbClr val="262F3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5892800" y="6356350"/>
            <a:ext cx="2844800" cy="368300"/>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3380424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41360263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6906"/>
            <a:ext cx="10363201" cy="1362076"/>
          </a:xfrm>
          <a:prstGeom prst="rect">
            <a:avLst/>
          </a:prstGeom>
        </p:spPr>
        <p:txBody>
          <a:bodyPr anchor="t"/>
          <a:lstStyle>
            <a:lvl1pPr>
              <a:defRPr sz="4000" cap="all"/>
            </a:lvl1pPr>
          </a:lstStyle>
          <a:p>
            <a:r>
              <a:t>Title Text</a:t>
            </a:r>
          </a:p>
        </p:txBody>
      </p:sp>
      <p:sp>
        <p:nvSpPr>
          <p:cNvPr id="30" name="Shape 30"/>
          <p:cNvSpPr>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97350442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Non-Standard Section">
    <p:spTree>
      <p:nvGrpSpPr>
        <p:cNvPr id="1" name=""/>
        <p:cNvGrpSpPr/>
        <p:nvPr/>
      </p:nvGrpSpPr>
      <p:grpSpPr>
        <a:xfrm>
          <a:off x="0" y="0"/>
          <a:ext cx="0" cy="0"/>
          <a:chOff x="0" y="0"/>
          <a:chExt cx="0" cy="0"/>
        </a:xfrm>
      </p:grpSpPr>
      <p:sp>
        <p:nvSpPr>
          <p:cNvPr id="38" name="Shape 38"/>
          <p:cNvSpPr>
            <a:spLocks noGrp="1"/>
          </p:cNvSpPr>
          <p:nvPr>
            <p:ph type="title"/>
          </p:nvPr>
        </p:nvSpPr>
        <p:spPr>
          <a:xfrm>
            <a:off x="963084" y="4406906"/>
            <a:ext cx="10363201" cy="1362076"/>
          </a:xfrm>
          <a:prstGeom prst="rect">
            <a:avLst/>
          </a:prstGeom>
        </p:spPr>
        <p:txBody>
          <a:bodyPr anchor="t"/>
          <a:lstStyle>
            <a:lvl1pPr>
              <a:defRPr sz="4000" cap="all"/>
            </a:lvl1pPr>
          </a:lstStyle>
          <a:p>
            <a:r>
              <a:t>Title Text</a:t>
            </a:r>
          </a:p>
        </p:txBody>
      </p:sp>
      <p:sp>
        <p:nvSpPr>
          <p:cNvPr id="39" name="Shape 39"/>
          <p:cNvSpPr>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0" name="Shape 40"/>
          <p:cNvSpPr/>
          <p:nvPr/>
        </p:nvSpPr>
        <p:spPr>
          <a:xfrm>
            <a:off x="9347200" y="6037910"/>
            <a:ext cx="2844800"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r">
              <a:defRPr sz="800" b="1">
                <a:solidFill>
                  <a:srgbClr val="EEECE1"/>
                </a:solidFill>
                <a:latin typeface="Verdana"/>
                <a:ea typeface="Verdana"/>
                <a:cs typeface="Verdana"/>
                <a:sym typeface="Verdana"/>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800" b="1" i="0" u="none" strike="noStrike" kern="0" cap="none" spc="0" normalizeH="0" baseline="0" noProof="0">
                <a:ln>
                  <a:noFill/>
                </a:ln>
                <a:solidFill>
                  <a:srgbClr val="EEECE1"/>
                </a:solidFill>
                <a:effectLst/>
                <a:uLnTx/>
                <a:uFillTx/>
                <a:latin typeface="Verdana"/>
                <a:ea typeface="Verdana"/>
                <a:cs typeface="Verdana"/>
                <a:sym typeface="Verdana"/>
              </a:rPr>
              <a:t>8/30/16</a:t>
            </a:r>
          </a:p>
        </p:txBody>
      </p:sp>
      <p:sp>
        <p:nvSpPr>
          <p:cNvPr id="41" name="Shape 41"/>
          <p:cNvSpPr/>
          <p:nvPr/>
        </p:nvSpPr>
        <p:spPr>
          <a:xfrm>
            <a:off x="9347200" y="6254501"/>
            <a:ext cx="2844800" cy="218441"/>
          </a:xfrm>
          <a:prstGeom prst="rect">
            <a:avLst/>
          </a:prstGeom>
          <a:ln w="12700">
            <a:miter lim="400000"/>
          </a:ln>
        </p:spPr>
        <p:txBody>
          <a:bodyPr lIns="45719" rIns="45719">
            <a:spAutoFit/>
          </a:bodyPr>
          <a:lstStyle/>
          <a:p>
            <a:pPr marL="0" marR="0" lvl="0" indent="0" algn="r" defTabSz="457200" rtl="0" eaLnBrk="1" fontAlgn="auto" latinLnBrk="0" hangingPunct="0">
              <a:lnSpc>
                <a:spcPct val="100000"/>
              </a:lnSpc>
              <a:spcBef>
                <a:spcPts val="0"/>
              </a:spcBef>
              <a:spcAft>
                <a:spcPts val="0"/>
              </a:spcAft>
              <a:buClrTx/>
              <a:buSzTx/>
              <a:buFontTx/>
              <a:buNone/>
              <a:tabLst/>
              <a:defRPr sz="800" b="1">
                <a:solidFill>
                  <a:srgbClr val="EEECE1"/>
                </a:solidFill>
                <a:latin typeface="Verdana"/>
                <a:ea typeface="Verdana"/>
                <a:cs typeface="Verdana"/>
                <a:sym typeface="Verdana"/>
              </a:defRPr>
            </a:pPr>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
        <p:nvSpPr>
          <p:cNvPr id="42" name="Shape 42"/>
          <p:cNvSpPr>
            <a:spLocks noGrp="1"/>
          </p:cNvSpPr>
          <p:nvPr>
            <p:ph type="sldNum" sz="quarter" idx="2"/>
          </p:nvPr>
        </p:nvSpPr>
        <p:spPr>
          <a:xfrm>
            <a:off x="11943397" y="6426124"/>
            <a:ext cx="248603" cy="218441"/>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4818547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body" sz="half" idx="1"/>
          </p:nvPr>
        </p:nvSpPr>
        <p:spPr>
          <a:xfrm>
            <a:off x="609600" y="1600200"/>
            <a:ext cx="5384800" cy="4155522"/>
          </a:xfrm>
          <a:prstGeom prst="rect">
            <a:avLst/>
          </a:prstGeom>
        </p:spPr>
        <p:txBody>
          <a:bodyPr/>
          <a:lstStyle>
            <a:lvl3pPr marL="1234439" indent="-320039"/>
            <a:lvl4pPr marL="1727200" indent="-355600"/>
            <a:lvl5pPr marL="2184400" indent="-355600"/>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64806752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body" sz="quarter" idx="13"/>
          </p:nvPr>
        </p:nvSpPr>
        <p:spPr>
          <a:xfrm>
            <a:off x="6193371" y="1535112"/>
            <a:ext cx="5389035" cy="639763"/>
          </a:xfrm>
          <a:prstGeom prst="rect">
            <a:avLst/>
          </a:prstGeom>
        </p:spPr>
        <p:txBody>
          <a:bodyPr anchor="b"/>
          <a:lstStyle/>
          <a:p>
            <a:pPr marL="0" indent="0">
              <a:spcBef>
                <a:spcPts val="500"/>
              </a:spcBef>
              <a:buSzTx/>
              <a:buFontTx/>
              <a:buNone/>
              <a:defRPr sz="2400" b="1"/>
            </a:pPr>
            <a:endParaRPr/>
          </a:p>
        </p:txBody>
      </p:sp>
      <p:sp>
        <p:nvSpPr>
          <p:cNvPr id="61" name="Shape 61"/>
          <p:cNvSpPr>
            <a:spLocks noGrp="1"/>
          </p:cNvSpPr>
          <p:nvPr>
            <p:ph type="sldNum" sz="quarter" idx="2"/>
          </p:nvPr>
        </p:nvSpPr>
        <p:spPr>
          <a:xfrm>
            <a:off x="11943397" y="6246986"/>
            <a:ext cx="248603" cy="218441"/>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2023017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r>
              <a:t>Title Text</a:t>
            </a:r>
          </a:p>
        </p:txBody>
      </p:sp>
      <p:sp>
        <p:nvSpPr>
          <p:cNvPr id="69" name="Shape 69"/>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719807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164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8AB03-4757-F440-97C5-A699FB8D941D}" type="datetimeFigureOut">
              <a:rPr lang="en-US" smtClean="0"/>
              <a:t>9/15/2016</a:t>
            </a:fld>
            <a:endParaRPr lang="en-US"/>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dirty="0"/>
          </a:p>
        </p:txBody>
      </p:sp>
    </p:spTree>
    <p:extLst>
      <p:ext uri="{BB962C8B-B14F-4D97-AF65-F5344CB8AC3E}">
        <p14:creationId xmlns:p14="http://schemas.microsoft.com/office/powerpoint/2010/main" val="1958140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6" name="Shape 76"/>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5037111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Shape 83"/>
          <p:cNvSpPr>
            <a:spLocks noGrp="1"/>
          </p:cNvSpPr>
          <p:nvPr>
            <p:ph type="title"/>
          </p:nvPr>
        </p:nvSpPr>
        <p:spPr>
          <a:xfrm>
            <a:off x="609603" y="273050"/>
            <a:ext cx="4011084" cy="1162050"/>
          </a:xfrm>
          <a:prstGeom prst="rect">
            <a:avLst/>
          </a:prstGeom>
        </p:spPr>
        <p:txBody>
          <a:bodyPr anchor="b"/>
          <a:lstStyle>
            <a:lvl1pPr>
              <a:defRPr sz="2000"/>
            </a:lvl1pPr>
          </a:lstStyle>
          <a:p>
            <a:r>
              <a:t>Title Text</a:t>
            </a:r>
          </a:p>
        </p:txBody>
      </p:sp>
      <p:sp>
        <p:nvSpPr>
          <p:cNvPr id="84" name="Shape 84"/>
          <p:cNvSpPr>
            <a:spLocks noGrp="1"/>
          </p:cNvSpPr>
          <p:nvPr>
            <p:ph type="body" idx="1"/>
          </p:nvPr>
        </p:nvSpPr>
        <p:spPr>
          <a:xfrm>
            <a:off x="4766733" y="273050"/>
            <a:ext cx="6815667" cy="5346701"/>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body" sz="half" idx="13"/>
          </p:nvPr>
        </p:nvSpPr>
        <p:spPr>
          <a:xfrm>
            <a:off x="609602" y="1435100"/>
            <a:ext cx="4011085" cy="4285193"/>
          </a:xfrm>
          <a:prstGeom prst="rect">
            <a:avLst/>
          </a:prstGeom>
        </p:spPr>
        <p:txBody>
          <a:bodyPr/>
          <a:lstStyle/>
          <a:p>
            <a:pPr marL="0" indent="0">
              <a:spcBef>
                <a:spcPts val="300"/>
              </a:spcBef>
              <a:buSzTx/>
              <a:buFontTx/>
              <a:buNone/>
              <a:defRPr sz="1400"/>
            </a:pPr>
            <a:endParaRPr/>
          </a:p>
        </p:txBody>
      </p:sp>
      <p:sp>
        <p:nvSpPr>
          <p:cNvPr id="86" name="Shape 86"/>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4205544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Shape 93"/>
          <p:cNvSpPr>
            <a:spLocks noGrp="1"/>
          </p:cNvSpPr>
          <p:nvPr>
            <p:ph type="title"/>
          </p:nvPr>
        </p:nvSpPr>
        <p:spPr>
          <a:xfrm>
            <a:off x="2389716" y="4800600"/>
            <a:ext cx="7315201" cy="566738"/>
          </a:xfrm>
          <a:prstGeom prst="rect">
            <a:avLst/>
          </a:prstGeom>
        </p:spPr>
        <p:txBody>
          <a:bodyPr anchor="b"/>
          <a:lstStyle>
            <a:lvl1pPr>
              <a:defRPr sz="2000"/>
            </a:lvl1pPr>
          </a:lstStyle>
          <a:p>
            <a:r>
              <a:t>Title Text</a:t>
            </a:r>
          </a:p>
        </p:txBody>
      </p:sp>
      <p:sp>
        <p:nvSpPr>
          <p:cNvPr id="94" name="Shape 94"/>
          <p:cNvSpPr>
            <a:spLocks noGrp="1"/>
          </p:cNvSpPr>
          <p:nvPr>
            <p:ph type="pic" sz="half" idx="13"/>
          </p:nvPr>
        </p:nvSpPr>
        <p:spPr>
          <a:xfrm>
            <a:off x="2389716" y="612775"/>
            <a:ext cx="7315201" cy="4114800"/>
          </a:xfrm>
          <a:prstGeom prst="rect">
            <a:avLst/>
          </a:prstGeom>
        </p:spPr>
        <p:txBody>
          <a:bodyPr lIns="91439" rIns="91439">
            <a:noAutofit/>
          </a:bodyPr>
          <a:lstStyle/>
          <a:p>
            <a:endParaRPr/>
          </a:p>
        </p:txBody>
      </p:sp>
      <p:sp>
        <p:nvSpPr>
          <p:cNvPr id="95" name="Shape 95"/>
          <p:cNvSpPr>
            <a:spLocks noGrp="1"/>
          </p:cNvSpPr>
          <p:nvPr>
            <p:ph type="body" sz="quarter" idx="1"/>
          </p:nvPr>
        </p:nvSpPr>
        <p:spPr>
          <a:xfrm>
            <a:off x="2389716" y="5367337"/>
            <a:ext cx="7315201" cy="370369"/>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xfrm>
            <a:off x="11943397" y="6243811"/>
            <a:ext cx="248603" cy="218441"/>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68556367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r>
              <a:t>Title Text</a:t>
            </a:r>
          </a:p>
        </p:txBody>
      </p:sp>
      <p:sp>
        <p:nvSpPr>
          <p:cNvPr id="104" name="Shape 104"/>
          <p:cNvSpPr>
            <a:spLocks noGrp="1"/>
          </p:cNvSpPr>
          <p:nvPr>
            <p:ph type="body" idx="1"/>
          </p:nvPr>
        </p:nvSpPr>
        <p:spPr>
          <a:xfrm>
            <a:off x="609600" y="1600200"/>
            <a:ext cx="10972800" cy="40924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943397" y="6246986"/>
            <a:ext cx="248603" cy="218441"/>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59588466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2" name="Shape 112"/>
          <p:cNvSpPr>
            <a:spLocks noGrp="1"/>
          </p:cNvSpPr>
          <p:nvPr>
            <p:ph type="title"/>
          </p:nvPr>
        </p:nvSpPr>
        <p:spPr>
          <a:xfrm>
            <a:off x="8839200" y="274639"/>
            <a:ext cx="2743200" cy="5436047"/>
          </a:xfrm>
          <a:prstGeom prst="rect">
            <a:avLst/>
          </a:prstGeom>
        </p:spPr>
        <p:txBody>
          <a:bodyPr/>
          <a:lstStyle/>
          <a:p>
            <a:r>
              <a:t>Title Text</a:t>
            </a:r>
          </a:p>
        </p:txBody>
      </p:sp>
      <p:sp>
        <p:nvSpPr>
          <p:cNvPr id="113" name="Shape 113"/>
          <p:cNvSpPr>
            <a:spLocks noGrp="1"/>
          </p:cNvSpPr>
          <p:nvPr>
            <p:ph type="body" idx="1"/>
          </p:nvPr>
        </p:nvSpPr>
        <p:spPr>
          <a:xfrm>
            <a:off x="609600" y="274639"/>
            <a:ext cx="8026400" cy="5436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4" name="Shape 114"/>
          <p:cNvSpPr>
            <a:spLocks noGrp="1"/>
          </p:cNvSpPr>
          <p:nvPr>
            <p:ph type="sldNum" sz="quarter" idx="2"/>
          </p:nvPr>
        </p:nvSpPr>
        <p:spPr>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6323652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121" name="Shape 121"/>
          <p:cNvSpPr>
            <a:spLocks noGrp="1"/>
          </p:cNvSpPr>
          <p:nvPr>
            <p:ph type="body" idx="1"/>
          </p:nvPr>
        </p:nvSpPr>
        <p:spPr>
          <a:xfrm>
            <a:off x="1190625" y="892970"/>
            <a:ext cx="9810752" cy="5072063"/>
          </a:xfrm>
          <a:prstGeom prst="rect">
            <a:avLst/>
          </a:prstGeom>
        </p:spPr>
        <p:txBody>
          <a:bodyPr lIns="0" tIns="0" rIns="0" bIns="0" anchor="ctr"/>
          <a:lstStyle>
            <a:lvl1pPr marL="625055" indent="-401821" defTabSz="410750">
              <a:spcBef>
                <a:spcPts val="3300"/>
              </a:spcBef>
              <a:buSzPct val="171000"/>
              <a:buFontTx/>
              <a:defRPr sz="3000">
                <a:latin typeface="Franklin Gothic Medium"/>
                <a:ea typeface="Franklin Gothic Medium"/>
                <a:cs typeface="Franklin Gothic Medium"/>
                <a:sym typeface="Franklin Gothic Medium"/>
              </a:defRPr>
            </a:lvl1pPr>
            <a:lvl2pPr marL="937583" indent="-401821" defTabSz="410750">
              <a:spcBef>
                <a:spcPts val="3300"/>
              </a:spcBef>
              <a:buSzPct val="171000"/>
              <a:buFontTx/>
              <a:buChar char="•"/>
              <a:defRPr sz="3000">
                <a:latin typeface="Franklin Gothic Medium"/>
                <a:ea typeface="Franklin Gothic Medium"/>
                <a:cs typeface="Franklin Gothic Medium"/>
                <a:sym typeface="Franklin Gothic Medium"/>
              </a:defRPr>
            </a:lvl2pPr>
            <a:lvl3pPr marL="1250111" indent="-401821" defTabSz="410750">
              <a:spcBef>
                <a:spcPts val="3300"/>
              </a:spcBef>
              <a:buSzPct val="171000"/>
              <a:buFontTx/>
              <a:defRPr sz="3000">
                <a:latin typeface="Franklin Gothic Medium"/>
                <a:ea typeface="Franklin Gothic Medium"/>
                <a:cs typeface="Franklin Gothic Medium"/>
                <a:sym typeface="Franklin Gothic Medium"/>
              </a:defRPr>
            </a:lvl3pPr>
            <a:lvl4pPr marL="1562639" indent="-401821" defTabSz="410750">
              <a:spcBef>
                <a:spcPts val="3300"/>
              </a:spcBef>
              <a:buSzPct val="171000"/>
              <a:buFontTx/>
              <a:buChar char="•"/>
              <a:defRPr sz="3000">
                <a:latin typeface="Franklin Gothic Medium"/>
                <a:ea typeface="Franklin Gothic Medium"/>
                <a:cs typeface="Franklin Gothic Medium"/>
                <a:sym typeface="Franklin Gothic Medium"/>
              </a:defRPr>
            </a:lvl4pPr>
            <a:lvl5pPr marL="1875167" indent="-401821" defTabSz="410750">
              <a:spcBef>
                <a:spcPts val="3300"/>
              </a:spcBef>
              <a:buSzPct val="171000"/>
              <a:buFontTx/>
              <a:buChar char="•"/>
              <a:defRPr sz="3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2" name="Shape 122"/>
          <p:cNvSpPr>
            <a:spLocks noGrp="1"/>
          </p:cNvSpPr>
          <p:nvPr>
            <p:ph type="sldNum" sz="quarter" idx="2"/>
          </p:nvPr>
        </p:nvSpPr>
        <p:spPr>
          <a:xfrm>
            <a:off x="5892800" y="6356350"/>
            <a:ext cx="2844800" cy="368300"/>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20138538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p>
            <a:r>
              <a:t>Title Text</a:t>
            </a:r>
          </a:p>
        </p:txBody>
      </p:sp>
      <p:sp>
        <p:nvSpPr>
          <p:cNvPr id="130" name="Shape 130"/>
          <p:cNvSpPr>
            <a:spLocks noGrp="1"/>
          </p:cNvSpPr>
          <p:nvPr>
            <p:ph type="body" idx="1"/>
          </p:nvPr>
        </p:nvSpPr>
        <p:spPr>
          <a:xfrm>
            <a:off x="1190625" y="1946672"/>
            <a:ext cx="9810750" cy="4018360"/>
          </a:xfrm>
          <a:prstGeom prst="rect">
            <a:avLst/>
          </a:prstGeom>
        </p:spPr>
        <p:txBody>
          <a:bodyPr/>
          <a:lstStyle>
            <a:lvl1pPr>
              <a:spcBef>
                <a:spcPts val="2000"/>
              </a:spcBef>
            </a:lvl1pPr>
            <a:lvl2pPr>
              <a:spcBef>
                <a:spcPts val="2000"/>
              </a:spcBef>
            </a:lvl2pPr>
            <a:lvl3pPr>
              <a:spcBef>
                <a:spcPts val="2000"/>
              </a:spcBef>
            </a:lvl3pPr>
            <a:lvl4pPr>
              <a:spcBef>
                <a:spcPts val="2000"/>
              </a:spcBef>
            </a:lvl4pPr>
            <a:lvl5pPr>
              <a:spcBef>
                <a:spcPts val="2000"/>
              </a:spcBef>
            </a:lvl5p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xfrm>
            <a:off x="11958301" y="6426124"/>
            <a:ext cx="233699" cy="203537"/>
          </a:xfrm>
          <a:prstGeom prst="rect">
            <a:avLst/>
          </a:prstGeom>
        </p:spPr>
        <p:txBody>
          <a:bodyPr lIns="38268" tIns="38268" rIns="38268" bIns="38268"/>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61219127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Shape 138"/>
          <p:cNvSpPr>
            <a:spLocks noGrp="1"/>
          </p:cNvSpPr>
          <p:nvPr>
            <p:ph type="sldNum" sz="quarter" idx="2"/>
          </p:nvPr>
        </p:nvSpPr>
        <p:spPr>
          <a:xfrm>
            <a:off x="10419397" y="6254750"/>
            <a:ext cx="248603" cy="218440"/>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52790350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2077640" y="178593"/>
            <a:ext cx="8036720" cy="1714501"/>
          </a:xfrm>
          <a:prstGeom prst="rect">
            <a:avLst/>
          </a:prstGeom>
        </p:spPr>
        <p:txBody>
          <a:bodyPr lIns="35718" tIns="35718" rIns="35718" bIns="35718">
            <a:noAutofit/>
          </a:bodyPr>
          <a:lstStyle>
            <a:lvl1pPr defTabSz="410765">
              <a:defRPr sz="5000" b="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Title Text</a:t>
            </a:r>
          </a:p>
        </p:txBody>
      </p:sp>
      <p:sp>
        <p:nvSpPr>
          <p:cNvPr id="146" name="Shape 146"/>
          <p:cNvSpPr>
            <a:spLocks noGrp="1"/>
          </p:cNvSpPr>
          <p:nvPr>
            <p:ph type="body" sz="half" idx="1"/>
          </p:nvPr>
        </p:nvSpPr>
        <p:spPr>
          <a:xfrm>
            <a:off x="2077640" y="1946671"/>
            <a:ext cx="8036720" cy="4018361"/>
          </a:xfrm>
          <a:prstGeom prst="rect">
            <a:avLst/>
          </a:prstGeom>
        </p:spPr>
        <p:txBody>
          <a:bodyPr lIns="35718" tIns="35718" rIns="35718" bIns="35718" anchor="ctr">
            <a:noAutofit/>
          </a:bodyPr>
          <a:lstStyle>
            <a:lvl1pPr marL="270933" indent="-270933" defTabSz="410765">
              <a:spcBef>
                <a:spcPts val="1600"/>
              </a:spcBef>
              <a:buSzPct val="30000"/>
              <a:buFontTx/>
              <a:buBlip>
                <a:blip r:embed="rId3"/>
              </a:buBlip>
              <a:defRPr sz="24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marL="715433" indent="-270933" defTabSz="410765">
              <a:spcBef>
                <a:spcPts val="1600"/>
              </a:spcBef>
              <a:buSzPct val="30000"/>
              <a:buFontTx/>
              <a:buBlip>
                <a:blip r:embed="rId3"/>
              </a:buBlip>
              <a:defRPr sz="24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marL="1159933" indent="-270933" defTabSz="410765">
              <a:spcBef>
                <a:spcPts val="1600"/>
              </a:spcBef>
              <a:buSzPct val="30000"/>
              <a:buFontTx/>
              <a:buBlip>
                <a:blip r:embed="rId3"/>
              </a:buBlip>
              <a:defRPr sz="24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marL="1604433" indent="-270933" defTabSz="410765">
              <a:spcBef>
                <a:spcPts val="1600"/>
              </a:spcBef>
              <a:buSzPct val="30000"/>
              <a:buFontTx/>
              <a:buBlip>
                <a:blip r:embed="rId3"/>
              </a:buBlip>
              <a:defRPr sz="24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marL="2048933" indent="-270933" defTabSz="410765">
              <a:spcBef>
                <a:spcPts val="1600"/>
              </a:spcBef>
              <a:buSzPct val="30000"/>
              <a:buFontTx/>
              <a:buBlip>
                <a:blip r:embed="rId3"/>
              </a:buBlip>
              <a:defRPr sz="24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10346675" y="6545460"/>
            <a:ext cx="211240" cy="207823"/>
          </a:xfrm>
          <a:prstGeom prst="rect">
            <a:avLst/>
          </a:prstGeom>
        </p:spPr>
        <p:txBody>
          <a:bodyPr lIns="35718" tIns="35718" rIns="35718" bIns="35718"/>
          <a:lstStyle>
            <a:lvl1pPr defTabSz="410765">
              <a:defRPr sz="900">
                <a:solidFill>
                  <a:srgbClr val="FFFFFF">
                    <a:alpha val="70000"/>
                  </a:srgbClr>
                </a:solidFill>
                <a:latin typeface="Helvetica Neue"/>
                <a:ea typeface="Helvetica Neue"/>
                <a:cs typeface="Helvetica Neue"/>
                <a:sym typeface="Helvetica Neue"/>
              </a:defRPr>
            </a:lvl1pPr>
          </a:lstStyle>
          <a:p>
            <a:pPr marL="0" marR="0" lvl="0" indent="0" algn="r" defTabSz="410765" rtl="0" eaLnBrk="1" fontAlgn="auto" latinLnBrk="0" hangingPunct="0">
              <a:lnSpc>
                <a:spcPct val="100000"/>
              </a:lnSpc>
              <a:spcBef>
                <a:spcPts val="0"/>
              </a:spcBef>
              <a:spcAft>
                <a:spcPts val="0"/>
              </a:spcAft>
              <a:buClrTx/>
              <a:buSzTx/>
              <a:buFontTx/>
              <a:buNone/>
              <a:tabLst/>
              <a:defRPr/>
            </a:pPr>
            <a:fld id="{86CB4B4D-7CA3-9044-876B-883B54F8677D}" type="slidenum">
              <a:rPr kumimoji="0" sz="900" b="1" i="0" u="none" strike="noStrike" kern="0" cap="none" spc="0" normalizeH="0" baseline="0" noProof="0">
                <a:ln>
                  <a:noFill/>
                </a:ln>
                <a:solidFill>
                  <a:srgbClr val="FFFFFF">
                    <a:alpha val="70000"/>
                  </a:srgbClr>
                </a:solidFill>
                <a:effectLst/>
                <a:uLnTx/>
                <a:uFillTx/>
                <a:latin typeface="Helvetica Neue"/>
                <a:sym typeface="Helvetica Neue"/>
              </a:rPr>
              <a:pPr marL="0" marR="0" lvl="0" indent="0" algn="r" defTabSz="410765" rtl="0" eaLnBrk="1" fontAlgn="auto" latinLnBrk="0" hangingPunct="0">
                <a:lnSpc>
                  <a:spcPct val="100000"/>
                </a:lnSpc>
                <a:spcBef>
                  <a:spcPts val="0"/>
                </a:spcBef>
                <a:spcAft>
                  <a:spcPts val="0"/>
                </a:spcAft>
                <a:buClrTx/>
                <a:buSzTx/>
                <a:buFontTx/>
                <a:buNone/>
                <a:tabLst/>
                <a:defRPr/>
              </a:pPr>
              <a:t>‹#›</a:t>
            </a:fld>
            <a:endParaRPr kumimoji="0" sz="900" b="1" i="0" u="none" strike="noStrike" kern="0" cap="none" spc="0" normalizeH="0" baseline="0" noProof="0">
              <a:ln>
                <a:noFill/>
              </a:ln>
              <a:solidFill>
                <a:srgbClr val="FFFFFF">
                  <a:alpha val="70000"/>
                </a:srgbClr>
              </a:solidFill>
              <a:effectLst/>
              <a:uLnTx/>
              <a:uFillTx/>
              <a:latin typeface="Helvetica Neue"/>
              <a:sym typeface="Helvetica Neue"/>
            </a:endParaRPr>
          </a:p>
        </p:txBody>
      </p:sp>
    </p:spTree>
    <p:extLst>
      <p:ext uri="{BB962C8B-B14F-4D97-AF65-F5344CB8AC3E}">
        <p14:creationId xmlns:p14="http://schemas.microsoft.com/office/powerpoint/2010/main" val="107723831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1981199" y="-1"/>
            <a:ext cx="8229602" cy="1423169"/>
          </a:xfrm>
          <a:prstGeom prst="rect">
            <a:avLst/>
          </a:prstGeom>
        </p:spPr>
        <p:txBody>
          <a:bodyPr/>
          <a:lstStyle>
            <a:lvl1pPr defTabSz="321468">
              <a:defRPr sz="2600"/>
            </a:lvl1pPr>
          </a:lstStyle>
          <a:p>
            <a:r>
              <a:t>Title Text</a:t>
            </a:r>
          </a:p>
        </p:txBody>
      </p:sp>
      <p:sp>
        <p:nvSpPr>
          <p:cNvPr id="155" name="Shape 155"/>
          <p:cNvSpPr>
            <a:spLocks noGrp="1"/>
          </p:cNvSpPr>
          <p:nvPr>
            <p:ph type="body" idx="1"/>
          </p:nvPr>
        </p:nvSpPr>
        <p:spPr>
          <a:xfrm>
            <a:off x="1981199" y="1600200"/>
            <a:ext cx="8229602" cy="5257801"/>
          </a:xfrm>
          <a:prstGeom prst="rect">
            <a:avLst/>
          </a:prstGeom>
        </p:spPr>
        <p:txBody>
          <a:bodyPr/>
          <a:lstStyle>
            <a:lvl1pPr marL="318406" indent="-318406" defTabSz="321468">
              <a:spcBef>
                <a:spcPts val="400"/>
              </a:spcBef>
              <a:defRPr sz="2600"/>
            </a:lvl1pPr>
            <a:lvl2pPr marL="766762" indent="-309562" defTabSz="321468">
              <a:spcBef>
                <a:spcPts val="400"/>
              </a:spcBef>
              <a:defRPr sz="2600"/>
            </a:lvl2pPr>
            <a:lvl3pPr marL="1162050" indent="-247650" defTabSz="321468">
              <a:spcBef>
                <a:spcPts val="400"/>
              </a:spcBef>
              <a:defRPr sz="2600"/>
            </a:lvl3pPr>
            <a:lvl4pPr marL="1668779" indent="-297179" defTabSz="321468">
              <a:spcBef>
                <a:spcPts val="400"/>
              </a:spcBef>
              <a:defRPr sz="2600"/>
            </a:lvl4pPr>
            <a:lvl5pPr marL="2125979" indent="-297179" defTabSz="321468">
              <a:spcBef>
                <a:spcPts val="400"/>
              </a:spcBef>
              <a:defRPr sz="2600"/>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10437455" y="6254494"/>
            <a:ext cx="230545" cy="193041"/>
          </a:xfrm>
          <a:prstGeom prst="rect">
            <a:avLst/>
          </a:prstGeom>
        </p:spPr>
        <p:txBody>
          <a:bodyPr/>
          <a:lstStyle>
            <a:lvl1pPr defTabSz="321468">
              <a:defRPr sz="700"/>
            </a:lvl1pPr>
          </a:lstStyle>
          <a:p>
            <a:pPr marL="0" marR="0" lvl="0" indent="0" algn="r" defTabSz="321468" rtl="0" eaLnBrk="1" fontAlgn="auto" latinLnBrk="0" hangingPunct="0">
              <a:lnSpc>
                <a:spcPct val="100000"/>
              </a:lnSpc>
              <a:spcBef>
                <a:spcPts val="0"/>
              </a:spcBef>
              <a:spcAft>
                <a:spcPts val="0"/>
              </a:spcAft>
              <a:buClrTx/>
              <a:buSzTx/>
              <a:buFontTx/>
              <a:buNone/>
              <a:tabLst/>
              <a:defRPr/>
            </a:pPr>
            <a:fld id="{86CB4B4D-7CA3-9044-876B-883B54F8677D}" type="slidenum">
              <a:rPr kumimoji="0" sz="7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321468" rtl="0" eaLnBrk="1" fontAlgn="auto" latinLnBrk="0" hangingPunct="0">
                <a:lnSpc>
                  <a:spcPct val="100000"/>
                </a:lnSpc>
                <a:spcBef>
                  <a:spcPts val="0"/>
                </a:spcBef>
                <a:spcAft>
                  <a:spcPts val="0"/>
                </a:spcAft>
                <a:buClrTx/>
                <a:buSzTx/>
                <a:buFontTx/>
                <a:buNone/>
                <a:tabLst/>
                <a:defRPr/>
              </a:pPr>
              <a:t>‹#›</a:t>
            </a:fld>
            <a:endParaRPr kumimoji="0" sz="7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5981007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8AB03-4757-F440-97C5-A699FB8D941D}" type="datetimeFigureOut">
              <a:rPr lang="en-US" smtClean="0"/>
              <a:t>9/15/2016</a:t>
            </a:fld>
            <a:endParaRPr lang="en-US"/>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91808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n-Standard Se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F8AB03-4757-F440-97C5-A699FB8D941D}" type="datetimeFigureOut">
              <a:rPr lang="en-US" smtClean="0"/>
              <a:pPr/>
              <a:t>9/15/2016</a:t>
            </a:fld>
            <a:endParaRPr lang="en-US" dirty="0"/>
          </a:p>
        </p:txBody>
      </p:sp>
      <p:sp>
        <p:nvSpPr>
          <p:cNvPr id="4" name="Slide Number Placeholder 3"/>
          <p:cNvSpPr>
            <a:spLocks noGrp="1"/>
          </p:cNvSpPr>
          <p:nvPr>
            <p:ph type="sldNum" sz="quarter" idx="11"/>
          </p:nvPr>
        </p:nvSpPr>
        <p:spPr/>
        <p:txBody>
          <a:bodyPr/>
          <a:lstStyle/>
          <a:p>
            <a:fld id="{3759642A-79F0-B645-914E-35AFE00D152E}" type="slidenum">
              <a:rPr lang="en-US" smtClean="0"/>
              <a:pPr/>
              <a:t>‹#›</a:t>
            </a:fld>
            <a:endParaRPr lang="en-US" dirty="0"/>
          </a:p>
        </p:txBody>
      </p:sp>
      <p:sp>
        <p:nvSpPr>
          <p:cNvPr id="5"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6"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txBox="1">
            <a:spLocks/>
          </p:cNvSpPr>
          <p:nvPr userDrawn="1"/>
        </p:nvSpPr>
        <p:spPr>
          <a:xfrm>
            <a:off x="9347200" y="6039753"/>
            <a:ext cx="2844800" cy="214743"/>
          </a:xfrm>
          <a:prstGeom prst="rect">
            <a:avLst/>
          </a:prstGeom>
        </p:spPr>
        <p:txBody>
          <a:bodyPr vert="horz" lIns="91440" tIns="45720" rIns="91440" bIns="45720" rtlCol="0" anchor="ctr"/>
          <a:lstStyle>
            <a:defPPr>
              <a:defRPr lang="en-US"/>
            </a:defPPr>
            <a:lvl1pPr marL="0" algn="r" defTabSz="457200" rtl="0" eaLnBrk="1" latinLnBrk="0" hangingPunct="1">
              <a:defRPr sz="800" b="1" i="0" kern="1200">
                <a:solidFill>
                  <a:schemeClr val="bg2"/>
                </a:solidFill>
                <a:latin typeface="Verdan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F8AB03-4757-F440-97C5-A699FB8D941D}" type="datetimeFigureOut">
              <a:rPr lang="en-US" sz="800" smtClean="0"/>
              <a:pPr/>
              <a:t>9/15/2016</a:t>
            </a:fld>
            <a:endParaRPr lang="en-US" sz="800"/>
          </a:p>
        </p:txBody>
      </p:sp>
      <p:sp>
        <p:nvSpPr>
          <p:cNvPr id="8" name="Slide Number Placeholder 5"/>
          <p:cNvSpPr txBox="1">
            <a:spLocks/>
          </p:cNvSpPr>
          <p:nvPr userDrawn="1"/>
        </p:nvSpPr>
        <p:spPr>
          <a:xfrm>
            <a:off x="9347200" y="6254496"/>
            <a:ext cx="2844800" cy="365125"/>
          </a:xfrm>
          <a:prstGeom prst="rect">
            <a:avLst/>
          </a:prstGeom>
        </p:spPr>
        <p:txBody>
          <a:bodyPr/>
          <a:lstStyle>
            <a:defPPr>
              <a:defRPr lang="en-US"/>
            </a:defPPr>
            <a:lvl1pPr marL="0" algn="r" defTabSz="457200" rtl="0" eaLnBrk="1" latinLnBrk="0" hangingPunct="1">
              <a:defRPr sz="800" b="1" i="0" kern="1200">
                <a:solidFill>
                  <a:schemeClr val="bg2"/>
                </a:solidFill>
                <a:latin typeface="Verdan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59642A-79F0-B645-914E-35AFE00D152E}" type="slidenum">
              <a:rPr lang="en-US" sz="800" smtClean="0"/>
              <a:pPr/>
              <a:t>‹#›</a:t>
            </a:fld>
            <a:endParaRPr lang="en-US" sz="800"/>
          </a:p>
        </p:txBody>
      </p:sp>
    </p:spTree>
    <p:extLst>
      <p:ext uri="{BB962C8B-B14F-4D97-AF65-F5344CB8AC3E}">
        <p14:creationId xmlns:p14="http://schemas.microsoft.com/office/powerpoint/2010/main" val="204298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555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555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8AB03-4757-F440-97C5-A699FB8D941D}" type="datetimeFigureOut">
              <a:rPr lang="en-US" smtClean="0"/>
              <a:t>9/15/2016</a:t>
            </a:fld>
            <a:endParaRPr lang="en-US" dirty="0"/>
          </a:p>
        </p:txBody>
      </p:sp>
      <p:sp>
        <p:nvSpPr>
          <p:cNvPr id="7" name="Slide Number Placeholder 6"/>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dirty="0"/>
          </a:p>
        </p:txBody>
      </p:sp>
      <p:sp>
        <p:nvSpPr>
          <p:cNvPr id="9" name="TextBox 8"/>
          <p:cNvSpPr txBox="1"/>
          <p:nvPr userDrawn="1"/>
        </p:nvSpPr>
        <p:spPr>
          <a:xfrm>
            <a:off x="-819355" y="852129"/>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94421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526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526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8AB03-4757-F440-97C5-A699FB8D941D}" type="datetimeFigureOut">
              <a:rPr lang="en-US" smtClean="0"/>
              <a:t>9/15/2016</a:t>
            </a:fld>
            <a:endParaRPr lang="en-US"/>
          </a:p>
        </p:txBody>
      </p:sp>
      <p:sp>
        <p:nvSpPr>
          <p:cNvPr id="9" name="Slide Number Placeholder 8"/>
          <p:cNvSpPr>
            <a:spLocks noGrp="1"/>
          </p:cNvSpPr>
          <p:nvPr>
            <p:ph type="sldNum" sz="quarter" idx="12"/>
          </p:nvPr>
        </p:nvSpPr>
        <p:spPr>
          <a:xfrm>
            <a:off x="9347200" y="6246980"/>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71965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8AB03-4757-F440-97C5-A699FB8D941D}" type="datetimeFigureOut">
              <a:rPr lang="en-US" smtClean="0"/>
              <a:t>9/15/2016</a:t>
            </a:fld>
            <a:endParaRPr lang="en-US"/>
          </a:p>
        </p:txBody>
      </p:sp>
      <p:sp>
        <p:nvSpPr>
          <p:cNvPr id="5" name="Slide Number Placeholder 4"/>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24461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8AB03-4757-F440-97C5-A699FB8D941D}" type="datetimeFigureOut">
              <a:rPr lang="en-US" smtClean="0"/>
              <a:t>9/15/2016</a:t>
            </a:fld>
            <a:endParaRPr lang="en-US"/>
          </a:p>
        </p:txBody>
      </p:sp>
      <p:sp>
        <p:nvSpPr>
          <p:cNvPr id="4" name="Slide Number Placeholder 3"/>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dirty="0"/>
          </a:p>
        </p:txBody>
      </p:sp>
    </p:spTree>
    <p:extLst>
      <p:ext uri="{BB962C8B-B14F-4D97-AF65-F5344CB8AC3E}">
        <p14:creationId xmlns:p14="http://schemas.microsoft.com/office/powerpoint/2010/main" val="1774947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346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2851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8AB03-4757-F440-97C5-A699FB8D941D}" type="datetimeFigureOut">
              <a:rPr lang="en-US" smtClean="0"/>
              <a:t>9/15/2016</a:t>
            </a:fld>
            <a:endParaRPr lang="en-US"/>
          </a:p>
        </p:txBody>
      </p:sp>
      <p:sp>
        <p:nvSpPr>
          <p:cNvPr id="7" name="Slide Number Placeholder 6"/>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620647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62134"/>
            <a:ext cx="10972800" cy="10989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29979"/>
            <a:ext cx="10972800" cy="4371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47200" y="6324319"/>
            <a:ext cx="2844800" cy="101806"/>
          </a:xfrm>
          <a:prstGeom prst="rect">
            <a:avLst/>
          </a:prstGeom>
        </p:spPr>
        <p:txBody>
          <a:bodyPr vert="horz" lIns="91440" tIns="45720" rIns="91440" bIns="45720" rtlCol="0" anchor="ctr"/>
          <a:lstStyle>
            <a:lvl1pPr algn="r">
              <a:defRPr sz="800" b="1" i="0">
                <a:solidFill>
                  <a:schemeClr val="bg2"/>
                </a:solidFill>
                <a:latin typeface="Verdana"/>
              </a:defRPr>
            </a:lvl1pPr>
          </a:lstStyle>
          <a:p>
            <a:fld id="{A1F8AB03-4757-F440-97C5-A699FB8D941D}" type="datetimeFigureOut">
              <a:rPr lang="en-US" smtClean="0"/>
              <a:pPr/>
              <a:t>9/15/2016</a:t>
            </a:fld>
            <a:endParaRPr lang="en-US" dirty="0"/>
          </a:p>
        </p:txBody>
      </p:sp>
      <p:sp>
        <p:nvSpPr>
          <p:cNvPr id="8" name="Slide Number Placeholder 5"/>
          <p:cNvSpPr>
            <a:spLocks noGrp="1"/>
          </p:cNvSpPr>
          <p:nvPr>
            <p:ph type="sldNum" sz="quarter" idx="4"/>
          </p:nvPr>
        </p:nvSpPr>
        <p:spPr>
          <a:xfrm>
            <a:off x="9347200" y="6426125"/>
            <a:ext cx="2844800" cy="323362"/>
          </a:xfrm>
          <a:prstGeom prst="rect">
            <a:avLst/>
          </a:prstGeom>
        </p:spPr>
        <p:txBody>
          <a:bodyPr/>
          <a:lstStyle>
            <a:lvl1pPr algn="r">
              <a:defRPr sz="800" b="1" i="0">
                <a:solidFill>
                  <a:schemeClr val="bg2"/>
                </a:solidFill>
                <a:latin typeface="Verdana"/>
              </a:defRPr>
            </a:lvl1pPr>
          </a:lstStyle>
          <a:p>
            <a:fld id="{3759642A-79F0-B645-914E-35AFE00D152E}" type="slidenum">
              <a:rPr lang="en-US" smtClean="0"/>
              <a:pPr/>
              <a:t>‹#›</a:t>
            </a:fld>
            <a:endParaRPr lang="en-US" dirty="0"/>
          </a:p>
        </p:txBody>
      </p:sp>
    </p:spTree>
    <p:extLst>
      <p:ext uri="{BB962C8B-B14F-4D97-AF65-F5344CB8AC3E}">
        <p14:creationId xmlns:p14="http://schemas.microsoft.com/office/powerpoint/2010/main" val="3435045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457200" rtl="0" eaLnBrk="1" latinLnBrk="0" hangingPunct="1">
        <a:spcBef>
          <a:spcPct val="0"/>
        </a:spcBef>
        <a:buNone/>
        <a:defRPr sz="2800" b="1" i="0" kern="1200">
          <a:solidFill>
            <a:srgbClr val="364359"/>
          </a:solidFill>
          <a:latin typeface="Verdana"/>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Verdan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Verdan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162139"/>
            <a:ext cx="10972800" cy="109890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09600" y="1600200"/>
            <a:ext cx="10972800" cy="416452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43397" y="6254501"/>
            <a:ext cx="248603" cy="218441"/>
          </a:xfrm>
          <a:prstGeom prst="rect">
            <a:avLst/>
          </a:prstGeom>
          <a:ln w="12700">
            <a:miter lim="400000"/>
          </a:ln>
        </p:spPr>
        <p:txBody>
          <a:bodyPr wrap="none" lIns="45719" rIns="45719">
            <a:spAutoFit/>
          </a:bodyPr>
          <a:lstStyle>
            <a:lvl1pPr algn="r">
              <a:defRPr sz="800" b="1">
                <a:solidFill>
                  <a:srgbClr val="EEECE1"/>
                </a:solidFill>
                <a:latin typeface="Verdana"/>
                <a:ea typeface="Verdana"/>
                <a:cs typeface="Verdana"/>
                <a:sym typeface="Verdana"/>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800" b="1" i="0" u="none" strike="noStrike" kern="0" cap="none" spc="0" normalizeH="0" baseline="0" noProof="0">
                <a:ln>
                  <a:noFill/>
                </a:ln>
                <a:solidFill>
                  <a:srgbClr val="EEECE1"/>
                </a:solidFill>
                <a:effectLst/>
                <a:uLnTx/>
                <a:uFillTx/>
                <a:latin typeface="Verdana"/>
                <a:ea typeface="Verdana"/>
                <a:cs typeface="Verdana"/>
                <a:sym typeface="Verdana"/>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800" b="1" i="0" u="none" strike="noStrike" kern="0" cap="none" spc="0" normalizeH="0" baseline="0" noProof="0">
              <a:ln>
                <a:noFill/>
              </a:ln>
              <a:solidFill>
                <a:srgbClr val="EEECE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49947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ransition spd="med"/>
  <p:txStyles>
    <p:title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364359"/>
          </a:solidFill>
          <a:uFillTx/>
          <a:latin typeface="Verdana"/>
          <a:ea typeface="Verdana"/>
          <a:cs typeface="Verdana"/>
          <a:sym typeface="Verdana"/>
        </a:defRPr>
      </a:lvl9pPr>
    </p:titleStyle>
    <p:bodyStyle>
      <a:lvl1pPr marL="342900" marR="0" indent="-3429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1pPr>
      <a:lvl2pPr marL="790575" marR="0" indent="-333375"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2pPr>
      <a:lvl3pPr marL="1181100" marR="0" indent="-2667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3pPr>
      <a:lvl4pPr marL="16916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4pPr>
      <a:lvl5pPr marL="21488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5pPr>
      <a:lvl6pPr marL="26060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6pPr>
      <a:lvl7pPr marL="30632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7pPr>
      <a:lvl8pPr marL="3520440" marR="0" indent="-32004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8pPr>
      <a:lvl9pPr marL="3977640" marR="0" indent="-32004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Verdana"/>
          <a:ea typeface="Verdana"/>
          <a:cs typeface="Verdana"/>
          <a:sym typeface="Verdana"/>
        </a:defRPr>
      </a:lvl9pPr>
    </p:bodyStyle>
    <p:otherStyle>
      <a:lvl1pPr marL="0" marR="0" indent="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1pPr>
      <a:lvl2pPr marL="0" marR="0" indent="4572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2pPr>
      <a:lvl3pPr marL="0" marR="0" indent="9144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3pPr>
      <a:lvl4pPr marL="0" marR="0" indent="13716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4pPr>
      <a:lvl5pPr marL="0" marR="0" indent="18288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5pPr>
      <a:lvl6pPr marL="0" marR="0" indent="22860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6pPr>
      <a:lvl7pPr marL="0" marR="0" indent="27432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7pPr>
      <a:lvl8pPr marL="0" marR="0" indent="32004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8pPr>
      <a:lvl9pPr marL="0" marR="0" indent="3657600" algn="r" defTabSz="4572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youtu.be/98nuUd-t-P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package" Target="../embeddings/Microsoft_Excel_Worksheet30.xlsx"/></Relationships>
</file>

<file path=ppt/slides/_rels/slide6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1.emf"/><Relationship Id="rId4" Type="http://schemas.openxmlformats.org/officeDocument/2006/relationships/package" Target="../embeddings/Microsoft_Excel_Worksheet33.xlsx"/></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2.emf"/><Relationship Id="rId4" Type="http://schemas.openxmlformats.org/officeDocument/2006/relationships/package" Target="../embeddings/Microsoft_Excel_Worksheet34.xlsx"/></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3.emf"/><Relationship Id="rId4" Type="http://schemas.openxmlformats.org/officeDocument/2006/relationships/package" Target="../embeddings/Microsoft_Excel_Worksheet35.xlsx"/></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Quarterly Board Meeting</a:t>
            </a:r>
          </a:p>
        </p:txBody>
      </p:sp>
      <p:sp>
        <p:nvSpPr>
          <p:cNvPr id="9" name="Subtitle 8"/>
          <p:cNvSpPr>
            <a:spLocks noGrp="1"/>
          </p:cNvSpPr>
          <p:nvPr>
            <p:ph type="subTitle" idx="1"/>
          </p:nvPr>
        </p:nvSpPr>
        <p:spPr>
          <a:xfrm>
            <a:off x="2895600" y="4978402"/>
            <a:ext cx="6400800" cy="1377503"/>
          </a:xfrm>
        </p:spPr>
        <p:txBody>
          <a:bodyPr>
            <a:normAutofit/>
          </a:bodyPr>
          <a:lstStyle/>
          <a:p>
            <a:r>
              <a:rPr lang="en-US" b="1" i="1" dirty="0">
                <a:solidFill>
                  <a:schemeClr val="tx1"/>
                </a:solidFill>
                <a:latin typeface="Times New Roman" panose="02020603050405020304" pitchFamily="18" charset="0"/>
                <a:cs typeface="Times New Roman" panose="02020603050405020304" pitchFamily="18" charset="0"/>
              </a:rPr>
              <a:t>Chattanooga State Community College</a:t>
            </a:r>
          </a:p>
          <a:p>
            <a:r>
              <a:rPr lang="en-US" b="1" dirty="0">
                <a:solidFill>
                  <a:schemeClr val="tx1"/>
                </a:solidFill>
                <a:latin typeface="Times New Roman" panose="02020603050405020304" pitchFamily="18" charset="0"/>
                <a:cs typeface="Times New Roman" panose="02020603050405020304" pitchFamily="18" charset="0"/>
              </a:rPr>
              <a:t>September 15, 2016</a:t>
            </a:r>
          </a:p>
        </p:txBody>
      </p:sp>
    </p:spTree>
    <p:extLst>
      <p:ext uri="{BB962C8B-B14F-4D97-AF65-F5344CB8AC3E}">
        <p14:creationId xmlns:p14="http://schemas.microsoft.com/office/powerpoint/2010/main" val="272890409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056036" y="1111520"/>
          <a:ext cx="10284598" cy="3989264"/>
        </p:xfrm>
        <a:graphic>
          <a:graphicData uri="http://schemas.openxmlformats.org/drawingml/2006/table">
            <a:tbl>
              <a:tblPr firstRow="1" bandRow="1"/>
              <a:tblGrid>
                <a:gridCol w="2088731">
                  <a:extLst>
                    <a:ext uri="{9D8B030D-6E8A-4147-A177-3AD203B41FA5}">
                      <a16:colId xmlns:a16="http://schemas.microsoft.com/office/drawing/2014/main" val="20000"/>
                    </a:ext>
                  </a:extLst>
                </a:gridCol>
                <a:gridCol w="2410781">
                  <a:extLst>
                    <a:ext uri="{9D8B030D-6E8A-4147-A177-3AD203B41FA5}">
                      <a16:colId xmlns:a16="http://schemas.microsoft.com/office/drawing/2014/main" val="20001"/>
                    </a:ext>
                  </a:extLst>
                </a:gridCol>
                <a:gridCol w="964181">
                  <a:extLst>
                    <a:ext uri="{9D8B030D-6E8A-4147-A177-3AD203B41FA5}">
                      <a16:colId xmlns:a16="http://schemas.microsoft.com/office/drawing/2014/main" val="20002"/>
                    </a:ext>
                  </a:extLst>
                </a:gridCol>
                <a:gridCol w="964181">
                  <a:extLst>
                    <a:ext uri="{9D8B030D-6E8A-4147-A177-3AD203B41FA5}">
                      <a16:colId xmlns:a16="http://schemas.microsoft.com/office/drawing/2014/main" val="20003"/>
                    </a:ext>
                  </a:extLst>
                </a:gridCol>
                <a:gridCol w="964181">
                  <a:extLst>
                    <a:ext uri="{9D8B030D-6E8A-4147-A177-3AD203B41FA5}">
                      <a16:colId xmlns:a16="http://schemas.microsoft.com/office/drawing/2014/main" val="20004"/>
                    </a:ext>
                  </a:extLst>
                </a:gridCol>
                <a:gridCol w="964181">
                  <a:extLst>
                    <a:ext uri="{9D8B030D-6E8A-4147-A177-3AD203B41FA5}">
                      <a16:colId xmlns:a16="http://schemas.microsoft.com/office/drawing/2014/main" val="20005"/>
                    </a:ext>
                  </a:extLst>
                </a:gridCol>
                <a:gridCol w="964181">
                  <a:extLst>
                    <a:ext uri="{9D8B030D-6E8A-4147-A177-3AD203B41FA5}">
                      <a16:colId xmlns:a16="http://schemas.microsoft.com/office/drawing/2014/main" val="20006"/>
                    </a:ext>
                  </a:extLst>
                </a:gridCol>
                <a:gridCol w="964181">
                  <a:extLst>
                    <a:ext uri="{9D8B030D-6E8A-4147-A177-3AD203B41FA5}">
                      <a16:colId xmlns:a16="http://schemas.microsoft.com/office/drawing/2014/main" val="20007"/>
                    </a:ext>
                  </a:extLst>
                </a:gridCol>
              </a:tblGrid>
              <a:tr h="716021">
                <a:tc gridSpan="8">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algn="ctr"/>
                      <a:r>
                        <a:rPr lang="en-US" b="1" dirty="0"/>
                        <a:t>Licensure Exam Pass Rates for Community </a:t>
                      </a:r>
                      <a:r>
                        <a:rPr lang="en-US" b="1" baseline="0" dirty="0"/>
                        <a:t>Colleges</a:t>
                      </a:r>
                    </a:p>
                    <a:p>
                      <a:pPr algn="ctr"/>
                      <a:r>
                        <a:rPr lang="en-US" b="1" baseline="0" dirty="0"/>
                        <a:t>2014-2015 Nursing and Allied Health Programs First-time Test Takers</a:t>
                      </a:r>
                      <a:endParaRPr lang="en-US" b="1"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306866">
                <a:tc row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Institution</a:t>
                      </a:r>
                    </a:p>
                  </a:txBody>
                  <a:tcPr anchor="ct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Exam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200" b="1" dirty="0"/>
                        <a:t>2014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200" b="1" dirty="0"/>
                        <a:t>2015</a:t>
                      </a:r>
                    </a:p>
                  </a:txBody>
                  <a:tcPr>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9636">
                <a:tc v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Number Taken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Number Passed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Percent Passed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Number Taken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Number Passed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Percent Passed</a:t>
                      </a:r>
                    </a:p>
                  </a:txBody>
                  <a:tcPr>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2"/>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400" b="1" baseline="0" dirty="0"/>
                        <a:t>Volunteer State</a:t>
                      </a:r>
                      <a:endParaRPr lang="en-US" sz="1400" b="1" dirty="0"/>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Health Information Tech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16</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81.3%</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75.0%</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3"/>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400" b="1" dirty="0"/>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400" b="1" dirty="0"/>
                        <a:t>Physical Therapist Ast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22</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86.4%</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29</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79.3%</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4"/>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400" b="1" dirty="0"/>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400" b="1" dirty="0"/>
                        <a:t>Radiologic Technology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26</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100%</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28</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96.4%</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5"/>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endParaRPr lang="en-US" sz="1400" b="1" dirty="0"/>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400" b="1" dirty="0"/>
                        <a:t>Respiratory Care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14</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100%</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8</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100%</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6"/>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400" b="1" dirty="0"/>
                        <a:t>Walters State</a:t>
                      </a:r>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Physical Therapist Ast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22</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95.5%</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22</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100%</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7"/>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endParaRPr lang="en-US" sz="1400" b="1" kern="1200" dirty="0">
                        <a:solidFill>
                          <a:schemeClr val="tx1"/>
                        </a:solidFill>
                        <a:latin typeface="+mn-lt"/>
                        <a:ea typeface="+mn-ea"/>
                        <a:cs typeface="+mn-cs"/>
                      </a:endParaRPr>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Respiratory Care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16</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100%</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9</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100%</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8"/>
                  </a:ext>
                </a:extLst>
              </a:tr>
              <a:tr h="34096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dirty="0"/>
                    </a:p>
                  </a:txBody>
                  <a:tcPr>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400" b="1" kern="1200" dirty="0">
                          <a:solidFill>
                            <a:schemeClr val="tx1"/>
                          </a:solidFill>
                          <a:latin typeface="+mn-lt"/>
                          <a:ea typeface="+mn-ea"/>
                          <a:cs typeface="+mn-cs"/>
                        </a:rPr>
                        <a:t>Nursing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58</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96.6%</a:t>
                      </a: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133</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111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400" b="1" dirty="0"/>
                        <a:t>83.5%</a:t>
                      </a:r>
                    </a:p>
                  </a:txBody>
                  <a:tcPr>
                    <a:lnL w="12700" cap="flat" cmpd="sng" algn="ctr">
                      <a:no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10009"/>
                  </a:ext>
                </a:extLst>
              </a:tr>
            </a:tbl>
          </a:graphicData>
        </a:graphic>
      </p:graphicFrame>
      <p:sp>
        <p:nvSpPr>
          <p:cNvPr id="4" name="TextBox 3"/>
          <p:cNvSpPr txBox="1"/>
          <p:nvPr/>
        </p:nvSpPr>
        <p:spPr>
          <a:xfrm>
            <a:off x="9247762"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172591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134643" y="4243389"/>
            <a:ext cx="10363200" cy="1470025"/>
          </a:xfrm>
        </p:spPr>
        <p:txBody>
          <a:bodyPr>
            <a:normAutofit/>
          </a:bodyPr>
          <a:lstStyle/>
          <a:p>
            <a:r>
              <a:rPr lang="en-US" dirty="0"/>
              <a:t>Proposed TCAT Program Terminations, Modifications, and New Technical Program Implementations</a:t>
            </a:r>
            <a:endParaRPr lang="en-US" dirty="0">
              <a:latin typeface="Verdana"/>
              <a:cs typeface="Verdana"/>
            </a:endParaRPr>
          </a:p>
        </p:txBody>
      </p:sp>
    </p:spTree>
    <p:extLst>
      <p:ext uri="{BB962C8B-B14F-4D97-AF65-F5344CB8AC3E}">
        <p14:creationId xmlns:p14="http://schemas.microsoft.com/office/powerpoint/2010/main" val="189340607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Implementations</a:t>
            </a:r>
          </a:p>
        </p:txBody>
      </p:sp>
      <p:sp>
        <p:nvSpPr>
          <p:cNvPr id="3" name="Content Placeholder 2"/>
          <p:cNvSpPr>
            <a:spLocks noGrp="1"/>
          </p:cNvSpPr>
          <p:nvPr>
            <p:ph idx="1"/>
          </p:nvPr>
        </p:nvSpPr>
        <p:spPr>
          <a:xfrm>
            <a:off x="778714" y="1571139"/>
            <a:ext cx="10500852" cy="4164528"/>
          </a:xfrm>
        </p:spPr>
        <p:txBody>
          <a:bodyPr>
            <a:normAutofit fontScale="85000" lnSpcReduction="20000"/>
          </a:bodyPr>
          <a:lstStyle/>
          <a:p>
            <a:pPr lvl="0"/>
            <a:r>
              <a:rPr lang="en-US" dirty="0"/>
              <a:t>Implementation of an Industrial Maintenance-Mechatronics program at TCAT-Livingston to be located at the Cookeville Higher Education Center;</a:t>
            </a:r>
          </a:p>
          <a:p>
            <a:pPr lvl="0"/>
            <a:r>
              <a:rPr lang="en-US" dirty="0"/>
              <a:t>Implementation of a Practical Nursing program at TCAT-Livingston to be located at the Cookeville Higher Education Center;</a:t>
            </a:r>
          </a:p>
          <a:p>
            <a:pPr lvl="0"/>
            <a:r>
              <a:rPr lang="en-US" dirty="0"/>
              <a:t>Implementation of a Welding Technology program at TCAT-Livingston to be located at the Cookeville Higher Education Center;</a:t>
            </a:r>
          </a:p>
          <a:p>
            <a:pPr lvl="0"/>
            <a:r>
              <a:rPr lang="en-US" dirty="0"/>
              <a:t>Implementation of a Welding Technology program at TCAT-McKenzie to be located at the Adult Education Building in Dresden, TN;</a:t>
            </a:r>
          </a:p>
          <a:p>
            <a:endParaRPr lang="en-US" dirty="0"/>
          </a:p>
          <a:p>
            <a:pPr marL="0" indent="0">
              <a:buNone/>
            </a:pPr>
            <a:endParaRPr lang="en-US" sz="3600" b="1" dirty="0">
              <a:solidFill>
                <a:srgbClr val="002060"/>
              </a:solidFill>
            </a:endParaRPr>
          </a:p>
          <a:p>
            <a:pPr algn="r"/>
            <a:endParaRPr lang="en-US" sz="1000" dirty="0"/>
          </a:p>
        </p:txBody>
      </p:sp>
    </p:spTree>
    <p:extLst>
      <p:ext uri="{BB962C8B-B14F-4D97-AF65-F5344CB8AC3E}">
        <p14:creationId xmlns:p14="http://schemas.microsoft.com/office/powerpoint/2010/main" val="5744985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049583" y="3403417"/>
            <a:ext cx="10363200" cy="1470025"/>
          </a:xfrm>
        </p:spPr>
        <p:txBody>
          <a:bodyPr>
            <a:normAutofit/>
          </a:bodyPr>
          <a:lstStyle/>
          <a:p>
            <a:r>
              <a:rPr lang="en-US" dirty="0"/>
              <a:t>Highlight </a:t>
            </a:r>
            <a:r>
              <a:rPr lang="en-US" dirty="0" err="1"/>
              <a:t>SkillsUSA</a:t>
            </a:r>
            <a:r>
              <a:rPr lang="en-US" dirty="0"/>
              <a:t> National Awards</a:t>
            </a:r>
            <a:endParaRPr lang="en-US" dirty="0">
              <a:latin typeface="Verdana"/>
              <a:cs typeface="Verdana"/>
            </a:endParaRPr>
          </a:p>
        </p:txBody>
      </p:sp>
    </p:spTree>
    <p:extLst>
      <p:ext uri="{BB962C8B-B14F-4D97-AF65-F5344CB8AC3E}">
        <p14:creationId xmlns:p14="http://schemas.microsoft.com/office/powerpoint/2010/main" val="1291484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348915"/>
            <a:ext cx="10363200" cy="1470025"/>
          </a:xfrm>
        </p:spPr>
        <p:txBody>
          <a:bodyPr>
            <a:normAutofit/>
          </a:bodyPr>
          <a:lstStyle/>
          <a:p>
            <a:r>
              <a:rPr lang="en-US" sz="3200" dirty="0"/>
              <a:t>2016 </a:t>
            </a:r>
            <a:r>
              <a:rPr lang="en-US" sz="3200" dirty="0" err="1"/>
              <a:t>SkillsUSA</a:t>
            </a:r>
            <a:r>
              <a:rPr lang="en-US" sz="3200" dirty="0"/>
              <a:t/>
            </a:r>
            <a:br>
              <a:rPr lang="en-US" sz="3200" dirty="0"/>
            </a:br>
            <a:r>
              <a:rPr lang="en-US" sz="3200" dirty="0"/>
              <a:t> TCAT ANNUAL REPORT</a:t>
            </a:r>
          </a:p>
        </p:txBody>
      </p:sp>
      <p:pic>
        <p:nvPicPr>
          <p:cNvPr id="10" name="Picture 9" descr="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65" y="3679541"/>
            <a:ext cx="4462216" cy="2974791"/>
          </a:xfrm>
          <a:prstGeom prst="rect">
            <a:avLst/>
          </a:prstGeom>
          <a:ln>
            <a:noFill/>
          </a:ln>
          <a:effectLst>
            <a:softEdge rad="112500"/>
          </a:effectLst>
        </p:spPr>
      </p:pic>
    </p:spTree>
    <p:extLst>
      <p:ext uri="{BB962C8B-B14F-4D97-AF65-F5344CB8AC3E}">
        <p14:creationId xmlns:p14="http://schemas.microsoft.com/office/powerpoint/2010/main" val="282832858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WT Framework-WB_8-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00"/>
            <a:ext cx="12192000" cy="6847800"/>
          </a:xfrm>
          <a:prstGeom prst="rect">
            <a:avLst/>
          </a:prstGeom>
        </p:spPr>
      </p:pic>
      <p:sp>
        <p:nvSpPr>
          <p:cNvPr id="6" name="Rectangle 5"/>
          <p:cNvSpPr/>
          <p:nvPr/>
        </p:nvSpPr>
        <p:spPr>
          <a:xfrm>
            <a:off x="9347200" y="1524000"/>
            <a:ext cx="2540000"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hlinkClick r:id="rId4"/>
              </a:rPr>
              <a:t>https://youtu.be/98nuUd-t-P8</a:t>
            </a: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9941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696" y="5382828"/>
            <a:ext cx="10670419" cy="566738"/>
          </a:xfrm>
        </p:spPr>
        <p:txBody>
          <a:bodyPr>
            <a:noAutofit/>
          </a:bodyPr>
          <a:lstStyle/>
          <a:p>
            <a:pPr algn="ctr"/>
            <a:r>
              <a:rPr lang="en-US" sz="2400" dirty="0"/>
              <a:t>Tom Murray, Director of Marketing &amp; Business Development</a:t>
            </a:r>
            <a:br>
              <a:rPr lang="en-US" sz="2400" dirty="0"/>
            </a:br>
            <a:r>
              <a:rPr lang="en-US" sz="2400" dirty="0"/>
              <a:t>Snap-on</a:t>
            </a:r>
          </a:p>
        </p:txBody>
      </p:sp>
      <p:pic>
        <p:nvPicPr>
          <p:cNvPr id="5" name="Picture Placeholder 4" descr="Tom Murray 9-13-16.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838" b="21413"/>
          <a:stretch/>
        </p:blipFill>
        <p:spPr>
          <a:xfrm>
            <a:off x="3597705" y="342118"/>
            <a:ext cx="5148054" cy="4741851"/>
          </a:xfrm>
          <a:prstGeom prst="rect">
            <a:avLst/>
          </a:prstGeom>
          <a:ln>
            <a:noFill/>
          </a:ln>
          <a:effectLst>
            <a:softEdge rad="112500"/>
          </a:effectLst>
        </p:spPr>
      </p:pic>
    </p:spTree>
    <p:extLst>
      <p:ext uri="{BB962C8B-B14F-4D97-AF65-F5344CB8AC3E}">
        <p14:creationId xmlns:p14="http://schemas.microsoft.com/office/powerpoint/2010/main" val="2397535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9717" y="4970985"/>
            <a:ext cx="7315200" cy="566738"/>
          </a:xfrm>
        </p:spPr>
        <p:txBody>
          <a:bodyPr>
            <a:noAutofit/>
          </a:bodyPr>
          <a:lstStyle/>
          <a:p>
            <a:pPr algn="ctr"/>
            <a:r>
              <a:rPr lang="en-US" sz="2400" dirty="0"/>
              <a:t>Molly Martin, </a:t>
            </a:r>
            <a:r>
              <a:rPr lang="en-US" sz="2400" dirty="0" err="1"/>
              <a:t>SkillsUSA</a:t>
            </a:r>
            <a:r>
              <a:rPr lang="en-US" sz="2400" dirty="0"/>
              <a:t> State President</a:t>
            </a:r>
          </a:p>
        </p:txBody>
      </p:sp>
      <p:pic>
        <p:nvPicPr>
          <p:cNvPr id="5" name="Picture Placeholder 4" descr="Molly Martin - TCAT Chattanooga.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1754" r="21754"/>
          <a:stretch/>
        </p:blipFill>
        <p:spPr>
          <a:xfrm>
            <a:off x="4305300" y="338844"/>
            <a:ext cx="4040378" cy="4768067"/>
          </a:xfrm>
          <a:prstGeom prst="rect">
            <a:avLst/>
          </a:prstGeom>
          <a:ln>
            <a:noFill/>
          </a:ln>
          <a:effectLst>
            <a:softEdge rad="112500"/>
          </a:effectLst>
        </p:spPr>
      </p:pic>
    </p:spTree>
    <p:extLst>
      <p:ext uri="{BB962C8B-B14F-4D97-AF65-F5344CB8AC3E}">
        <p14:creationId xmlns:p14="http://schemas.microsoft.com/office/powerpoint/2010/main" val="54584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1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12192000" cy="6845300"/>
          </a:xfrm>
          <a:prstGeom prst="rect">
            <a:avLst/>
          </a:prstGeom>
        </p:spPr>
      </p:pic>
      <p:sp>
        <p:nvSpPr>
          <p:cNvPr id="6" name="Rectangle 5"/>
          <p:cNvSpPr/>
          <p:nvPr/>
        </p:nvSpPr>
        <p:spPr>
          <a:xfrm>
            <a:off x="80335" y="241174"/>
            <a:ext cx="6624755"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8000">
                  <a:solidFill>
                    <a:schemeClr val="accent2">
                      <a:satMod val="140000"/>
                    </a:schemeClr>
                  </a:solidFill>
                  <a:prstDash val="solid"/>
                  <a:miter lim="800000"/>
                </a:ln>
                <a:solidFill>
                  <a:srgbClr val="C51826"/>
                </a:solidFill>
                <a:effectLst>
                  <a:outerShdw blurRad="25500" dist="23000" dir="7020000" algn="tl">
                    <a:srgbClr val="000000">
                      <a:alpha val="50000"/>
                    </a:srgbClr>
                  </a:outerShdw>
                </a:effectLst>
                <a:uLnTx/>
                <a:uFillTx/>
              </a:rPr>
              <a:t>TCAT 2016 Delegation</a:t>
            </a:r>
          </a:p>
        </p:txBody>
      </p:sp>
    </p:spTree>
    <p:extLst>
      <p:ext uri="{BB962C8B-B14F-4D97-AF65-F5344CB8AC3E}">
        <p14:creationId xmlns:p14="http://schemas.microsoft.com/office/powerpoint/2010/main" val="183373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3600" dirty="0"/>
              <a:t>2016 </a:t>
            </a:r>
            <a:r>
              <a:rPr lang="en-US" sz="3600" dirty="0" err="1"/>
              <a:t>SkillsUSA</a:t>
            </a:r>
            <a:r>
              <a:rPr lang="en-US" sz="3600" dirty="0"/>
              <a:t> National Championship Floor </a:t>
            </a:r>
          </a:p>
        </p:txBody>
      </p:sp>
      <p:pic>
        <p:nvPicPr>
          <p:cNvPr id="7" name="Content Placeholder 6" descr="13497620_10157018364095591_6238915654439824054_o.jpg"/>
          <p:cNvPicPr>
            <a:picLocks noGrp="1" noChangeAspect="1"/>
          </p:cNvPicPr>
          <p:nvPr>
            <p:ph sz="half" idx="1"/>
          </p:nvPr>
        </p:nvPicPr>
        <p:blipFill>
          <a:blip r:embed="rId3">
            <a:extLst>
              <a:ext uri="{28A0092B-C50C-407E-A947-70E740481C1C}">
                <a14:useLocalDpi xmlns:a14="http://schemas.microsoft.com/office/drawing/2010/main" val="0"/>
              </a:ext>
            </a:extLst>
          </a:blip>
          <a:srcRect l="1413" r="1413"/>
          <a:stretch>
            <a:fillRect/>
          </a:stretch>
        </p:blipFill>
        <p:spPr>
          <a:prstGeom prst="rect">
            <a:avLst/>
          </a:prstGeom>
          <a:ln>
            <a:noFill/>
          </a:ln>
          <a:effectLst>
            <a:softEdge rad="112500"/>
          </a:effectLst>
        </p:spPr>
      </p:pic>
      <p:pic>
        <p:nvPicPr>
          <p:cNvPr id="22" name="Content Placeholder 21" descr="13490793_10157018355200591_5745620814048651114_o.jpg"/>
          <p:cNvPicPr>
            <a:picLocks noGrp="1" noChangeAspect="1"/>
          </p:cNvPicPr>
          <p:nvPr>
            <p:ph sz="half" idx="2"/>
          </p:nvPr>
        </p:nvPicPr>
        <p:blipFill>
          <a:blip r:embed="rId4">
            <a:extLst>
              <a:ext uri="{28A0092B-C50C-407E-A947-70E740481C1C}">
                <a14:useLocalDpi xmlns:a14="http://schemas.microsoft.com/office/drawing/2010/main" val="0"/>
              </a:ext>
            </a:extLst>
          </a:blip>
          <a:srcRect l="-47186" r="-47186"/>
          <a:stretch>
            <a:fillRect/>
          </a:stretch>
        </p:blipFill>
        <p:spPr>
          <a:xfrm>
            <a:off x="4885798" y="1600200"/>
            <a:ext cx="5384800" cy="4155521"/>
          </a:xfrm>
          <a:prstGeom prst="rect">
            <a:avLst/>
          </a:prstGeom>
          <a:ln>
            <a:noFill/>
          </a:ln>
          <a:effectLst>
            <a:softEdge rad="112500"/>
          </a:effectLst>
        </p:spPr>
      </p:pic>
      <p:pic>
        <p:nvPicPr>
          <p:cNvPr id="24" name="Picture 23" descr="13483214_10157014502425591_542866478607158555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524" y="1600199"/>
            <a:ext cx="2706561" cy="4155521"/>
          </a:xfrm>
          <a:prstGeom prst="rect">
            <a:avLst/>
          </a:prstGeom>
          <a:ln>
            <a:noFill/>
          </a:ln>
          <a:effectLst>
            <a:softEdge rad="112500"/>
          </a:effectLst>
        </p:spPr>
      </p:pic>
    </p:spTree>
    <p:extLst>
      <p:ext uri="{BB962C8B-B14F-4D97-AF65-F5344CB8AC3E}">
        <p14:creationId xmlns:p14="http://schemas.microsoft.com/office/powerpoint/2010/main" val="402125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3222113"/>
            <a:ext cx="10363200" cy="1470025"/>
          </a:xfrm>
        </p:spPr>
        <p:txBody>
          <a:bodyPr>
            <a:normAutofit/>
          </a:bodyPr>
          <a:lstStyle/>
          <a:p>
            <a:r>
              <a:rPr lang="en-US" sz="4400" dirty="0"/>
              <a:t>Committee on Workforce Development</a:t>
            </a:r>
          </a:p>
        </p:txBody>
      </p:sp>
    </p:spTree>
    <p:extLst>
      <p:ext uri="{BB962C8B-B14F-4D97-AF65-F5344CB8AC3E}">
        <p14:creationId xmlns:p14="http://schemas.microsoft.com/office/powerpoint/2010/main" val="236271435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4000" dirty="0"/>
              <a:t>TCAT </a:t>
            </a:r>
            <a:r>
              <a:rPr lang="en-US" sz="4000" dirty="0" err="1"/>
              <a:t>SkillsUSA</a:t>
            </a:r>
            <a:r>
              <a:rPr lang="en-US" sz="4000" dirty="0"/>
              <a:t> National Champions</a:t>
            </a:r>
          </a:p>
        </p:txBody>
      </p:sp>
      <p:sp>
        <p:nvSpPr>
          <p:cNvPr id="3" name="Content Placeholder 2"/>
          <p:cNvSpPr>
            <a:spLocks noGrp="1"/>
          </p:cNvSpPr>
          <p:nvPr>
            <p:ph sz="half" idx="1"/>
          </p:nvPr>
        </p:nvSpPr>
        <p:spPr/>
        <p:txBody>
          <a:bodyPr/>
          <a:lstStyle/>
          <a:p>
            <a:pPr marL="0" indent="0">
              <a:buNone/>
            </a:pPr>
            <a:endParaRPr lang="en-US" b="1" dirty="0">
              <a:latin typeface="Tahoma" pitchFamily="34" charset="0"/>
              <a:cs typeface="Tahoma" pitchFamily="34" charset="0"/>
            </a:endParaRPr>
          </a:p>
          <a:p>
            <a:r>
              <a:rPr lang="en-US" sz="3600" b="1" dirty="0">
                <a:solidFill>
                  <a:srgbClr val="364359"/>
                </a:solidFill>
                <a:latin typeface="Tahoma" pitchFamily="34" charset="0"/>
                <a:cs typeface="Tahoma" pitchFamily="34" charset="0"/>
              </a:rPr>
              <a:t>17</a:t>
            </a:r>
            <a:r>
              <a:rPr lang="en-US" sz="3600" b="1" dirty="0">
                <a:latin typeface="Tahoma" pitchFamily="34" charset="0"/>
                <a:cs typeface="Tahoma" pitchFamily="34" charset="0"/>
              </a:rPr>
              <a:t> </a:t>
            </a:r>
            <a:r>
              <a:rPr lang="en-US" sz="3600" b="1" dirty="0">
                <a:solidFill>
                  <a:srgbClr val="FFC000"/>
                </a:solidFill>
                <a:latin typeface="Tahoma" pitchFamily="34" charset="0"/>
                <a:cs typeface="Tahoma" pitchFamily="34" charset="0"/>
              </a:rPr>
              <a:t>Gold</a:t>
            </a:r>
            <a:r>
              <a:rPr lang="en-US" sz="3600" b="1" dirty="0">
                <a:latin typeface="Tahoma" pitchFamily="34" charset="0"/>
                <a:cs typeface="Tahoma" pitchFamily="34" charset="0"/>
              </a:rPr>
              <a:t> </a:t>
            </a:r>
            <a:r>
              <a:rPr lang="en-US" sz="3600" b="1" dirty="0">
                <a:solidFill>
                  <a:srgbClr val="364359"/>
                </a:solidFill>
                <a:latin typeface="Tahoma" pitchFamily="34" charset="0"/>
                <a:cs typeface="Tahoma" pitchFamily="34" charset="0"/>
              </a:rPr>
              <a:t>Medals</a:t>
            </a:r>
          </a:p>
          <a:p>
            <a:r>
              <a:rPr lang="en-US" sz="3600" b="1" dirty="0">
                <a:solidFill>
                  <a:srgbClr val="364359"/>
                </a:solidFill>
                <a:latin typeface="Tahoma" pitchFamily="34" charset="0"/>
                <a:cs typeface="Tahoma" pitchFamily="34" charset="0"/>
              </a:rPr>
              <a:t>12</a:t>
            </a:r>
            <a:r>
              <a:rPr lang="en-US" sz="3600" b="1" dirty="0">
                <a:latin typeface="Tahoma" pitchFamily="34" charset="0"/>
                <a:cs typeface="Tahoma" pitchFamily="34" charset="0"/>
              </a:rPr>
              <a:t> </a:t>
            </a:r>
            <a:r>
              <a:rPr lang="en-US" sz="3600" b="1" dirty="0">
                <a:solidFill>
                  <a:srgbClr val="B2B2B2"/>
                </a:solidFill>
                <a:latin typeface="Tahoma" pitchFamily="34" charset="0"/>
                <a:cs typeface="Tahoma" pitchFamily="34" charset="0"/>
              </a:rPr>
              <a:t>Silver</a:t>
            </a:r>
            <a:r>
              <a:rPr lang="en-US" sz="3600" b="1" dirty="0">
                <a:latin typeface="Tahoma" pitchFamily="34" charset="0"/>
                <a:cs typeface="Tahoma" pitchFamily="34" charset="0"/>
              </a:rPr>
              <a:t> </a:t>
            </a:r>
            <a:r>
              <a:rPr lang="en-US" sz="3600" b="1" dirty="0">
                <a:solidFill>
                  <a:srgbClr val="364359"/>
                </a:solidFill>
                <a:latin typeface="Tahoma" pitchFamily="34" charset="0"/>
                <a:cs typeface="Tahoma" pitchFamily="34" charset="0"/>
              </a:rPr>
              <a:t>Medals</a:t>
            </a:r>
          </a:p>
          <a:p>
            <a:r>
              <a:rPr lang="en-US" sz="3600" b="1" dirty="0">
                <a:solidFill>
                  <a:srgbClr val="364359"/>
                </a:solidFill>
                <a:latin typeface="Tahoma" pitchFamily="34" charset="0"/>
                <a:cs typeface="Tahoma" pitchFamily="34" charset="0"/>
              </a:rPr>
              <a:t>8</a:t>
            </a:r>
            <a:r>
              <a:rPr lang="en-US" sz="3600" b="1" dirty="0">
                <a:latin typeface="Tahoma" pitchFamily="34" charset="0"/>
                <a:cs typeface="Tahoma" pitchFamily="34" charset="0"/>
              </a:rPr>
              <a:t> </a:t>
            </a:r>
            <a:r>
              <a:rPr lang="en-US" sz="3600" b="1" dirty="0">
                <a:solidFill>
                  <a:srgbClr val="CE8502"/>
                </a:solidFill>
                <a:latin typeface="Tahoma" pitchFamily="34" charset="0"/>
                <a:cs typeface="Tahoma" pitchFamily="34" charset="0"/>
              </a:rPr>
              <a:t>Bronze</a:t>
            </a:r>
            <a:r>
              <a:rPr lang="en-US" sz="3600" b="1" dirty="0">
                <a:latin typeface="Tahoma" pitchFamily="34" charset="0"/>
                <a:cs typeface="Tahoma" pitchFamily="34" charset="0"/>
              </a:rPr>
              <a:t> </a:t>
            </a:r>
            <a:r>
              <a:rPr lang="en-US" sz="3600" b="1" dirty="0">
                <a:solidFill>
                  <a:srgbClr val="364359"/>
                </a:solidFill>
                <a:latin typeface="Tahoma" pitchFamily="34" charset="0"/>
                <a:cs typeface="Tahoma" pitchFamily="34" charset="0"/>
              </a:rPr>
              <a:t>Medals</a:t>
            </a:r>
          </a:p>
          <a:p>
            <a:pPr marL="0" indent="0">
              <a:buNone/>
            </a:pPr>
            <a:endParaRPr lang="en-US" dirty="0"/>
          </a:p>
        </p:txBody>
      </p:sp>
      <p:pic>
        <p:nvPicPr>
          <p:cNvPr id="13" name="Content Placeholder 12" descr="DSC_0302.JPG"/>
          <p:cNvPicPr>
            <a:picLocks noGrp="1" noChangeAspect="1"/>
          </p:cNvPicPr>
          <p:nvPr>
            <p:ph sz="half" idx="2"/>
          </p:nvPr>
        </p:nvPicPr>
        <p:blipFill>
          <a:blip r:embed="rId3">
            <a:extLst>
              <a:ext uri="{28A0092B-C50C-407E-A947-70E740481C1C}">
                <a14:useLocalDpi xmlns:a14="http://schemas.microsoft.com/office/drawing/2010/main" val="0"/>
              </a:ext>
            </a:extLst>
          </a:blip>
          <a:srcRect l="6812" r="6812"/>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44117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966826" y="5073037"/>
            <a:ext cx="8094705" cy="566738"/>
          </a:xfrm>
        </p:spPr>
        <p:txBody>
          <a:bodyPr>
            <a:noAutofit/>
          </a:bodyPr>
          <a:lstStyle/>
          <a:p>
            <a:pPr algn="ctr"/>
            <a:r>
              <a:rPr lang="en-US" sz="2400" dirty="0"/>
              <a:t>Sherrie Wilcox, </a:t>
            </a:r>
            <a:r>
              <a:rPr lang="en-US" sz="2400" dirty="0" err="1"/>
              <a:t>SkillsUSA</a:t>
            </a:r>
            <a:r>
              <a:rPr lang="en-US" sz="2400" dirty="0"/>
              <a:t> National Treasurer</a:t>
            </a:r>
          </a:p>
        </p:txBody>
      </p:sp>
      <p:pic>
        <p:nvPicPr>
          <p:cNvPr id="17" name="Picture Placeholder 16" descr="Sherrie Wilcox 1.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356" b="35705"/>
          <a:stretch/>
        </p:blipFill>
        <p:spPr>
          <a:xfrm>
            <a:off x="3612778" y="275029"/>
            <a:ext cx="4489650" cy="4952903"/>
          </a:xfrm>
          <a:prstGeom prst="rect">
            <a:avLst/>
          </a:prstGeom>
          <a:ln>
            <a:noFill/>
          </a:ln>
          <a:effectLst>
            <a:softEdge rad="112500"/>
          </a:effectLst>
        </p:spPr>
      </p:pic>
    </p:spTree>
    <p:extLst>
      <p:ext uri="{BB962C8B-B14F-4D97-AF65-F5344CB8AC3E}">
        <p14:creationId xmlns:p14="http://schemas.microsoft.com/office/powerpoint/2010/main" val="569809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348915"/>
            <a:ext cx="10363200" cy="1470025"/>
          </a:xfrm>
        </p:spPr>
        <p:txBody>
          <a:bodyPr>
            <a:normAutofit/>
          </a:bodyPr>
          <a:lstStyle/>
          <a:p>
            <a:r>
              <a:rPr lang="en-US" sz="3200" dirty="0"/>
              <a:t>2016 </a:t>
            </a:r>
            <a:r>
              <a:rPr lang="en-US" sz="3200" dirty="0" err="1"/>
              <a:t>SkillsUSA</a:t>
            </a:r>
            <a:r>
              <a:rPr lang="en-US" sz="3200" dirty="0"/>
              <a:t/>
            </a:r>
            <a:br>
              <a:rPr lang="en-US" sz="3200" dirty="0"/>
            </a:br>
            <a:r>
              <a:rPr lang="en-US" sz="3200" dirty="0"/>
              <a:t> TCAT ANNUAL REPORT</a:t>
            </a:r>
          </a:p>
        </p:txBody>
      </p:sp>
      <p:pic>
        <p:nvPicPr>
          <p:cNvPr id="10" name="Picture 9" descr="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65" y="3679541"/>
            <a:ext cx="4462216" cy="2974791"/>
          </a:xfrm>
          <a:prstGeom prst="rect">
            <a:avLst/>
          </a:prstGeom>
          <a:ln>
            <a:noFill/>
          </a:ln>
          <a:effectLst>
            <a:softEdge rad="112500"/>
          </a:effectLst>
        </p:spPr>
      </p:pic>
    </p:spTree>
    <p:extLst>
      <p:ext uri="{BB962C8B-B14F-4D97-AF65-F5344CB8AC3E}">
        <p14:creationId xmlns:p14="http://schemas.microsoft.com/office/powerpoint/2010/main" val="33510495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ctrTitle"/>
          </p:nvPr>
        </p:nvSpPr>
        <p:spPr>
          <a:xfrm>
            <a:off x="914400" y="2901695"/>
            <a:ext cx="10363200" cy="1865378"/>
          </a:xfrm>
          <a:prstGeom prst="rect">
            <a:avLst/>
          </a:prstGeom>
        </p:spPr>
        <p:txBody>
          <a:bodyPr/>
          <a:lstStyle/>
          <a:p>
            <a:pPr>
              <a:defRPr sz="5200">
                <a:solidFill>
                  <a:srgbClr val="000000"/>
                </a:solidFill>
              </a:defRPr>
            </a:pPr>
            <a:r>
              <a:rPr dirty="0"/>
              <a:t>Committee on Academic </a:t>
            </a:r>
            <a:br>
              <a:rPr dirty="0"/>
            </a:br>
            <a:r>
              <a:rPr dirty="0"/>
              <a:t>Policies and Programs</a:t>
            </a:r>
          </a:p>
        </p:txBody>
      </p:sp>
      <p:sp>
        <p:nvSpPr>
          <p:cNvPr id="166" name="Shape 166"/>
          <p:cNvSpPr>
            <a:spLocks noGrp="1"/>
          </p:cNvSpPr>
          <p:nvPr>
            <p:ph type="subTitle" sz="quarter" idx="1"/>
          </p:nvPr>
        </p:nvSpPr>
        <p:spPr>
          <a:xfrm>
            <a:off x="1828800" y="5242559"/>
            <a:ext cx="8534400" cy="428264"/>
          </a:xfrm>
          <a:prstGeom prst="rect">
            <a:avLst/>
          </a:prstGeom>
        </p:spPr>
        <p:txBody>
          <a:bodyPr/>
          <a:lstStyle/>
          <a:p>
            <a:pPr defTabSz="406908">
              <a:lnSpc>
                <a:spcPct val="80000"/>
              </a:lnSpc>
              <a:spcBef>
                <a:spcPts val="0"/>
              </a:spcBef>
              <a:defRPr sz="2225"/>
            </a:pPr>
            <a:endParaRPr/>
          </a:p>
        </p:txBody>
      </p:sp>
    </p:spTree>
    <p:extLst>
      <p:ext uri="{BB962C8B-B14F-4D97-AF65-F5344CB8AC3E}">
        <p14:creationId xmlns:p14="http://schemas.microsoft.com/office/powerpoint/2010/main" val="35193419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231647" y="195071"/>
            <a:ext cx="11655554" cy="2804162"/>
          </a:xfrm>
          <a:prstGeom prst="rect">
            <a:avLst/>
          </a:prstGeom>
        </p:spPr>
        <p:txBody>
          <a:bodyPr/>
          <a:lstStyle/>
          <a:p>
            <a:pPr algn="ctr">
              <a:defRPr sz="4900"/>
            </a:pPr>
            <a:r>
              <a:t>Approval of New Degree </a:t>
            </a:r>
            <a:br/>
            <a:r>
              <a:t>Program Universities</a:t>
            </a:r>
            <a:br/>
            <a:r>
              <a:rPr sz="2800" b="0"/>
              <a:t>Dr. Tristan Denley</a:t>
            </a:r>
            <a:br>
              <a:rPr sz="2800" b="0"/>
            </a:br>
            <a:r>
              <a:rPr sz="2800" b="0"/>
              <a:t>Vice Chancellor, Academic Affairs</a:t>
            </a:r>
          </a:p>
        </p:txBody>
      </p:sp>
      <p:sp>
        <p:nvSpPr>
          <p:cNvPr id="169" name="Shape 169"/>
          <p:cNvSpPr>
            <a:spLocks noGrp="1"/>
          </p:cNvSpPr>
          <p:nvPr>
            <p:ph type="body" sz="half" idx="1"/>
          </p:nvPr>
        </p:nvSpPr>
        <p:spPr>
          <a:xfrm>
            <a:off x="609600" y="3316223"/>
            <a:ext cx="10972800" cy="2448505"/>
          </a:xfrm>
          <a:prstGeom prst="rect">
            <a:avLst/>
          </a:prstGeom>
        </p:spPr>
        <p:txBody>
          <a:bodyPr/>
          <a:lstStyle/>
          <a:p>
            <a:pPr marL="0" indent="0">
              <a:spcBef>
                <a:spcPts val="0"/>
              </a:spcBef>
              <a:buSzTx/>
              <a:buNone/>
              <a:defRPr sz="3600" b="1">
                <a:solidFill>
                  <a:srgbClr val="364359"/>
                </a:solidFill>
              </a:defRPr>
            </a:pPr>
            <a:r>
              <a:t>Middle Tennessee State University</a:t>
            </a:r>
          </a:p>
          <a:p>
            <a:pPr marL="0" indent="0">
              <a:spcBef>
                <a:spcPts val="0"/>
              </a:spcBef>
              <a:buSzTx/>
              <a:buNone/>
              <a:defRPr sz="3600">
                <a:solidFill>
                  <a:srgbClr val="364359"/>
                </a:solidFill>
              </a:defRPr>
            </a:pPr>
            <a:r>
              <a:t>Bachelor of Arts/Bachelor of Science (BA/BS) in Religious Studies</a:t>
            </a:r>
          </a:p>
        </p:txBody>
      </p:sp>
    </p:spTree>
    <p:extLst>
      <p:ext uri="{BB962C8B-B14F-4D97-AF65-F5344CB8AC3E}">
        <p14:creationId xmlns:p14="http://schemas.microsoft.com/office/powerpoint/2010/main" val="406125895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292607" y="390142"/>
            <a:ext cx="11570210" cy="1550624"/>
          </a:xfrm>
          <a:prstGeom prst="rect">
            <a:avLst/>
          </a:prstGeom>
        </p:spPr>
        <p:txBody>
          <a:bodyPr/>
          <a:lstStyle/>
          <a:p>
            <a:pPr algn="ctr" defTabSz="429768">
              <a:defRPr sz="4418">
                <a:solidFill>
                  <a:srgbClr val="17375E"/>
                </a:solidFill>
              </a:defRPr>
            </a:pPr>
            <a:r>
              <a:t>Academic Policy Revision</a:t>
            </a:r>
            <a:br/>
            <a:r>
              <a:rPr sz="2538"/>
              <a:t>Dr. Tristan Denley</a:t>
            </a:r>
            <a:br>
              <a:rPr sz="2538"/>
            </a:br>
            <a:r>
              <a:rPr sz="2538"/>
              <a:t>Vice Chancellor, Academic Affairs</a:t>
            </a:r>
          </a:p>
        </p:txBody>
      </p:sp>
      <p:sp>
        <p:nvSpPr>
          <p:cNvPr id="172" name="Shape 172"/>
          <p:cNvSpPr>
            <a:spLocks noGrp="1"/>
          </p:cNvSpPr>
          <p:nvPr>
            <p:ph type="body" idx="1"/>
          </p:nvPr>
        </p:nvSpPr>
        <p:spPr>
          <a:xfrm>
            <a:off x="625150" y="2519265"/>
            <a:ext cx="10907488" cy="3445767"/>
          </a:xfrm>
          <a:prstGeom prst="rect">
            <a:avLst/>
          </a:prstGeom>
        </p:spPr>
        <p:txBody>
          <a:bodyPr/>
          <a:lstStyle/>
          <a:p>
            <a:pPr marL="0" indent="0" algn="ctr">
              <a:spcBef>
                <a:spcPts val="0"/>
              </a:spcBef>
              <a:buSzTx/>
              <a:buNone/>
              <a:defRPr sz="3800" b="1">
                <a:solidFill>
                  <a:srgbClr val="364359"/>
                </a:solidFill>
              </a:defRPr>
            </a:pPr>
            <a:r>
              <a:t>TBR Policy 2:01:00:04 </a:t>
            </a:r>
          </a:p>
          <a:p>
            <a:pPr marL="0" indent="0" algn="ctr">
              <a:spcBef>
                <a:spcPts val="0"/>
              </a:spcBef>
              <a:buSzTx/>
              <a:buNone/>
              <a:defRPr sz="3800" b="1">
                <a:solidFill>
                  <a:srgbClr val="364359"/>
                </a:solidFill>
              </a:defRPr>
            </a:pPr>
            <a:r>
              <a:t>Awarding of Credits Earned Through Extra Institutional Learning to Community Colleges and Universities. </a:t>
            </a:r>
          </a:p>
        </p:txBody>
      </p:sp>
    </p:spTree>
    <p:extLst>
      <p:ext uri="{BB962C8B-B14F-4D97-AF65-F5344CB8AC3E}">
        <p14:creationId xmlns:p14="http://schemas.microsoft.com/office/powerpoint/2010/main" val="288516302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268223" y="487680"/>
            <a:ext cx="11740898" cy="1182625"/>
          </a:xfrm>
          <a:prstGeom prst="rect">
            <a:avLst/>
          </a:prstGeom>
        </p:spPr>
        <p:txBody>
          <a:bodyPr/>
          <a:lstStyle>
            <a:lvl1pPr algn="ctr">
              <a:defRPr sz="5500"/>
            </a:lvl1pPr>
          </a:lstStyle>
          <a:p>
            <a:r>
              <a:t>Annual Accreditation Report</a:t>
            </a:r>
          </a:p>
        </p:txBody>
      </p:sp>
      <p:sp>
        <p:nvSpPr>
          <p:cNvPr id="175" name="Shape 175"/>
          <p:cNvSpPr>
            <a:spLocks noGrp="1"/>
          </p:cNvSpPr>
          <p:nvPr>
            <p:ph type="body" idx="1"/>
          </p:nvPr>
        </p:nvSpPr>
        <p:spPr>
          <a:xfrm>
            <a:off x="1190625" y="2316479"/>
            <a:ext cx="9810750" cy="3648552"/>
          </a:xfrm>
          <a:prstGeom prst="rect">
            <a:avLst/>
          </a:prstGeom>
        </p:spPr>
        <p:txBody>
          <a:bodyPr/>
          <a:lstStyle/>
          <a:p>
            <a:pPr marL="0" indent="0" algn="ctr">
              <a:buSzTx/>
              <a:buNone/>
              <a:defRPr sz="4200">
                <a:solidFill>
                  <a:srgbClr val="17375E"/>
                </a:solidFill>
              </a:defRPr>
            </a:pPr>
            <a:r>
              <a:t>Dr. Tristan Denley</a:t>
            </a:r>
          </a:p>
          <a:p>
            <a:pPr marL="0" indent="0" algn="ctr">
              <a:spcBef>
                <a:spcPts val="600"/>
              </a:spcBef>
              <a:buSzTx/>
              <a:buNone/>
              <a:defRPr sz="4200">
                <a:solidFill>
                  <a:srgbClr val="17375E"/>
                </a:solidFill>
              </a:defRPr>
            </a:pPr>
            <a:r>
              <a:t>Vice Chancellor, Academic Affairs</a:t>
            </a:r>
          </a:p>
        </p:txBody>
      </p:sp>
    </p:spTree>
    <p:extLst>
      <p:ext uri="{BB962C8B-B14F-4D97-AF65-F5344CB8AC3E}">
        <p14:creationId xmlns:p14="http://schemas.microsoft.com/office/powerpoint/2010/main" val="228130978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xfrm>
            <a:off x="353567" y="162139"/>
            <a:ext cx="11448290" cy="1098903"/>
          </a:xfrm>
          <a:prstGeom prst="rect">
            <a:avLst/>
          </a:prstGeom>
        </p:spPr>
        <p:txBody>
          <a:bodyPr/>
          <a:lstStyle>
            <a:lvl1pPr algn="ctr">
              <a:defRPr sz="4700"/>
            </a:lvl1pPr>
          </a:lstStyle>
          <a:p>
            <a:r>
              <a:t>Institutional Accreditation</a:t>
            </a:r>
          </a:p>
        </p:txBody>
      </p:sp>
      <p:sp>
        <p:nvSpPr>
          <p:cNvPr id="178" name="Shape 178"/>
          <p:cNvSpPr>
            <a:spLocks noGrp="1"/>
          </p:cNvSpPr>
          <p:nvPr>
            <p:ph type="body" idx="1"/>
          </p:nvPr>
        </p:nvSpPr>
        <p:spPr>
          <a:xfrm>
            <a:off x="121919" y="1261040"/>
            <a:ext cx="11935970" cy="4895920"/>
          </a:xfrm>
          <a:prstGeom prst="rect">
            <a:avLst/>
          </a:prstGeom>
        </p:spPr>
        <p:txBody>
          <a:bodyPr/>
          <a:lstStyle/>
          <a:p>
            <a:pPr>
              <a:spcBef>
                <a:spcPts val="900"/>
              </a:spcBef>
              <a:buFont typeface="Symbol"/>
              <a:defRPr sz="2300">
                <a:solidFill>
                  <a:srgbClr val="17375E"/>
                </a:solidFill>
                <a:latin typeface="Times New Roman"/>
                <a:ea typeface="Times New Roman"/>
                <a:cs typeface="Times New Roman"/>
                <a:sym typeface="Times New Roman"/>
              </a:defRPr>
            </a:pPr>
            <a:r>
              <a:t>The UoM received reaffirmation of accreditation by the Southern Association of Colleges and Schools Commission on Colleges (SACSCOC) until 2025. </a:t>
            </a:r>
          </a:p>
          <a:p>
            <a:pPr>
              <a:spcBef>
                <a:spcPts val="900"/>
              </a:spcBef>
              <a:buFont typeface="Symbol"/>
              <a:defRPr sz="2300">
                <a:solidFill>
                  <a:srgbClr val="17375E"/>
                </a:solidFill>
                <a:latin typeface="Times New Roman"/>
                <a:ea typeface="Times New Roman"/>
                <a:cs typeface="Times New Roman"/>
                <a:sym typeface="Times New Roman"/>
              </a:defRPr>
            </a:pPr>
            <a:r>
              <a:t>MTSU and TTU each submitted its self-study for off-site review and hosted a SACSCOC visiting team. A reaffirmation decision by SACSCOC for each institution will be rendered at the SACSCOC Annual Meeting in December 2016.</a:t>
            </a:r>
          </a:p>
          <a:p>
            <a:pPr>
              <a:spcBef>
                <a:spcPts val="900"/>
              </a:spcBef>
              <a:buFont typeface="Symbol"/>
              <a:defRPr sz="2300">
                <a:solidFill>
                  <a:srgbClr val="17375E"/>
                </a:solidFill>
                <a:latin typeface="Times New Roman"/>
                <a:ea typeface="Times New Roman"/>
                <a:cs typeface="Times New Roman"/>
                <a:sym typeface="Times New Roman"/>
              </a:defRPr>
            </a:pPr>
            <a:r>
              <a:t>APSU submitted its Quality Enhancement Plan summary and monitoring report to SACSCOC.</a:t>
            </a:r>
          </a:p>
          <a:p>
            <a:pPr>
              <a:spcBef>
                <a:spcPts val="900"/>
              </a:spcBef>
              <a:buFont typeface="Symbol"/>
              <a:defRPr sz="2300">
                <a:solidFill>
                  <a:srgbClr val="17375E"/>
                </a:solidFill>
                <a:latin typeface="Times New Roman"/>
                <a:ea typeface="Times New Roman"/>
                <a:cs typeface="Times New Roman"/>
                <a:sym typeface="Times New Roman"/>
              </a:defRPr>
            </a:pPr>
            <a:r>
              <a:t>TSU submitted its fifth-year interim report to SACSCOC. </a:t>
            </a:r>
          </a:p>
          <a:p>
            <a:pPr>
              <a:spcBef>
                <a:spcPts val="900"/>
              </a:spcBef>
              <a:buFont typeface="Symbol"/>
              <a:defRPr sz="2300">
                <a:solidFill>
                  <a:srgbClr val="17375E"/>
                </a:solidFill>
                <a:latin typeface="Times New Roman"/>
                <a:ea typeface="Times New Roman"/>
                <a:cs typeface="Times New Roman"/>
                <a:sym typeface="Times New Roman"/>
              </a:defRPr>
            </a:pPr>
            <a:r>
              <a:t>JSCC received reaffirmation of accreditation by SACSCOC on June 16, 2016 until 2026.</a:t>
            </a:r>
          </a:p>
          <a:p>
            <a:pPr>
              <a:spcBef>
                <a:spcPts val="0"/>
              </a:spcBef>
              <a:buFont typeface="Symbol"/>
              <a:defRPr sz="2300">
                <a:solidFill>
                  <a:srgbClr val="17375E"/>
                </a:solidFill>
                <a:latin typeface="Times New Roman"/>
                <a:ea typeface="Times New Roman"/>
                <a:cs typeface="Times New Roman"/>
                <a:sym typeface="Times New Roman"/>
              </a:defRPr>
            </a:pPr>
            <a:r>
              <a:t>Ten additional community colleges including Chattanooga State, Columbia State, Dyersburg State, Motlow State, Nashville State, Pellissippi State, Roane State, Southwest Tennessee, Volunteer State and Walters State were involved in activities related to the SACSCOC reaffirmation including substantive change, QEP and mid-cycle report processes.</a:t>
            </a:r>
          </a:p>
        </p:txBody>
      </p:sp>
    </p:spTree>
    <p:extLst>
      <p:ext uri="{BB962C8B-B14F-4D97-AF65-F5344CB8AC3E}">
        <p14:creationId xmlns:p14="http://schemas.microsoft.com/office/powerpoint/2010/main" val="48560691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xfrm>
            <a:off x="316991" y="162140"/>
            <a:ext cx="11606786" cy="994858"/>
          </a:xfrm>
          <a:prstGeom prst="rect">
            <a:avLst/>
          </a:prstGeom>
        </p:spPr>
        <p:txBody>
          <a:bodyPr/>
          <a:lstStyle>
            <a:lvl1pPr algn="ctr">
              <a:defRPr sz="4700"/>
            </a:lvl1pPr>
          </a:lstStyle>
          <a:p>
            <a:r>
              <a:t>Program Accreditation</a:t>
            </a:r>
          </a:p>
        </p:txBody>
      </p:sp>
      <p:sp>
        <p:nvSpPr>
          <p:cNvPr id="181" name="Shape 181"/>
          <p:cNvSpPr>
            <a:spLocks noGrp="1"/>
          </p:cNvSpPr>
          <p:nvPr>
            <p:ph type="body" idx="1"/>
          </p:nvPr>
        </p:nvSpPr>
        <p:spPr>
          <a:xfrm>
            <a:off x="93305" y="1240970"/>
            <a:ext cx="12017831" cy="4870581"/>
          </a:xfrm>
          <a:prstGeom prst="rect">
            <a:avLst/>
          </a:prstGeom>
        </p:spPr>
        <p:txBody>
          <a:bodyPr/>
          <a:lstStyle/>
          <a:p>
            <a:pPr>
              <a:spcBef>
                <a:spcPts val="1300"/>
              </a:spcBef>
              <a:buFont typeface="Symbol"/>
              <a:tabLst>
                <a:tab pos="457200" algn="l"/>
              </a:tabLst>
              <a:defRPr sz="2300">
                <a:solidFill>
                  <a:srgbClr val="17375E"/>
                </a:solidFill>
                <a:latin typeface="Times New Roman"/>
                <a:ea typeface="Times New Roman"/>
                <a:cs typeface="Times New Roman"/>
                <a:sym typeface="Times New Roman"/>
              </a:defRPr>
            </a:pPr>
            <a:r>
              <a:t>Combined, TBR universities and community colleges have a total of 476 programs subject to accreditation by national agencies, 297 in TBR universities and 179 in community colleges. </a:t>
            </a:r>
          </a:p>
          <a:p>
            <a:pPr>
              <a:spcBef>
                <a:spcPts val="1300"/>
              </a:spcBef>
              <a:buFont typeface="Symbol"/>
              <a:tabLst>
                <a:tab pos="457200" algn="l"/>
              </a:tabLst>
              <a:defRPr sz="2300">
                <a:solidFill>
                  <a:srgbClr val="17375E"/>
                </a:solidFill>
                <a:latin typeface="Times New Roman"/>
                <a:ea typeface="Times New Roman"/>
                <a:cs typeface="Times New Roman"/>
                <a:sym typeface="Times New Roman"/>
              </a:defRPr>
            </a:pPr>
            <a:r>
              <a:t>88.3% of accreditable programs in TBR community colleges are fully accredited (158); 11.7% of accreditable programs are pending accreditation or are new programs seeking accreditation (21).</a:t>
            </a:r>
          </a:p>
          <a:p>
            <a:pPr>
              <a:spcBef>
                <a:spcPts val="1300"/>
              </a:spcBef>
              <a:buFont typeface="Symbol"/>
              <a:tabLst>
                <a:tab pos="457200" algn="l"/>
              </a:tabLst>
              <a:defRPr sz="2300">
                <a:solidFill>
                  <a:srgbClr val="17375E"/>
                </a:solidFill>
                <a:latin typeface="Times New Roman"/>
                <a:ea typeface="Times New Roman"/>
                <a:cs typeface="Times New Roman"/>
                <a:sym typeface="Times New Roman"/>
              </a:defRPr>
            </a:pPr>
            <a:r>
              <a:t>94.6% of accreditable programs in TBR universities are fully accredited (281); 5.4% of accreditable programs are pending accreditation or are new programs seeking accreditation (16).</a:t>
            </a:r>
          </a:p>
          <a:p>
            <a:pPr>
              <a:spcBef>
                <a:spcPts val="1300"/>
              </a:spcBef>
              <a:buFont typeface="Symbol"/>
              <a:tabLst>
                <a:tab pos="457200" algn="l"/>
              </a:tabLst>
              <a:defRPr sz="2300">
                <a:solidFill>
                  <a:srgbClr val="17375E"/>
                </a:solidFill>
                <a:latin typeface="Times New Roman"/>
                <a:ea typeface="Times New Roman"/>
                <a:cs typeface="Times New Roman"/>
                <a:sym typeface="Times New Roman"/>
              </a:defRPr>
            </a:pPr>
            <a:r>
              <a:t>In 2015-2016, TBR universities and community colleges participated in a total of 140 accreditation-related activities including self-studies, program reviews, site visits, and interim reports to accrediting agencies.  </a:t>
            </a:r>
          </a:p>
          <a:p>
            <a:pPr>
              <a:spcBef>
                <a:spcPts val="0"/>
              </a:spcBef>
              <a:buFont typeface="Symbol"/>
              <a:tabLst>
                <a:tab pos="457200" algn="l"/>
              </a:tabLst>
              <a:defRPr sz="2300">
                <a:solidFill>
                  <a:srgbClr val="17375E"/>
                </a:solidFill>
                <a:latin typeface="Times New Roman"/>
                <a:ea typeface="Times New Roman"/>
                <a:cs typeface="Times New Roman"/>
                <a:sym typeface="Times New Roman"/>
              </a:defRPr>
            </a:pPr>
            <a:r>
              <a:t>Of the 139 programs involved in some level of review by accrediting agencies, 33 programs received notice of an official action taken by the accrediting agency to include reaffirmation, continuation of accreditation, or acceptance as newly accredited in 2015-16.</a:t>
            </a:r>
          </a:p>
        </p:txBody>
      </p:sp>
    </p:spTree>
    <p:extLst>
      <p:ext uri="{BB962C8B-B14F-4D97-AF65-F5344CB8AC3E}">
        <p14:creationId xmlns:p14="http://schemas.microsoft.com/office/powerpoint/2010/main" val="111226051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219455" y="130628"/>
            <a:ext cx="11838434" cy="1446245"/>
          </a:xfrm>
          <a:prstGeom prst="rect">
            <a:avLst/>
          </a:prstGeom>
        </p:spPr>
        <p:txBody>
          <a:bodyPr/>
          <a:lstStyle/>
          <a:p>
            <a:pPr algn="ctr" defTabSz="429768">
              <a:defRPr sz="4418"/>
            </a:pPr>
            <a:r>
              <a:t>Academic Audit and</a:t>
            </a:r>
            <a:br/>
            <a:r>
              <a:t>Program Review</a:t>
            </a:r>
          </a:p>
        </p:txBody>
      </p:sp>
      <p:sp>
        <p:nvSpPr>
          <p:cNvPr id="184" name="Shape 184"/>
          <p:cNvSpPr>
            <a:spLocks noGrp="1"/>
          </p:cNvSpPr>
          <p:nvPr>
            <p:ph type="body" idx="1"/>
          </p:nvPr>
        </p:nvSpPr>
        <p:spPr>
          <a:xfrm>
            <a:off x="1" y="1819468"/>
            <a:ext cx="12192001" cy="4310745"/>
          </a:xfrm>
          <a:prstGeom prst="rect">
            <a:avLst/>
          </a:prstGeom>
        </p:spPr>
        <p:txBody>
          <a:bodyPr/>
          <a:lstStyle/>
          <a:p>
            <a:pPr>
              <a:lnSpc>
                <a:spcPct val="90000"/>
              </a:lnSpc>
              <a:spcBef>
                <a:spcPts val="1100"/>
              </a:spcBef>
              <a:buFont typeface="Symbol"/>
              <a:tabLst>
                <a:tab pos="457200" algn="l"/>
              </a:tabLst>
              <a:defRPr sz="2600">
                <a:solidFill>
                  <a:srgbClr val="17375E"/>
                </a:solidFill>
                <a:latin typeface="Times New Roman"/>
                <a:ea typeface="Times New Roman"/>
                <a:cs typeface="Times New Roman"/>
                <a:sym typeface="Times New Roman"/>
              </a:defRPr>
            </a:pPr>
            <a:r>
              <a:t>For the 2015-16 academic year, 44 Academic Programs system-wide underwent the Academic Audit process. </a:t>
            </a:r>
            <a:endParaRPr sz="2500"/>
          </a:p>
          <a:p>
            <a:pPr>
              <a:lnSpc>
                <a:spcPct val="90000"/>
              </a:lnSpc>
              <a:spcBef>
                <a:spcPts val="1100"/>
              </a:spcBef>
              <a:buFont typeface="Symbol"/>
              <a:tabLst>
                <a:tab pos="457200" algn="l"/>
              </a:tabLst>
              <a:defRPr sz="2600">
                <a:solidFill>
                  <a:srgbClr val="17375E"/>
                </a:solidFill>
                <a:latin typeface="Times New Roman"/>
                <a:ea typeface="Times New Roman"/>
                <a:cs typeface="Times New Roman"/>
                <a:sym typeface="Times New Roman"/>
              </a:defRPr>
            </a:pPr>
            <a:r>
              <a:t>In the spring of 2016, each of these programs completed an Academic Audit Self Study written report and hosted an Academic Auditor Team. The Academic Auditor Team provided an onsite review and subsequently issued a written report including commendations, affirmations and recommendations for improvement.</a:t>
            </a:r>
            <a:endParaRPr sz="2500"/>
          </a:p>
          <a:p>
            <a:pPr>
              <a:lnSpc>
                <a:spcPct val="90000"/>
              </a:lnSpc>
              <a:spcBef>
                <a:spcPts val="1100"/>
              </a:spcBef>
              <a:buFont typeface="Symbol"/>
              <a:tabLst>
                <a:tab pos="457200" algn="l"/>
              </a:tabLst>
              <a:defRPr sz="2600">
                <a:solidFill>
                  <a:srgbClr val="17375E"/>
                </a:solidFill>
                <a:latin typeface="Times New Roman"/>
                <a:ea typeface="Times New Roman"/>
                <a:cs typeface="Times New Roman"/>
                <a:sym typeface="Times New Roman"/>
              </a:defRPr>
            </a:pPr>
            <a:r>
              <a:t>The TBR system had 36 programs undergo the Program Review process in 2015-16.</a:t>
            </a:r>
            <a:endParaRPr sz="2500"/>
          </a:p>
          <a:p>
            <a:pPr>
              <a:lnSpc>
                <a:spcPct val="90000"/>
              </a:lnSpc>
              <a:spcBef>
                <a:spcPts val="0"/>
              </a:spcBef>
              <a:buFont typeface="Symbol"/>
              <a:tabLst>
                <a:tab pos="457200" algn="l"/>
              </a:tabLst>
              <a:defRPr sz="2600">
                <a:solidFill>
                  <a:srgbClr val="17375E"/>
                </a:solidFill>
                <a:latin typeface="Times New Roman"/>
                <a:ea typeface="Times New Roman"/>
                <a:cs typeface="Times New Roman"/>
                <a:sym typeface="Times New Roman"/>
              </a:defRPr>
            </a:pPr>
            <a:r>
              <a:t>These programs each prepared a Program Review written report and hosted external peer reviewers on campus. These peer reviewers each subsequently prepared an evaluation and a written report. </a:t>
            </a:r>
          </a:p>
        </p:txBody>
      </p:sp>
    </p:spTree>
    <p:extLst>
      <p:ext uri="{BB962C8B-B14F-4D97-AF65-F5344CB8AC3E}">
        <p14:creationId xmlns:p14="http://schemas.microsoft.com/office/powerpoint/2010/main" val="25188672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602353"/>
            <a:ext cx="10363200" cy="2518287"/>
          </a:xfrm>
        </p:spPr>
        <p:txBody>
          <a:bodyPr>
            <a:normAutofit/>
          </a:bodyPr>
          <a:lstStyle/>
          <a:p>
            <a:r>
              <a:rPr lang="en-US" sz="4000" dirty="0"/>
              <a:t>Community College Graduates: </a:t>
            </a:r>
            <a:br>
              <a:rPr lang="en-US" sz="4000" dirty="0"/>
            </a:br>
            <a:r>
              <a:rPr lang="en-US" sz="4000" dirty="0"/>
              <a:t>Job Placement Rates and </a:t>
            </a:r>
            <a:br>
              <a:rPr lang="en-US" sz="4000" dirty="0"/>
            </a:br>
            <a:r>
              <a:rPr lang="en-US" sz="4000" dirty="0"/>
              <a:t>First-time Licensure Pass Rates</a:t>
            </a:r>
          </a:p>
        </p:txBody>
      </p:sp>
      <p:sp>
        <p:nvSpPr>
          <p:cNvPr id="2" name="TextBox 1"/>
          <p:cNvSpPr txBox="1"/>
          <p:nvPr/>
        </p:nvSpPr>
        <p:spPr>
          <a:xfrm>
            <a:off x="3362960" y="5342374"/>
            <a:ext cx="5770880" cy="584775"/>
          </a:xfrm>
          <a:prstGeom prst="rect">
            <a:avLst/>
          </a:prstGeom>
          <a:noFill/>
        </p:spPr>
        <p:txBody>
          <a:bodyPr wrap="square" rtlCol="0">
            <a:spAutoFit/>
          </a:bodyPr>
          <a:lstStyle/>
          <a:p>
            <a:pPr algn="ctr"/>
            <a:r>
              <a:rPr lang="en-US" sz="3200" b="1" dirty="0">
                <a:solidFill>
                  <a:schemeClr val="bg1"/>
                </a:solidFill>
              </a:rPr>
              <a:t>Vice Chancellor Warren Nichols </a:t>
            </a:r>
          </a:p>
        </p:txBody>
      </p:sp>
    </p:spTree>
    <p:extLst>
      <p:ext uri="{BB962C8B-B14F-4D97-AF65-F5344CB8AC3E}">
        <p14:creationId xmlns:p14="http://schemas.microsoft.com/office/powerpoint/2010/main" val="206977078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609600" y="633044"/>
            <a:ext cx="10972800" cy="1019909"/>
          </a:xfrm>
          <a:prstGeom prst="rect">
            <a:avLst/>
          </a:prstGeom>
        </p:spPr>
        <p:txBody>
          <a:bodyPr/>
          <a:lstStyle>
            <a:lvl1pPr algn="ctr">
              <a:defRPr sz="5000"/>
            </a:lvl1pPr>
          </a:lstStyle>
          <a:p>
            <a:r>
              <a:t>Graduation Report</a:t>
            </a:r>
          </a:p>
        </p:txBody>
      </p:sp>
      <p:sp>
        <p:nvSpPr>
          <p:cNvPr id="187" name="Shape 187"/>
          <p:cNvSpPr>
            <a:spLocks noGrp="1"/>
          </p:cNvSpPr>
          <p:nvPr>
            <p:ph type="body" idx="1"/>
          </p:nvPr>
        </p:nvSpPr>
        <p:spPr>
          <a:xfrm>
            <a:off x="1190625" y="2198077"/>
            <a:ext cx="9810750" cy="3766955"/>
          </a:xfrm>
          <a:prstGeom prst="rect">
            <a:avLst/>
          </a:prstGeom>
        </p:spPr>
        <p:txBody>
          <a:bodyPr/>
          <a:lstStyle/>
          <a:p>
            <a:pPr marL="0" indent="0" algn="ctr">
              <a:buSzTx/>
              <a:buNone/>
              <a:defRPr sz="4400">
                <a:solidFill>
                  <a:srgbClr val="17375E"/>
                </a:solidFill>
              </a:defRPr>
            </a:pPr>
            <a:r>
              <a:t>Dr. Tristan Denley</a:t>
            </a:r>
          </a:p>
          <a:p>
            <a:pPr marL="0" indent="0" algn="ctr">
              <a:spcBef>
                <a:spcPts val="600"/>
              </a:spcBef>
              <a:buSzTx/>
              <a:buNone/>
              <a:defRPr sz="4400">
                <a:solidFill>
                  <a:srgbClr val="17375E"/>
                </a:solidFill>
              </a:defRPr>
            </a:pPr>
            <a:r>
              <a:t>Vice Chancellor, Academic Affairs</a:t>
            </a:r>
          </a:p>
        </p:txBody>
      </p:sp>
    </p:spTree>
    <p:extLst>
      <p:ext uri="{BB962C8B-B14F-4D97-AF65-F5344CB8AC3E}">
        <p14:creationId xmlns:p14="http://schemas.microsoft.com/office/powerpoint/2010/main" val="28128789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 name="Chart 189"/>
          <p:cNvGraphicFramePr/>
          <p:nvPr>
            <p:extLst/>
          </p:nvPr>
        </p:nvGraphicFramePr>
        <p:xfrm>
          <a:off x="1093534" y="1042240"/>
          <a:ext cx="10104287" cy="4887014"/>
        </p:xfrm>
        <a:graphic>
          <a:graphicData uri="http://schemas.openxmlformats.org/drawingml/2006/chart">
            <c:chart xmlns:c="http://schemas.openxmlformats.org/drawingml/2006/chart" xmlns:r="http://schemas.openxmlformats.org/officeDocument/2006/relationships" r:id="rId2"/>
          </a:graphicData>
        </a:graphic>
      </p:graphicFrame>
      <p:sp>
        <p:nvSpPr>
          <p:cNvPr id="190" name="Shape 190"/>
          <p:cNvSpPr/>
          <p:nvPr/>
        </p:nvSpPr>
        <p:spPr>
          <a:xfrm>
            <a:off x="1960562" y="7937"/>
            <a:ext cx="8229601"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364359"/>
                </a:solidFill>
                <a:latin typeface="Verdana"/>
                <a:ea typeface="Verdana"/>
                <a:cs typeface="Verdana"/>
                <a:sym typeface="Verdan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364359"/>
                </a:solidFill>
                <a:effectLst/>
                <a:uLnTx/>
                <a:uFillTx/>
                <a:latin typeface="Verdana"/>
                <a:ea typeface="Verdana"/>
                <a:cs typeface="Verdana"/>
                <a:sym typeface="Verdana"/>
              </a:rPr>
              <a:t>Completion Agenda Goal and Trajectory</a:t>
            </a:r>
          </a:p>
        </p:txBody>
      </p:sp>
      <p:sp>
        <p:nvSpPr>
          <p:cNvPr id="4" name="Rectangle 3"/>
          <p:cNvSpPr/>
          <p:nvPr/>
        </p:nvSpPr>
        <p:spPr>
          <a:xfrm>
            <a:off x="2754174" y="5982938"/>
            <a:ext cx="168310" cy="168318"/>
          </a:xfrm>
          <a:prstGeom prst="rect">
            <a:avLst/>
          </a:prstGeom>
          <a:solidFill>
            <a:srgbClr val="4F81BD"/>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5" name="TextBox 4"/>
          <p:cNvSpPr txBox="1"/>
          <p:nvPr/>
        </p:nvSpPr>
        <p:spPr>
          <a:xfrm>
            <a:off x="3029591" y="5882432"/>
            <a:ext cx="11094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Graduates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
        <p:nvSpPr>
          <p:cNvPr id="6" name="Rectangle 5"/>
          <p:cNvSpPr/>
          <p:nvPr/>
        </p:nvSpPr>
        <p:spPr>
          <a:xfrm>
            <a:off x="5790806" y="5983984"/>
            <a:ext cx="168310" cy="168318"/>
          </a:xfrm>
          <a:prstGeom prst="rect">
            <a:avLst/>
          </a:prstGeom>
          <a:solidFill>
            <a:srgbClr val="C0504D"/>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7" name="TextBox 6"/>
          <p:cNvSpPr txBox="1"/>
          <p:nvPr/>
        </p:nvSpPr>
        <p:spPr>
          <a:xfrm>
            <a:off x="6086931" y="5875400"/>
            <a:ext cx="81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Targets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418385642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 name="Chart 192"/>
          <p:cNvGraphicFramePr/>
          <p:nvPr>
            <p:extLst/>
          </p:nvPr>
        </p:nvGraphicFramePr>
        <p:xfrm>
          <a:off x="1093534" y="1042240"/>
          <a:ext cx="10104287" cy="4887014"/>
        </p:xfrm>
        <a:graphic>
          <a:graphicData uri="http://schemas.openxmlformats.org/drawingml/2006/chart">
            <c:chart xmlns:c="http://schemas.openxmlformats.org/drawingml/2006/chart" xmlns:r="http://schemas.openxmlformats.org/officeDocument/2006/relationships" r:id="rId2"/>
          </a:graphicData>
        </a:graphic>
      </p:graphicFrame>
      <p:sp>
        <p:nvSpPr>
          <p:cNvPr id="193" name="Shape 193"/>
          <p:cNvSpPr/>
          <p:nvPr/>
        </p:nvSpPr>
        <p:spPr>
          <a:xfrm>
            <a:off x="1960562" y="7937"/>
            <a:ext cx="8229601"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364359"/>
                </a:solidFill>
                <a:latin typeface="Verdana"/>
                <a:ea typeface="Verdana"/>
                <a:cs typeface="Verdana"/>
                <a:sym typeface="Verdan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364359"/>
                </a:solidFill>
                <a:effectLst/>
                <a:uLnTx/>
                <a:uFillTx/>
                <a:latin typeface="Verdana"/>
                <a:ea typeface="Verdana"/>
                <a:cs typeface="Verdana"/>
                <a:sym typeface="Verdana"/>
              </a:rPr>
              <a:t>Completion Agenda Goal and Trajectory</a:t>
            </a:r>
          </a:p>
        </p:txBody>
      </p:sp>
      <p:sp>
        <p:nvSpPr>
          <p:cNvPr id="194" name="Shape 194"/>
          <p:cNvSpPr/>
          <p:nvPr/>
        </p:nvSpPr>
        <p:spPr>
          <a:xfrm>
            <a:off x="4766519" y="531177"/>
            <a:ext cx="2758317" cy="472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Franklin Gothic Medium"/>
                <a:ea typeface="Franklin Gothic Medium"/>
                <a:cs typeface="Franklin Gothic Medium"/>
                <a:sym typeface="Franklin Gothic Medium"/>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600" b="0" i="0" u="none" strike="noStrike" kern="0" cap="none" spc="0" normalizeH="0" baseline="0" noProof="0">
                <a:ln>
                  <a:noFill/>
                </a:ln>
                <a:solidFill>
                  <a:srgbClr val="000000"/>
                </a:solidFill>
                <a:effectLst/>
                <a:uLnTx/>
                <a:uFillTx/>
                <a:latin typeface="Franklin Gothic Medium"/>
                <a:sym typeface="Franklin Gothic Medium"/>
              </a:rPr>
              <a:t>Bachelors Degrees</a:t>
            </a:r>
          </a:p>
        </p:txBody>
      </p:sp>
      <p:sp>
        <p:nvSpPr>
          <p:cNvPr id="2" name="Rectangle 1"/>
          <p:cNvSpPr/>
          <p:nvPr/>
        </p:nvSpPr>
        <p:spPr>
          <a:xfrm>
            <a:off x="2754174" y="5982938"/>
            <a:ext cx="168310" cy="168318"/>
          </a:xfrm>
          <a:prstGeom prst="rect">
            <a:avLst/>
          </a:prstGeom>
          <a:solidFill>
            <a:srgbClr val="4F81BD"/>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3" name="TextBox 2"/>
          <p:cNvSpPr txBox="1"/>
          <p:nvPr/>
        </p:nvSpPr>
        <p:spPr>
          <a:xfrm>
            <a:off x="3029591" y="5882432"/>
            <a:ext cx="11094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Graduates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
        <p:nvSpPr>
          <p:cNvPr id="7" name="Rectangle 6"/>
          <p:cNvSpPr/>
          <p:nvPr/>
        </p:nvSpPr>
        <p:spPr>
          <a:xfrm>
            <a:off x="5790806" y="5983984"/>
            <a:ext cx="168310" cy="168318"/>
          </a:xfrm>
          <a:prstGeom prst="rect">
            <a:avLst/>
          </a:prstGeom>
          <a:solidFill>
            <a:srgbClr val="C0504D"/>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8" name="TextBox 7"/>
          <p:cNvSpPr txBox="1"/>
          <p:nvPr/>
        </p:nvSpPr>
        <p:spPr>
          <a:xfrm>
            <a:off x="6086931" y="5875400"/>
            <a:ext cx="81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Targets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00143406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 name="Chart 196"/>
          <p:cNvGraphicFramePr/>
          <p:nvPr>
            <p:extLst/>
          </p:nvPr>
        </p:nvGraphicFramePr>
        <p:xfrm>
          <a:off x="1093534" y="1042240"/>
          <a:ext cx="10104287" cy="4887014"/>
        </p:xfrm>
        <a:graphic>
          <a:graphicData uri="http://schemas.openxmlformats.org/drawingml/2006/chart">
            <c:chart xmlns:c="http://schemas.openxmlformats.org/drawingml/2006/chart" xmlns:r="http://schemas.openxmlformats.org/officeDocument/2006/relationships" r:id="rId2"/>
          </a:graphicData>
        </a:graphic>
      </p:graphicFrame>
      <p:sp>
        <p:nvSpPr>
          <p:cNvPr id="197" name="Shape 197"/>
          <p:cNvSpPr/>
          <p:nvPr/>
        </p:nvSpPr>
        <p:spPr>
          <a:xfrm>
            <a:off x="1960562" y="7937"/>
            <a:ext cx="8229601"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364359"/>
                </a:solidFill>
                <a:latin typeface="Verdana"/>
                <a:ea typeface="Verdana"/>
                <a:cs typeface="Verdana"/>
                <a:sym typeface="Verdan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364359"/>
                </a:solidFill>
                <a:effectLst/>
                <a:uLnTx/>
                <a:uFillTx/>
                <a:latin typeface="Verdana"/>
                <a:ea typeface="Verdana"/>
                <a:cs typeface="Verdana"/>
                <a:sym typeface="Verdana"/>
              </a:rPr>
              <a:t>Completion Agenda Goal and Trajectory</a:t>
            </a:r>
          </a:p>
        </p:txBody>
      </p:sp>
      <p:sp>
        <p:nvSpPr>
          <p:cNvPr id="198" name="Shape 198"/>
          <p:cNvSpPr/>
          <p:nvPr/>
        </p:nvSpPr>
        <p:spPr>
          <a:xfrm>
            <a:off x="4766519" y="531177"/>
            <a:ext cx="2864407" cy="472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Franklin Gothic Medium"/>
                <a:ea typeface="Franklin Gothic Medium"/>
                <a:cs typeface="Franklin Gothic Medium"/>
                <a:sym typeface="Franklin Gothic Medium"/>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600" b="0" i="0" u="none" strike="noStrike" kern="0" cap="none" spc="0" normalizeH="0" baseline="0" noProof="0">
                <a:ln>
                  <a:noFill/>
                </a:ln>
                <a:solidFill>
                  <a:srgbClr val="000000"/>
                </a:solidFill>
                <a:effectLst/>
                <a:uLnTx/>
                <a:uFillTx/>
                <a:latin typeface="Franklin Gothic Medium"/>
                <a:sym typeface="Franklin Gothic Medium"/>
              </a:rPr>
              <a:t>Associates Degrees</a:t>
            </a:r>
          </a:p>
        </p:txBody>
      </p:sp>
      <p:sp>
        <p:nvSpPr>
          <p:cNvPr id="5" name="Rectangle 4"/>
          <p:cNvSpPr/>
          <p:nvPr/>
        </p:nvSpPr>
        <p:spPr>
          <a:xfrm>
            <a:off x="2754174" y="5982938"/>
            <a:ext cx="168310" cy="168318"/>
          </a:xfrm>
          <a:prstGeom prst="rect">
            <a:avLst/>
          </a:prstGeom>
          <a:solidFill>
            <a:srgbClr val="4F81BD"/>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6" name="TextBox 5"/>
          <p:cNvSpPr txBox="1"/>
          <p:nvPr/>
        </p:nvSpPr>
        <p:spPr>
          <a:xfrm>
            <a:off x="3029591" y="5882432"/>
            <a:ext cx="11094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Graduates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
        <p:nvSpPr>
          <p:cNvPr id="7" name="Rectangle 6"/>
          <p:cNvSpPr/>
          <p:nvPr/>
        </p:nvSpPr>
        <p:spPr>
          <a:xfrm>
            <a:off x="5790806" y="5983984"/>
            <a:ext cx="168310" cy="168318"/>
          </a:xfrm>
          <a:prstGeom prst="rect">
            <a:avLst/>
          </a:prstGeom>
          <a:solidFill>
            <a:srgbClr val="C0504D"/>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8" name="TextBox 7"/>
          <p:cNvSpPr txBox="1"/>
          <p:nvPr/>
        </p:nvSpPr>
        <p:spPr>
          <a:xfrm>
            <a:off x="6086931" y="5875400"/>
            <a:ext cx="81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Targets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3815157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 name="Chart 200"/>
          <p:cNvGraphicFramePr/>
          <p:nvPr>
            <p:extLst/>
          </p:nvPr>
        </p:nvGraphicFramePr>
        <p:xfrm>
          <a:off x="1190353" y="1042240"/>
          <a:ext cx="10007468" cy="4887014"/>
        </p:xfrm>
        <a:graphic>
          <a:graphicData uri="http://schemas.openxmlformats.org/drawingml/2006/chart">
            <c:chart xmlns:c="http://schemas.openxmlformats.org/drawingml/2006/chart" xmlns:r="http://schemas.openxmlformats.org/officeDocument/2006/relationships" r:id="rId2"/>
          </a:graphicData>
        </a:graphic>
      </p:graphicFrame>
      <p:sp>
        <p:nvSpPr>
          <p:cNvPr id="201" name="Shape 201"/>
          <p:cNvSpPr/>
          <p:nvPr/>
        </p:nvSpPr>
        <p:spPr>
          <a:xfrm>
            <a:off x="1960562" y="7937"/>
            <a:ext cx="8229601"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364359"/>
                </a:solidFill>
                <a:latin typeface="Verdana"/>
                <a:ea typeface="Verdana"/>
                <a:cs typeface="Verdana"/>
                <a:sym typeface="Verdan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364359"/>
                </a:solidFill>
                <a:effectLst/>
                <a:uLnTx/>
                <a:uFillTx/>
                <a:latin typeface="Verdana"/>
                <a:ea typeface="Verdana"/>
                <a:cs typeface="Verdana"/>
                <a:sym typeface="Verdana"/>
              </a:rPr>
              <a:t>Completion Agenda Goal and Trajectory</a:t>
            </a:r>
          </a:p>
        </p:txBody>
      </p:sp>
      <p:sp>
        <p:nvSpPr>
          <p:cNvPr id="202" name="Shape 202"/>
          <p:cNvSpPr/>
          <p:nvPr/>
        </p:nvSpPr>
        <p:spPr>
          <a:xfrm>
            <a:off x="4149225" y="531177"/>
            <a:ext cx="4552489" cy="472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Franklin Gothic Medium"/>
                <a:ea typeface="Franklin Gothic Medium"/>
                <a:cs typeface="Franklin Gothic Medium"/>
                <a:sym typeface="Franklin Gothic Medium"/>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600" b="0" i="0" u="none" strike="noStrike" kern="0" cap="none" spc="0" normalizeH="0" baseline="0" noProof="0">
                <a:ln>
                  <a:noFill/>
                </a:ln>
                <a:solidFill>
                  <a:srgbClr val="000000"/>
                </a:solidFill>
                <a:effectLst/>
                <a:uLnTx/>
                <a:uFillTx/>
                <a:latin typeface="Franklin Gothic Medium"/>
                <a:sym typeface="Franklin Gothic Medium"/>
              </a:rPr>
              <a:t>Community College Certificates</a:t>
            </a:r>
          </a:p>
        </p:txBody>
      </p:sp>
      <p:sp>
        <p:nvSpPr>
          <p:cNvPr id="5" name="Rectangle 4"/>
          <p:cNvSpPr/>
          <p:nvPr/>
        </p:nvSpPr>
        <p:spPr>
          <a:xfrm>
            <a:off x="2754174" y="5982938"/>
            <a:ext cx="168310" cy="168318"/>
          </a:xfrm>
          <a:prstGeom prst="rect">
            <a:avLst/>
          </a:prstGeom>
          <a:solidFill>
            <a:srgbClr val="4F81BD"/>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6" name="TextBox 5"/>
          <p:cNvSpPr txBox="1"/>
          <p:nvPr/>
        </p:nvSpPr>
        <p:spPr>
          <a:xfrm>
            <a:off x="3029591" y="5882432"/>
            <a:ext cx="11094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Graduates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
        <p:nvSpPr>
          <p:cNvPr id="7" name="Rectangle 6"/>
          <p:cNvSpPr/>
          <p:nvPr/>
        </p:nvSpPr>
        <p:spPr>
          <a:xfrm>
            <a:off x="5790806" y="5983984"/>
            <a:ext cx="168310" cy="168318"/>
          </a:xfrm>
          <a:prstGeom prst="rect">
            <a:avLst/>
          </a:prstGeom>
          <a:solidFill>
            <a:srgbClr val="C0504D"/>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8" name="TextBox 7"/>
          <p:cNvSpPr txBox="1"/>
          <p:nvPr/>
        </p:nvSpPr>
        <p:spPr>
          <a:xfrm>
            <a:off x="6086931" y="5875400"/>
            <a:ext cx="81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Targets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310692158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 name="Chart 204"/>
          <p:cNvGraphicFramePr/>
          <p:nvPr>
            <p:extLst/>
          </p:nvPr>
        </p:nvGraphicFramePr>
        <p:xfrm>
          <a:off x="1098855" y="1042240"/>
          <a:ext cx="10098966" cy="4887014"/>
        </p:xfrm>
        <a:graphic>
          <a:graphicData uri="http://schemas.openxmlformats.org/drawingml/2006/chart">
            <c:chart xmlns:c="http://schemas.openxmlformats.org/drawingml/2006/chart" xmlns:r="http://schemas.openxmlformats.org/officeDocument/2006/relationships" r:id="rId2"/>
          </a:graphicData>
        </a:graphic>
      </p:graphicFrame>
      <p:sp>
        <p:nvSpPr>
          <p:cNvPr id="205" name="Shape 205"/>
          <p:cNvSpPr/>
          <p:nvPr/>
        </p:nvSpPr>
        <p:spPr>
          <a:xfrm>
            <a:off x="1960562" y="7937"/>
            <a:ext cx="8229601" cy="523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800" b="1">
                <a:solidFill>
                  <a:srgbClr val="364359"/>
                </a:solidFill>
                <a:latin typeface="Verdana"/>
                <a:ea typeface="Verdana"/>
                <a:cs typeface="Verdana"/>
                <a:sym typeface="Verdan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364359"/>
                </a:solidFill>
                <a:effectLst/>
                <a:uLnTx/>
                <a:uFillTx/>
                <a:latin typeface="Verdana"/>
                <a:ea typeface="Verdana"/>
                <a:cs typeface="Verdana"/>
                <a:sym typeface="Verdana"/>
              </a:rPr>
              <a:t>Completion Agenda Goal and Trajectory</a:t>
            </a:r>
          </a:p>
        </p:txBody>
      </p:sp>
      <p:sp>
        <p:nvSpPr>
          <p:cNvPr id="206" name="Shape 206"/>
          <p:cNvSpPr/>
          <p:nvPr/>
        </p:nvSpPr>
        <p:spPr>
          <a:xfrm>
            <a:off x="4149225" y="531177"/>
            <a:ext cx="2251288" cy="4924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600">
                <a:latin typeface="Franklin Gothic Medium"/>
                <a:ea typeface="Franklin Gothic Medium"/>
                <a:cs typeface="Franklin Gothic Medium"/>
                <a:sym typeface="Franklin Gothic Medium"/>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600" b="0" i="0" u="none" strike="noStrike" kern="0" cap="none" spc="0" normalizeH="0" baseline="0" noProof="0" dirty="0" smtClean="0">
                <a:ln>
                  <a:noFill/>
                </a:ln>
                <a:solidFill>
                  <a:srgbClr val="000000"/>
                </a:solidFill>
                <a:effectLst/>
                <a:uLnTx/>
                <a:uFillTx/>
                <a:latin typeface="Franklin Gothic Medium"/>
                <a:sym typeface="Franklin Gothic Medium"/>
              </a:rPr>
              <a:t>TCAT Diplomas</a:t>
            </a:r>
            <a:endParaRPr kumimoji="0" sz="2600" b="0" i="0" u="none" strike="noStrike" kern="0" cap="none" spc="0" normalizeH="0" baseline="0" noProof="0" dirty="0">
              <a:ln>
                <a:noFill/>
              </a:ln>
              <a:solidFill>
                <a:srgbClr val="000000"/>
              </a:solidFill>
              <a:effectLst/>
              <a:uLnTx/>
              <a:uFillTx/>
              <a:latin typeface="Franklin Gothic Medium"/>
              <a:sym typeface="Franklin Gothic Medium"/>
            </a:endParaRPr>
          </a:p>
        </p:txBody>
      </p:sp>
      <p:sp>
        <p:nvSpPr>
          <p:cNvPr id="5" name="Rectangle 4"/>
          <p:cNvSpPr/>
          <p:nvPr/>
        </p:nvSpPr>
        <p:spPr>
          <a:xfrm>
            <a:off x="2754174" y="5982938"/>
            <a:ext cx="168310" cy="168318"/>
          </a:xfrm>
          <a:prstGeom prst="rect">
            <a:avLst/>
          </a:prstGeom>
          <a:solidFill>
            <a:srgbClr val="4F81BD"/>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6" name="TextBox 5"/>
          <p:cNvSpPr txBox="1"/>
          <p:nvPr/>
        </p:nvSpPr>
        <p:spPr>
          <a:xfrm>
            <a:off x="3029591" y="5882432"/>
            <a:ext cx="11094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Graduates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
        <p:nvSpPr>
          <p:cNvPr id="7" name="Rectangle 6"/>
          <p:cNvSpPr/>
          <p:nvPr/>
        </p:nvSpPr>
        <p:spPr>
          <a:xfrm>
            <a:off x="8254681" y="5983984"/>
            <a:ext cx="168310" cy="168318"/>
          </a:xfrm>
          <a:prstGeom prst="rect">
            <a:avLst/>
          </a:prstGeom>
          <a:solidFill>
            <a:srgbClr val="C0504D"/>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8" name="TextBox 7"/>
          <p:cNvSpPr txBox="1"/>
          <p:nvPr/>
        </p:nvSpPr>
        <p:spPr>
          <a:xfrm>
            <a:off x="8550806" y="5875400"/>
            <a:ext cx="8141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Targets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
        <p:nvSpPr>
          <p:cNvPr id="9" name="Rectangle 8"/>
          <p:cNvSpPr/>
          <p:nvPr/>
        </p:nvSpPr>
        <p:spPr>
          <a:xfrm>
            <a:off x="4794918" y="5991016"/>
            <a:ext cx="168310" cy="168318"/>
          </a:xfrm>
          <a:prstGeom prst="rect">
            <a:avLst/>
          </a:prstGeom>
          <a:solidFill>
            <a:srgbClr val="9BBB59"/>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anklin Gothic Book"/>
              <a:ea typeface="Franklin Gothic Book"/>
              <a:cs typeface="Franklin Gothic Book"/>
              <a:sym typeface="Franklin Gothic Book"/>
            </a:endParaRPr>
          </a:p>
        </p:txBody>
      </p:sp>
      <p:sp>
        <p:nvSpPr>
          <p:cNvPr id="10" name="TextBox 9"/>
          <p:cNvSpPr txBox="1"/>
          <p:nvPr/>
        </p:nvSpPr>
        <p:spPr>
          <a:xfrm>
            <a:off x="5091043" y="5882432"/>
            <a:ext cx="22595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Franklin Gothic Book"/>
                <a:ea typeface="Franklin Gothic Book"/>
                <a:cs typeface="Franklin Gothic Book"/>
                <a:sym typeface="Franklin Gothic Book"/>
              </a:rPr>
              <a:t>Preliminary Graduates</a:t>
            </a:r>
            <a:endParaRPr kumimoji="0" lang="en-US" sz="1800" b="0" i="0" u="none" strike="noStrike" kern="0" cap="none" spc="0" normalizeH="0" baseline="0" noProof="0" dirty="0">
              <a:ln>
                <a:noFill/>
              </a:ln>
              <a:solidFill>
                <a:srgbClr val="000000"/>
              </a:solidFill>
              <a:effectLst/>
              <a:uLnTx/>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71910921"/>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609600" y="162139"/>
            <a:ext cx="10972800" cy="1098903"/>
          </a:xfrm>
          <a:prstGeom prst="rect">
            <a:avLst/>
          </a:prstGeom>
        </p:spPr>
        <p:txBody>
          <a:bodyPr/>
          <a:lstStyle>
            <a:lvl1pPr>
              <a:defRPr sz="4300"/>
            </a:lvl1pPr>
          </a:lstStyle>
          <a:p>
            <a:r>
              <a:rPr smtClean="0"/>
              <a:t>Preliminary </a:t>
            </a:r>
            <a:r>
              <a:rPr lang="en-US" dirty="0" smtClean="0"/>
              <a:t>Productivity</a:t>
            </a:r>
            <a:endParaRPr dirty="0"/>
          </a:p>
        </p:txBody>
      </p:sp>
      <p:graphicFrame>
        <p:nvGraphicFramePr>
          <p:cNvPr id="209" name="Chart 209"/>
          <p:cNvGraphicFramePr/>
          <p:nvPr>
            <p:extLst/>
          </p:nvPr>
        </p:nvGraphicFramePr>
        <p:xfrm>
          <a:off x="459183" y="1743691"/>
          <a:ext cx="5107350" cy="29214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0" name="Chart 210"/>
          <p:cNvGraphicFramePr/>
          <p:nvPr>
            <p:extLst/>
          </p:nvPr>
        </p:nvGraphicFramePr>
        <p:xfrm>
          <a:off x="6406594" y="1813164"/>
          <a:ext cx="4985681" cy="2921427"/>
        </p:xfrm>
        <a:graphic>
          <a:graphicData uri="http://schemas.openxmlformats.org/drawingml/2006/chart">
            <c:chart xmlns:c="http://schemas.openxmlformats.org/drawingml/2006/chart" xmlns:r="http://schemas.openxmlformats.org/officeDocument/2006/relationships" r:id="rId3"/>
          </a:graphicData>
        </a:graphic>
      </p:graphicFrame>
      <p:sp>
        <p:nvSpPr>
          <p:cNvPr id="211" name="Shape 211"/>
          <p:cNvSpPr/>
          <p:nvPr/>
        </p:nvSpPr>
        <p:spPr>
          <a:xfrm flipV="1">
            <a:off x="2250948" y="2365128"/>
            <a:ext cx="2817522" cy="1520838"/>
          </a:xfrm>
          <a:prstGeom prst="line">
            <a:avLst/>
          </a:prstGeom>
          <a:ln w="508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2" name="Shape 212"/>
          <p:cNvSpPr/>
          <p:nvPr/>
        </p:nvSpPr>
        <p:spPr>
          <a:xfrm rot="19956233">
            <a:off x="2905260" y="3050581"/>
            <a:ext cx="2022487" cy="44146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4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Helvetica"/>
                <a:cs typeface="Helvetica"/>
                <a:sym typeface="Helvetica"/>
              </a:rPr>
              <a:t>9.5</a:t>
            </a: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 </a:t>
            </a:r>
            <a:r>
              <a:rPr kumimoji="0" sz="2400" b="0" i="0" u="none" strike="noStrike" kern="0" cap="none" spc="0" normalizeH="0" baseline="0" noProof="0" dirty="0">
                <a:ln>
                  <a:noFill/>
                </a:ln>
                <a:solidFill>
                  <a:srgbClr val="000000"/>
                </a:solidFill>
                <a:effectLst/>
                <a:uLnTx/>
                <a:uFillTx/>
                <a:latin typeface="Helvetica"/>
                <a:cs typeface="Helvetica"/>
                <a:sym typeface="Helvetica"/>
              </a:rPr>
              <a:t>increase</a:t>
            </a:r>
          </a:p>
        </p:txBody>
      </p:sp>
      <p:sp>
        <p:nvSpPr>
          <p:cNvPr id="213" name="Shape 213"/>
          <p:cNvSpPr/>
          <p:nvPr/>
        </p:nvSpPr>
        <p:spPr>
          <a:xfrm flipV="1">
            <a:off x="8153359" y="2464089"/>
            <a:ext cx="2827615" cy="1867406"/>
          </a:xfrm>
          <a:prstGeom prst="line">
            <a:avLst/>
          </a:prstGeom>
          <a:ln w="508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4" name="Shape 214"/>
          <p:cNvSpPr/>
          <p:nvPr/>
        </p:nvSpPr>
        <p:spPr>
          <a:xfrm rot="19595669">
            <a:off x="8918946" y="3278055"/>
            <a:ext cx="1936977" cy="44146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4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3</a:t>
            </a:r>
            <a:r>
              <a:rPr kumimoji="0" lang="en-US" sz="2400" b="0" i="0" u="none" strike="noStrike" kern="0" cap="none" spc="0" normalizeH="0" baseline="0" noProof="0" dirty="0" smtClean="0">
                <a:ln>
                  <a:noFill/>
                </a:ln>
                <a:solidFill>
                  <a:srgbClr val="000000"/>
                </a:solidFill>
                <a:effectLst/>
                <a:uLnTx/>
                <a:uFillTx/>
                <a:latin typeface="Helvetica"/>
                <a:cs typeface="Helvetica"/>
                <a:sym typeface="Helvetica"/>
              </a:rPr>
              <a:t>4</a:t>
            </a: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 </a:t>
            </a:r>
            <a:r>
              <a:rPr kumimoji="0" sz="2400" b="0" i="0" u="none" strike="noStrike" kern="0" cap="none" spc="0" normalizeH="0" baseline="0" noProof="0" dirty="0">
                <a:ln>
                  <a:noFill/>
                </a:ln>
                <a:solidFill>
                  <a:srgbClr val="000000"/>
                </a:solidFill>
                <a:effectLst/>
                <a:uLnTx/>
                <a:uFillTx/>
                <a:latin typeface="Helvetica"/>
                <a:cs typeface="Helvetica"/>
                <a:sym typeface="Helvetica"/>
              </a:rPr>
              <a:t>increase</a:t>
            </a:r>
          </a:p>
        </p:txBody>
      </p:sp>
      <p:sp>
        <p:nvSpPr>
          <p:cNvPr id="215" name="Shape 215"/>
          <p:cNvSpPr/>
          <p:nvPr/>
        </p:nvSpPr>
        <p:spPr>
          <a:xfrm>
            <a:off x="2471480" y="4665118"/>
            <a:ext cx="1790602" cy="4651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6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2600" b="0" i="0" u="none" strike="noStrike" kern="0" cap="none" spc="0" normalizeH="0" baseline="0" noProof="0" dirty="0">
                <a:ln>
                  <a:noFill/>
                </a:ln>
                <a:solidFill>
                  <a:srgbClr val="000000"/>
                </a:solidFill>
                <a:effectLst/>
                <a:uLnTx/>
                <a:uFillTx/>
                <a:latin typeface="Helvetica"/>
                <a:cs typeface="Helvetica"/>
                <a:sym typeface="Helvetica"/>
              </a:rPr>
              <a:t>Universities</a:t>
            </a:r>
          </a:p>
        </p:txBody>
      </p:sp>
      <p:sp>
        <p:nvSpPr>
          <p:cNvPr id="216" name="Shape 216"/>
          <p:cNvSpPr/>
          <p:nvPr/>
        </p:nvSpPr>
        <p:spPr>
          <a:xfrm>
            <a:off x="7684032" y="4665118"/>
            <a:ext cx="3130427" cy="4651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6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2600" b="0" i="0" u="none" strike="noStrike" kern="0" cap="none" spc="0" normalizeH="0" baseline="0" noProof="0" dirty="0">
                <a:ln>
                  <a:noFill/>
                </a:ln>
                <a:solidFill>
                  <a:srgbClr val="000000"/>
                </a:solidFill>
                <a:effectLst/>
                <a:uLnTx/>
                <a:uFillTx/>
                <a:latin typeface="Helvetica"/>
                <a:cs typeface="Helvetica"/>
                <a:sym typeface="Helvetica"/>
              </a:rPr>
              <a:t>Community Colleges</a:t>
            </a:r>
          </a:p>
        </p:txBody>
      </p:sp>
    </p:spTree>
    <p:extLst>
      <p:ext uri="{BB962C8B-B14F-4D97-AF65-F5344CB8AC3E}">
        <p14:creationId xmlns:p14="http://schemas.microsoft.com/office/powerpoint/2010/main" val="146055825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140675" y="162139"/>
            <a:ext cx="11922371" cy="1098903"/>
          </a:xfrm>
          <a:prstGeom prst="rect">
            <a:avLst/>
          </a:prstGeom>
        </p:spPr>
        <p:txBody>
          <a:bodyPr>
            <a:normAutofit fontScale="90000"/>
          </a:bodyPr>
          <a:lstStyle>
            <a:lvl1pPr algn="ctr">
              <a:defRPr sz="4600"/>
            </a:lvl1pPr>
          </a:lstStyle>
          <a:p>
            <a:r>
              <a:rPr dirty="0"/>
              <a:t>Preliminary </a:t>
            </a:r>
            <a:r>
              <a:rPr lang="en-US" dirty="0" smtClean="0"/>
              <a:t>Community College</a:t>
            </a:r>
            <a:br>
              <a:rPr lang="en-US" dirty="0" smtClean="0"/>
            </a:br>
            <a:r>
              <a:rPr dirty="0" smtClean="0"/>
              <a:t>3yr </a:t>
            </a:r>
            <a:r>
              <a:rPr dirty="0"/>
              <a:t>Graduation Rates</a:t>
            </a:r>
          </a:p>
        </p:txBody>
      </p:sp>
      <p:graphicFrame>
        <p:nvGraphicFramePr>
          <p:cNvPr id="229" name="Chart 229"/>
          <p:cNvGraphicFramePr/>
          <p:nvPr>
            <p:extLst/>
          </p:nvPr>
        </p:nvGraphicFramePr>
        <p:xfrm>
          <a:off x="1988868" y="1818859"/>
          <a:ext cx="3559682" cy="3187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0" name="Chart 230"/>
          <p:cNvGraphicFramePr/>
          <p:nvPr>
            <p:extLst/>
          </p:nvPr>
        </p:nvGraphicFramePr>
        <p:xfrm>
          <a:off x="6840268" y="1818859"/>
          <a:ext cx="3559682" cy="3187739"/>
        </p:xfrm>
        <a:graphic>
          <a:graphicData uri="http://schemas.openxmlformats.org/drawingml/2006/chart">
            <c:chart xmlns:c="http://schemas.openxmlformats.org/drawingml/2006/chart" xmlns:r="http://schemas.openxmlformats.org/officeDocument/2006/relationships" r:id="rId4"/>
          </a:graphicData>
        </a:graphic>
      </p:graphicFrame>
      <p:sp>
        <p:nvSpPr>
          <p:cNvPr id="5" name="Shape 211"/>
          <p:cNvSpPr/>
          <p:nvPr/>
        </p:nvSpPr>
        <p:spPr>
          <a:xfrm flipV="1">
            <a:off x="2745244" y="2745482"/>
            <a:ext cx="2494292" cy="684469"/>
          </a:xfrm>
          <a:prstGeom prst="line">
            <a:avLst/>
          </a:prstGeom>
          <a:ln w="508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6" name="Shape 212"/>
          <p:cNvSpPr/>
          <p:nvPr/>
        </p:nvSpPr>
        <p:spPr>
          <a:xfrm rot="20689039">
            <a:off x="2948015" y="3081001"/>
            <a:ext cx="1936977" cy="44146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4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Helvetica"/>
                <a:cs typeface="Helvetica"/>
                <a:sym typeface="Helvetica"/>
              </a:rPr>
              <a:t>42</a:t>
            </a: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 </a:t>
            </a:r>
            <a:r>
              <a:rPr kumimoji="0" sz="2400" b="0" i="0" u="none" strike="noStrike" kern="0" cap="none" spc="0" normalizeH="0" baseline="0" noProof="0" dirty="0">
                <a:ln>
                  <a:noFill/>
                </a:ln>
                <a:solidFill>
                  <a:srgbClr val="000000"/>
                </a:solidFill>
                <a:effectLst/>
                <a:uLnTx/>
                <a:uFillTx/>
                <a:latin typeface="Helvetica"/>
                <a:cs typeface="Helvetica"/>
                <a:sym typeface="Helvetica"/>
              </a:rPr>
              <a:t>increase</a:t>
            </a:r>
          </a:p>
        </p:txBody>
      </p:sp>
      <p:sp>
        <p:nvSpPr>
          <p:cNvPr id="7" name="Shape 211"/>
          <p:cNvSpPr/>
          <p:nvPr/>
        </p:nvSpPr>
        <p:spPr>
          <a:xfrm flipV="1">
            <a:off x="7528817" y="2426063"/>
            <a:ext cx="2494292" cy="1003888"/>
          </a:xfrm>
          <a:prstGeom prst="line">
            <a:avLst/>
          </a:prstGeom>
          <a:ln w="508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8" name="Shape 212"/>
          <p:cNvSpPr/>
          <p:nvPr/>
        </p:nvSpPr>
        <p:spPr>
          <a:xfrm rot="20236581">
            <a:off x="7822848" y="3081001"/>
            <a:ext cx="1936977" cy="44146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4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Helvetica"/>
                <a:cs typeface="Helvetica"/>
                <a:sym typeface="Helvetica"/>
              </a:rPr>
              <a:t>74</a:t>
            </a: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 </a:t>
            </a:r>
            <a:r>
              <a:rPr kumimoji="0" sz="2400" b="0" i="0" u="none" strike="noStrike" kern="0" cap="none" spc="0" normalizeH="0" baseline="0" noProof="0" dirty="0">
                <a:ln>
                  <a:noFill/>
                </a:ln>
                <a:solidFill>
                  <a:srgbClr val="000000"/>
                </a:solidFill>
                <a:effectLst/>
                <a:uLnTx/>
                <a:uFillTx/>
                <a:latin typeface="Helvetica"/>
                <a:cs typeface="Helvetica"/>
                <a:sym typeface="Helvetica"/>
              </a:rPr>
              <a:t>increase</a:t>
            </a:r>
          </a:p>
        </p:txBody>
      </p:sp>
    </p:spTree>
    <p:extLst>
      <p:ext uri="{BB962C8B-B14F-4D97-AF65-F5344CB8AC3E}">
        <p14:creationId xmlns:p14="http://schemas.microsoft.com/office/powerpoint/2010/main" val="410049617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title"/>
          </p:nvPr>
        </p:nvSpPr>
        <p:spPr>
          <a:xfrm>
            <a:off x="140675" y="162139"/>
            <a:ext cx="11922371" cy="1098903"/>
          </a:xfrm>
          <a:prstGeom prst="rect">
            <a:avLst/>
          </a:prstGeom>
        </p:spPr>
        <p:txBody>
          <a:bodyPr>
            <a:normAutofit fontScale="90000"/>
          </a:bodyPr>
          <a:lstStyle>
            <a:lvl1pPr algn="ctr">
              <a:defRPr sz="4600"/>
            </a:lvl1pPr>
          </a:lstStyle>
          <a:p>
            <a:r>
              <a:rPr dirty="0"/>
              <a:t>Preliminary </a:t>
            </a:r>
            <a:r>
              <a:rPr lang="en-US" dirty="0" smtClean="0"/>
              <a:t>University</a:t>
            </a:r>
            <a:br>
              <a:rPr lang="en-US" dirty="0" smtClean="0"/>
            </a:br>
            <a:r>
              <a:rPr dirty="0" smtClean="0"/>
              <a:t>4yr </a:t>
            </a:r>
            <a:r>
              <a:rPr dirty="0"/>
              <a:t>Graduation Rates</a:t>
            </a:r>
          </a:p>
        </p:txBody>
      </p:sp>
      <p:graphicFrame>
        <p:nvGraphicFramePr>
          <p:cNvPr id="235" name="Chart 235"/>
          <p:cNvGraphicFramePr/>
          <p:nvPr>
            <p:extLst/>
          </p:nvPr>
        </p:nvGraphicFramePr>
        <p:xfrm>
          <a:off x="1925319" y="1818859"/>
          <a:ext cx="3623231" cy="3187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6" name="Chart 236"/>
          <p:cNvGraphicFramePr/>
          <p:nvPr>
            <p:extLst/>
          </p:nvPr>
        </p:nvGraphicFramePr>
        <p:xfrm>
          <a:off x="6819097" y="1818859"/>
          <a:ext cx="3580853" cy="3187739"/>
        </p:xfrm>
        <a:graphic>
          <a:graphicData uri="http://schemas.openxmlformats.org/drawingml/2006/chart">
            <c:chart xmlns:c="http://schemas.openxmlformats.org/drawingml/2006/chart" xmlns:r="http://schemas.openxmlformats.org/officeDocument/2006/relationships" r:id="rId4"/>
          </a:graphicData>
        </a:graphic>
      </p:graphicFrame>
      <p:sp>
        <p:nvSpPr>
          <p:cNvPr id="5" name="Shape 211"/>
          <p:cNvSpPr/>
          <p:nvPr/>
        </p:nvSpPr>
        <p:spPr>
          <a:xfrm flipV="1">
            <a:off x="2615967" y="2692244"/>
            <a:ext cx="2570338" cy="485049"/>
          </a:xfrm>
          <a:prstGeom prst="line">
            <a:avLst/>
          </a:prstGeom>
          <a:ln w="508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6" name="Shape 212"/>
          <p:cNvSpPr/>
          <p:nvPr/>
        </p:nvSpPr>
        <p:spPr>
          <a:xfrm rot="20889455">
            <a:off x="2948015" y="2921296"/>
            <a:ext cx="1936977" cy="44146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4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Helvetica"/>
                <a:cs typeface="Helvetica"/>
                <a:sym typeface="Helvetica"/>
              </a:rPr>
              <a:t>24</a:t>
            </a: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 </a:t>
            </a:r>
            <a:r>
              <a:rPr kumimoji="0" sz="2400" b="0" i="0" u="none" strike="noStrike" kern="0" cap="none" spc="0" normalizeH="0" baseline="0" noProof="0" dirty="0">
                <a:ln>
                  <a:noFill/>
                </a:ln>
                <a:solidFill>
                  <a:srgbClr val="000000"/>
                </a:solidFill>
                <a:effectLst/>
                <a:uLnTx/>
                <a:uFillTx/>
                <a:latin typeface="Helvetica"/>
                <a:cs typeface="Helvetica"/>
                <a:sym typeface="Helvetica"/>
              </a:rPr>
              <a:t>increase</a:t>
            </a:r>
          </a:p>
        </p:txBody>
      </p:sp>
      <p:sp>
        <p:nvSpPr>
          <p:cNvPr id="7" name="Shape 211"/>
          <p:cNvSpPr/>
          <p:nvPr/>
        </p:nvSpPr>
        <p:spPr>
          <a:xfrm flipV="1">
            <a:off x="7505694" y="2655902"/>
            <a:ext cx="2494292" cy="684469"/>
          </a:xfrm>
          <a:prstGeom prst="line">
            <a:avLst/>
          </a:prstGeom>
          <a:ln w="508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8" name="Shape 212"/>
          <p:cNvSpPr/>
          <p:nvPr/>
        </p:nvSpPr>
        <p:spPr>
          <a:xfrm rot="20689039">
            <a:off x="7708465" y="2991421"/>
            <a:ext cx="1936977" cy="44146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24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Helvetica"/>
                <a:cs typeface="Helvetica"/>
                <a:sym typeface="Helvetica"/>
              </a:rPr>
              <a:t>42</a:t>
            </a:r>
            <a:r>
              <a:rPr kumimoji="0" sz="2400" b="0" i="0" u="none" strike="noStrike" kern="0" cap="none" spc="0" normalizeH="0" baseline="0" noProof="0" dirty="0" smtClean="0">
                <a:ln>
                  <a:noFill/>
                </a:ln>
                <a:solidFill>
                  <a:srgbClr val="000000"/>
                </a:solidFill>
                <a:effectLst/>
                <a:uLnTx/>
                <a:uFillTx/>
                <a:latin typeface="Helvetica"/>
                <a:cs typeface="Helvetica"/>
                <a:sym typeface="Helvetica"/>
              </a:rPr>
              <a:t>% </a:t>
            </a:r>
            <a:r>
              <a:rPr kumimoji="0" sz="2400" b="0" i="0" u="none" strike="noStrike" kern="0" cap="none" spc="0" normalizeH="0" baseline="0" noProof="0" dirty="0">
                <a:ln>
                  <a:noFill/>
                </a:ln>
                <a:solidFill>
                  <a:srgbClr val="000000"/>
                </a:solidFill>
                <a:effectLst/>
                <a:uLnTx/>
                <a:uFillTx/>
                <a:latin typeface="Helvetica"/>
                <a:cs typeface="Helvetica"/>
                <a:sym typeface="Helvetica"/>
              </a:rPr>
              <a:t>increase</a:t>
            </a:r>
          </a:p>
        </p:txBody>
      </p:sp>
    </p:spTree>
    <p:extLst>
      <p:ext uri="{BB962C8B-B14F-4D97-AF65-F5344CB8AC3E}">
        <p14:creationId xmlns:p14="http://schemas.microsoft.com/office/powerpoint/2010/main" val="67677580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p:nvPr>
        </p:nvSpPr>
        <p:spPr>
          <a:xfrm>
            <a:off x="195071" y="426720"/>
            <a:ext cx="11875010" cy="1682496"/>
          </a:xfrm>
          <a:prstGeom prst="rect">
            <a:avLst/>
          </a:prstGeom>
        </p:spPr>
        <p:txBody>
          <a:bodyPr/>
          <a:lstStyle>
            <a:lvl1pPr algn="ctr">
              <a:defRPr sz="4800"/>
            </a:lvl1pPr>
          </a:lstStyle>
          <a:p>
            <a:r>
              <a:t>Preliminary Fall Enrollment Report</a:t>
            </a:r>
          </a:p>
        </p:txBody>
      </p:sp>
      <p:sp>
        <p:nvSpPr>
          <p:cNvPr id="241" name="Shape 241"/>
          <p:cNvSpPr>
            <a:spLocks noGrp="1"/>
          </p:cNvSpPr>
          <p:nvPr>
            <p:ph type="body" idx="1"/>
          </p:nvPr>
        </p:nvSpPr>
        <p:spPr>
          <a:xfrm>
            <a:off x="1190625" y="2414016"/>
            <a:ext cx="9810750" cy="3551016"/>
          </a:xfrm>
          <a:prstGeom prst="rect">
            <a:avLst/>
          </a:prstGeom>
        </p:spPr>
        <p:txBody>
          <a:bodyPr/>
          <a:lstStyle/>
          <a:p>
            <a:pPr marL="0" indent="0" algn="ctr">
              <a:buSzTx/>
              <a:buNone/>
              <a:defRPr sz="4400">
                <a:solidFill>
                  <a:srgbClr val="17375E"/>
                </a:solidFill>
              </a:defRPr>
            </a:pPr>
            <a:r>
              <a:t>Dr. Tristan Denley</a:t>
            </a:r>
          </a:p>
          <a:p>
            <a:pPr marL="0" indent="0" algn="ctr">
              <a:buSzTx/>
              <a:buNone/>
              <a:defRPr sz="4400">
                <a:solidFill>
                  <a:srgbClr val="17375E"/>
                </a:solidFill>
              </a:defRPr>
            </a:pPr>
            <a:r>
              <a:t>Vice Chancellor, Academic Affairs</a:t>
            </a:r>
          </a:p>
        </p:txBody>
      </p:sp>
    </p:spTree>
    <p:extLst>
      <p:ext uri="{BB962C8B-B14F-4D97-AF65-F5344CB8AC3E}">
        <p14:creationId xmlns:p14="http://schemas.microsoft.com/office/powerpoint/2010/main" val="144065453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66110" y="120642"/>
          <a:ext cx="8503920" cy="5852160"/>
        </p:xfrm>
        <a:graphic>
          <a:graphicData uri="http://schemas.openxmlformats.org/drawingml/2006/table">
            <a:tbl>
              <a:tblPr firstRow="1" bandRow="1">
                <a:tableStyleId>{69012ECD-51FC-41F1-AA8D-1B2483CD663E}</a:tableStyleId>
              </a:tblPr>
              <a:tblGrid>
                <a:gridCol w="374904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tblGrid>
              <a:tr h="0">
                <a:tc gridSpan="4">
                  <a:txBody>
                    <a:bodyPr/>
                    <a:lstStyle/>
                    <a:p>
                      <a:pPr algn="ctr"/>
                      <a:r>
                        <a:rPr lang="en-US" b="1" dirty="0"/>
                        <a:t>Job Placement Rates by Institution: 2014-2015</a:t>
                      </a:r>
                      <a:r>
                        <a:rPr lang="en-US" b="1" baseline="0" dirty="0"/>
                        <a:t> College Graduates</a:t>
                      </a:r>
                      <a:endParaRPr lang="en-US"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0">
                <a:tc>
                  <a:txBody>
                    <a:bodyPr/>
                    <a:lstStyle/>
                    <a:p>
                      <a:pPr algn="ctr"/>
                      <a:r>
                        <a:rPr lang="en-US" b="1" dirty="0"/>
                        <a:t>Institution</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Total Placeable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Total Placed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Percent</a:t>
                      </a:r>
                      <a:r>
                        <a:rPr lang="en-US" b="1" baseline="0" dirty="0"/>
                        <a:t> Placed</a:t>
                      </a:r>
                      <a:endParaRPr lang="en-US" b="1"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l"/>
                      <a:r>
                        <a:rPr lang="en-US" sz="1600" b="1" dirty="0"/>
                        <a:t>Chattanooga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654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630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96%</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l"/>
                      <a:r>
                        <a:rPr lang="en-US" sz="1600" b="1" dirty="0"/>
                        <a:t>Cleveland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l"/>
                      <a:r>
                        <a:rPr lang="en-US" sz="1600" b="1" dirty="0"/>
                        <a:t>Columbia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278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242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87%</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l"/>
                      <a:r>
                        <a:rPr lang="en-US" sz="1600" b="1" dirty="0"/>
                        <a:t>Dyersburg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183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l"/>
                      <a:r>
                        <a:rPr lang="en-US" sz="1600" b="1" dirty="0"/>
                        <a:t>Jackson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94%</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l"/>
                      <a:r>
                        <a:rPr lang="en-US" sz="1600" b="1" dirty="0"/>
                        <a:t>Motlow</a:t>
                      </a:r>
                      <a:r>
                        <a:rPr lang="en-US" sz="1600" b="1" baseline="0" dirty="0"/>
                        <a:t> </a:t>
                      </a:r>
                      <a:r>
                        <a:rPr lang="en-US" sz="1600" b="1" dirty="0"/>
                        <a:t>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95%</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l"/>
                      <a:r>
                        <a:rPr lang="en-US" sz="1600" b="1" dirty="0"/>
                        <a:t>Nashville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l"/>
                      <a:r>
                        <a:rPr lang="en-US" sz="1600" b="1" dirty="0"/>
                        <a:t>Northeast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l"/>
                      <a:r>
                        <a:rPr lang="en-US" sz="1600" b="1" dirty="0"/>
                        <a:t>Pellissippi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94%</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l"/>
                      <a:r>
                        <a:rPr lang="en-US" sz="1600" b="1" dirty="0"/>
                        <a:t>Roane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97%</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l"/>
                      <a:r>
                        <a:rPr lang="en-US" sz="1600" b="1" dirty="0"/>
                        <a:t>Southwest Tennessee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507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88%</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4320">
                <a:tc>
                  <a:txBody>
                    <a:bodyPr/>
                    <a:lstStyle/>
                    <a:p>
                      <a:pPr algn="l"/>
                      <a:r>
                        <a:rPr lang="en-US" sz="1600" b="1" dirty="0"/>
                        <a:t>Volunteer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94%</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74320">
                <a:tc>
                  <a:txBody>
                    <a:bodyPr/>
                    <a:lstStyle/>
                    <a:p>
                      <a:pPr algn="l"/>
                      <a:r>
                        <a:rPr lang="en-US" sz="1600" b="1" dirty="0"/>
                        <a:t>Walters State Community College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510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74320">
                <a:tc>
                  <a:txBody>
                    <a:bodyPr/>
                    <a:lstStyle/>
                    <a:p>
                      <a:pPr algn="l"/>
                      <a:r>
                        <a:rPr lang="en-US" b="1" dirty="0"/>
                        <a:t>Total</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4,821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4,483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5"/>
                  </a:ext>
                </a:extLst>
              </a:tr>
            </a:tbl>
          </a:graphicData>
        </a:graphic>
      </p:graphicFrame>
      <p:sp>
        <p:nvSpPr>
          <p:cNvPr id="4" name="TextBox 3"/>
          <p:cNvSpPr txBox="1"/>
          <p:nvPr/>
        </p:nvSpPr>
        <p:spPr>
          <a:xfrm>
            <a:off x="9429993"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3445154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Fall Enrollment: Fall 2014 and Preliminary Fall 2015</a:t>
            </a:r>
            <a:endParaRPr lang="en-US" sz="2800" dirty="0"/>
          </a:p>
        </p:txBody>
      </p:sp>
      <p:graphicFrame>
        <p:nvGraphicFramePr>
          <p:cNvPr id="12" name="Chart 11"/>
          <p:cNvGraphicFramePr>
            <a:graphicFrameLocks/>
          </p:cNvGraphicFramePr>
          <p:nvPr>
            <p:extLst/>
          </p:nvPr>
        </p:nvGraphicFramePr>
        <p:xfrm>
          <a:off x="744150" y="1341676"/>
          <a:ext cx="10767689" cy="36926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492578" y="5034342"/>
            <a:ext cx="5656466" cy="461665"/>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 Fall 2016 does not include session II enrollment at APSU’s Fort Campbell campus.</a:t>
            </a:r>
            <a:b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b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 TCAT enrollment is from 10</a:t>
            </a:r>
            <a:r>
              <a:rPr kumimoji="0" lang="en-US" sz="1200" b="0" i="0" u="none" strike="noStrike" kern="0" cap="none" spc="0" normalizeH="0" baseline="30000" noProof="0" dirty="0" smtClean="0">
                <a:ln>
                  <a:noFill/>
                </a:ln>
                <a:solidFill>
                  <a:srgbClr val="000000"/>
                </a:solidFill>
                <a:effectLst/>
                <a:uLnTx/>
                <a:uFillTx/>
                <a:latin typeface="Franklin Gothic Book"/>
                <a:sym typeface="Franklin Gothic Book"/>
              </a:rPr>
              <a:t>th</a:t>
            </a: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 day census reporting for fall 2014, 2015 and 2016.</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sp>
        <p:nvSpPr>
          <p:cNvPr id="3" name="Down Arrow 2"/>
          <p:cNvSpPr/>
          <p:nvPr/>
        </p:nvSpPr>
        <p:spPr>
          <a:xfrm>
            <a:off x="8594064" y="2073176"/>
            <a:ext cx="646176" cy="5598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sym typeface="Franklin Gothic Book"/>
            </a:endParaRPr>
          </a:p>
        </p:txBody>
      </p:sp>
      <p:sp>
        <p:nvSpPr>
          <p:cNvPr id="7" name="Up Arrow 6"/>
          <p:cNvSpPr/>
          <p:nvPr/>
        </p:nvSpPr>
        <p:spPr>
          <a:xfrm flipV="1">
            <a:off x="9346052" y="2124826"/>
            <a:ext cx="646176" cy="57915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sym typeface="Franklin Gothic Book"/>
            </a:endParaRPr>
          </a:p>
        </p:txBody>
      </p:sp>
      <p:sp>
        <p:nvSpPr>
          <p:cNvPr id="8" name="TextBox 7"/>
          <p:cNvSpPr txBox="1"/>
          <p:nvPr/>
        </p:nvSpPr>
        <p:spPr>
          <a:xfrm>
            <a:off x="8678544" y="2252983"/>
            <a:ext cx="514459" cy="276999"/>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0.7%</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sp>
        <p:nvSpPr>
          <p:cNvPr id="9" name="Up Arrow 8"/>
          <p:cNvSpPr/>
          <p:nvPr/>
        </p:nvSpPr>
        <p:spPr>
          <a:xfrm>
            <a:off x="10084072" y="4002736"/>
            <a:ext cx="646176" cy="32358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sym typeface="Franklin Gothic Book"/>
            </a:endParaRPr>
          </a:p>
        </p:txBody>
      </p:sp>
      <p:sp>
        <p:nvSpPr>
          <p:cNvPr id="10" name="TextBox 9"/>
          <p:cNvSpPr txBox="1"/>
          <p:nvPr/>
        </p:nvSpPr>
        <p:spPr>
          <a:xfrm>
            <a:off x="10156238" y="4002736"/>
            <a:ext cx="514459" cy="276999"/>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2.4%</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sp>
        <p:nvSpPr>
          <p:cNvPr id="5" name="TextBox 4"/>
          <p:cNvSpPr txBox="1"/>
          <p:nvPr/>
        </p:nvSpPr>
        <p:spPr>
          <a:xfrm>
            <a:off x="9426399" y="2330449"/>
            <a:ext cx="514459" cy="276999"/>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2.3%</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spTree>
    <p:extLst>
      <p:ext uri="{BB962C8B-B14F-4D97-AF65-F5344CB8AC3E}">
        <p14:creationId xmlns:p14="http://schemas.microsoft.com/office/powerpoint/2010/main" val="68139957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Fall Enrollment Trend</a:t>
            </a:r>
            <a:endParaRPr lang="en-US" sz="4000" dirty="0"/>
          </a:p>
        </p:txBody>
      </p:sp>
      <p:sp>
        <p:nvSpPr>
          <p:cNvPr id="4" name="TextBox 3"/>
          <p:cNvSpPr txBox="1"/>
          <p:nvPr/>
        </p:nvSpPr>
        <p:spPr>
          <a:xfrm>
            <a:off x="2528401" y="5311341"/>
            <a:ext cx="5643642" cy="276999"/>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 Fall 2016 does not include session II enrollment at APSU’s Fort Campbell campus.</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graphicFrame>
        <p:nvGraphicFramePr>
          <p:cNvPr id="6" name="Chart 5"/>
          <p:cNvGraphicFramePr>
            <a:graphicFrameLocks/>
          </p:cNvGraphicFramePr>
          <p:nvPr>
            <p:extLst/>
          </p:nvPr>
        </p:nvGraphicFramePr>
        <p:xfrm>
          <a:off x="1427185" y="1261042"/>
          <a:ext cx="8829675" cy="3924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92093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First-time, Full-time Freshmen</a:t>
            </a:r>
            <a:br>
              <a:rPr lang="en-US" sz="4000" dirty="0" smtClean="0"/>
            </a:br>
            <a:r>
              <a:rPr lang="en-US" sz="2000" dirty="0" smtClean="0"/>
              <a:t>Recently Graduated from High School and Enrolled in TBR</a:t>
            </a:r>
            <a:endParaRPr lang="en-US" sz="2000" dirty="0"/>
          </a:p>
        </p:txBody>
      </p:sp>
      <p:sp>
        <p:nvSpPr>
          <p:cNvPr id="4" name="TextBox 3"/>
          <p:cNvSpPr txBox="1"/>
          <p:nvPr/>
        </p:nvSpPr>
        <p:spPr>
          <a:xfrm>
            <a:off x="2528401" y="5311341"/>
            <a:ext cx="5643642" cy="276999"/>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 Fall 2016 does not include session II enrollment at APSU’s Fort Campbell campus.</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graphicFrame>
        <p:nvGraphicFramePr>
          <p:cNvPr id="5" name="Chart 4"/>
          <p:cNvGraphicFramePr>
            <a:graphicFrameLocks/>
          </p:cNvGraphicFramePr>
          <p:nvPr>
            <p:extLst/>
          </p:nvPr>
        </p:nvGraphicFramePr>
        <p:xfrm>
          <a:off x="1052512" y="1754980"/>
          <a:ext cx="9998452" cy="3348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933740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t>Fall Enrollment Age 25+</a:t>
            </a:r>
            <a:br>
              <a:rPr lang="en-US" sz="4000" dirty="0" smtClean="0"/>
            </a:br>
            <a:r>
              <a:rPr lang="en-US" sz="4000" dirty="0" err="1" smtClean="0"/>
              <a:t>vs</a:t>
            </a:r>
            <a:r>
              <a:rPr lang="en-US" sz="4000" dirty="0" smtClean="0"/>
              <a:t> TN Unemployment rate</a:t>
            </a:r>
            <a:endParaRPr lang="en-US" sz="2000" dirty="0"/>
          </a:p>
        </p:txBody>
      </p:sp>
      <p:sp>
        <p:nvSpPr>
          <p:cNvPr id="4" name="TextBox 3"/>
          <p:cNvSpPr txBox="1"/>
          <p:nvPr/>
        </p:nvSpPr>
        <p:spPr>
          <a:xfrm>
            <a:off x="2528401" y="5311341"/>
            <a:ext cx="5643642" cy="276999"/>
          </a:xfrm>
          <a:prstGeom prst="rect">
            <a:avLst/>
          </a:prstGeom>
          <a:noFill/>
        </p:spPr>
        <p:txBody>
          <a:bodyPr wrap="non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 Fall 2016 does not include session II enrollment at APSU’s Fort Campbell campus.</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graphicFrame>
        <p:nvGraphicFramePr>
          <p:cNvPr id="6" name="Chart 5"/>
          <p:cNvGraphicFramePr>
            <a:graphicFrameLocks/>
          </p:cNvGraphicFramePr>
          <p:nvPr/>
        </p:nvGraphicFramePr>
        <p:xfrm>
          <a:off x="2622549" y="1862930"/>
          <a:ext cx="6946901" cy="3132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9167685"/>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75" y="203913"/>
            <a:ext cx="10972800" cy="1098901"/>
          </a:xfrm>
        </p:spPr>
        <p:txBody>
          <a:bodyPr>
            <a:normAutofit fontScale="90000"/>
          </a:bodyPr>
          <a:lstStyle/>
          <a:p>
            <a:r>
              <a:rPr lang="en-US" sz="3600" dirty="0" smtClean="0"/>
              <a:t>Enrollment By Student Level: </a:t>
            </a:r>
            <a:br>
              <a:rPr lang="en-US" sz="3600" dirty="0" smtClean="0"/>
            </a:br>
            <a:r>
              <a:rPr lang="en-US" sz="3600" dirty="0" smtClean="0"/>
              <a:t>Universities</a:t>
            </a:r>
            <a:endParaRPr lang="en-US" sz="3600" dirty="0"/>
          </a:p>
        </p:txBody>
      </p:sp>
      <p:sp>
        <p:nvSpPr>
          <p:cNvPr id="4" name="TextBox 3"/>
          <p:cNvSpPr txBox="1"/>
          <p:nvPr/>
        </p:nvSpPr>
        <p:spPr>
          <a:xfrm>
            <a:off x="163975" y="5141935"/>
            <a:ext cx="3260478" cy="461665"/>
          </a:xfrm>
          <a:prstGeom prst="rect">
            <a:avLst/>
          </a:prstGeom>
          <a:noFill/>
        </p:spPr>
        <p:txBody>
          <a:bodyPr wrap="none" rtlCol="0">
            <a:spAutoFit/>
          </a:bodyPr>
          <a:lstStyle/>
          <a:p>
            <a:pPr marL="171450" marR="0" lvl="0" indent="-171450" algn="l" defTabSz="457200" rtl="0" eaLnBrk="1" fontAlgn="auto" latinLnBrk="0" hangingPunct="0">
              <a:lnSpc>
                <a:spcPct val="100000"/>
              </a:lnSpc>
              <a:spcBef>
                <a:spcPts val="0"/>
              </a:spcBef>
              <a:spcAft>
                <a:spcPts val="0"/>
              </a:spcAft>
              <a:buClrTx/>
              <a:buSzTx/>
              <a:buFontTx/>
              <a:buChar char="•"/>
              <a:tabLst/>
              <a:defRPr/>
            </a:pP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Fall 2016 does not include session II </a:t>
            </a:r>
            <a:r>
              <a:rPr kumimoji="0" lang="en-US" sz="1200" b="0" i="0" u="none" strike="noStrike" kern="0" cap="none" spc="0" normalizeH="0" baseline="0" noProof="0" dirty="0">
                <a:ln>
                  <a:noFill/>
                </a:ln>
                <a:solidFill>
                  <a:srgbClr val="000000"/>
                </a:solidFill>
                <a:effectLst/>
                <a:uLnTx/>
                <a:uFillTx/>
                <a:latin typeface="Franklin Gothic Book"/>
                <a:sym typeface="Franklin Gothic Book"/>
              </a:rPr>
              <a:t/>
            </a:r>
            <a:br>
              <a:rPr kumimoji="0" lang="en-US" sz="1200" b="0" i="0" u="none" strike="noStrike" kern="0" cap="none" spc="0" normalizeH="0" baseline="0" noProof="0" dirty="0">
                <a:ln>
                  <a:noFill/>
                </a:ln>
                <a:solidFill>
                  <a:srgbClr val="000000"/>
                </a:solidFill>
                <a:effectLst/>
                <a:uLnTx/>
                <a:uFillTx/>
                <a:latin typeface="Franklin Gothic Book"/>
                <a:sym typeface="Franklin Gothic Book"/>
              </a:rPr>
            </a:br>
            <a:r>
              <a:rPr kumimoji="0" lang="en-US" sz="1200" b="0" i="0" u="none" strike="noStrike" kern="0" cap="none" spc="0" normalizeH="0" baseline="0" noProof="0" dirty="0" smtClean="0">
                <a:ln>
                  <a:noFill/>
                </a:ln>
                <a:solidFill>
                  <a:srgbClr val="000000"/>
                </a:solidFill>
                <a:effectLst/>
                <a:uLnTx/>
                <a:uFillTx/>
                <a:latin typeface="Franklin Gothic Book"/>
                <a:sym typeface="Franklin Gothic Book"/>
              </a:rPr>
              <a:t>enrollment at APSU’s Fort Campbell campus.</a:t>
            </a:r>
            <a:endParaRPr kumimoji="0" lang="en-US" sz="1200" b="0" i="0" u="none" strike="noStrike" kern="0" cap="none" spc="0" normalizeH="0" baseline="0" noProof="0" dirty="0">
              <a:ln>
                <a:noFill/>
              </a:ln>
              <a:solidFill>
                <a:srgbClr val="000000"/>
              </a:solidFill>
              <a:effectLst/>
              <a:uLnTx/>
              <a:uFillTx/>
              <a:latin typeface="Franklin Gothic Book"/>
              <a:sym typeface="Franklin Gothic Book"/>
            </a:endParaRPr>
          </a:p>
        </p:txBody>
      </p:sp>
      <p:graphicFrame>
        <p:nvGraphicFramePr>
          <p:cNvPr id="5" name="Chart 4"/>
          <p:cNvGraphicFramePr>
            <a:graphicFrameLocks/>
          </p:cNvGraphicFramePr>
          <p:nvPr>
            <p:extLst/>
          </p:nvPr>
        </p:nvGraphicFramePr>
        <p:xfrm>
          <a:off x="502018" y="1302814"/>
          <a:ext cx="11094925" cy="374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0023080"/>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Enrollment By Student Level: Community Colleges</a:t>
            </a:r>
            <a:endParaRPr lang="en-US" sz="2800" dirty="0"/>
          </a:p>
        </p:txBody>
      </p:sp>
      <p:graphicFrame>
        <p:nvGraphicFramePr>
          <p:cNvPr id="5" name="Chart 4"/>
          <p:cNvGraphicFramePr>
            <a:graphicFrameLocks/>
          </p:cNvGraphicFramePr>
          <p:nvPr>
            <p:extLst/>
          </p:nvPr>
        </p:nvGraphicFramePr>
        <p:xfrm>
          <a:off x="425855" y="1399359"/>
          <a:ext cx="11156545" cy="3401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722473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xfrm>
            <a:off x="304799" y="580290"/>
            <a:ext cx="11460482" cy="1670539"/>
          </a:xfrm>
          <a:prstGeom prst="rect">
            <a:avLst/>
          </a:prstGeom>
        </p:spPr>
        <p:txBody>
          <a:bodyPr/>
          <a:lstStyle/>
          <a:p>
            <a:pPr algn="ctr" defTabSz="425195">
              <a:defRPr sz="5115"/>
            </a:pPr>
            <a:r>
              <a:t>Report on Academic Affairs</a:t>
            </a:r>
            <a:br/>
            <a:r>
              <a:t>Initiatives</a:t>
            </a:r>
          </a:p>
        </p:txBody>
      </p:sp>
      <p:sp>
        <p:nvSpPr>
          <p:cNvPr id="250" name="Shape 250"/>
          <p:cNvSpPr>
            <a:spLocks noGrp="1"/>
          </p:cNvSpPr>
          <p:nvPr>
            <p:ph type="body" idx="1"/>
          </p:nvPr>
        </p:nvSpPr>
        <p:spPr>
          <a:xfrm>
            <a:off x="205272" y="2596895"/>
            <a:ext cx="11775235" cy="3167833"/>
          </a:xfrm>
          <a:prstGeom prst="rect">
            <a:avLst/>
          </a:prstGeom>
        </p:spPr>
        <p:txBody>
          <a:bodyPr/>
          <a:lstStyle/>
          <a:p>
            <a:pPr marL="0" indent="0" algn="ctr">
              <a:spcBef>
                <a:spcPts val="1100"/>
              </a:spcBef>
              <a:buSzTx/>
              <a:buNone/>
              <a:defRPr sz="4900">
                <a:solidFill>
                  <a:srgbClr val="17375E"/>
                </a:solidFill>
              </a:defRPr>
            </a:pPr>
            <a:r>
              <a:t>Dr. Tristan Denley</a:t>
            </a:r>
          </a:p>
          <a:p>
            <a:pPr marL="0" indent="0" algn="ctr">
              <a:spcBef>
                <a:spcPts val="1100"/>
              </a:spcBef>
              <a:buSzTx/>
              <a:buNone/>
              <a:defRPr sz="4900">
                <a:solidFill>
                  <a:srgbClr val="17375E"/>
                </a:solidFill>
              </a:defRPr>
            </a:pPr>
            <a:r>
              <a:t>Vice Chancellor, Academic Affairs</a:t>
            </a:r>
          </a:p>
        </p:txBody>
      </p:sp>
    </p:spTree>
    <p:extLst>
      <p:ext uri="{BB962C8B-B14F-4D97-AF65-F5344CB8AC3E}">
        <p14:creationId xmlns:p14="http://schemas.microsoft.com/office/powerpoint/2010/main" val="721909104"/>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3184921" y="1428750"/>
            <a:ext cx="2768204" cy="2598540"/>
          </a:xfrm>
          <a:prstGeom prst="ellipse">
            <a:avLst/>
          </a:prstGeom>
          <a:gradFill>
            <a:gsLst>
              <a:gs pos="0">
                <a:srgbClr val="0097EB">
                  <a:alpha val="45000"/>
                </a:srgbClr>
              </a:gs>
              <a:gs pos="100000">
                <a:srgbClr val="0071EB">
                  <a:alpha val="39000"/>
                </a:srgbClr>
              </a:gs>
            </a:gsLst>
            <a:lin ang="5400000"/>
          </a:gra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53" name="Shape 253"/>
          <p:cNvSpPr/>
          <p:nvPr/>
        </p:nvSpPr>
        <p:spPr>
          <a:xfrm>
            <a:off x="4588624" y="372814"/>
            <a:ext cx="2712884" cy="2598540"/>
          </a:xfrm>
          <a:prstGeom prst="ellipse">
            <a:avLst/>
          </a:prstGeom>
          <a:solidFill>
            <a:srgbClr val="005558">
              <a:alpha val="59560"/>
            </a:srgbClr>
          </a:solidFill>
          <a:ln w="3175">
            <a:miter lim="400000"/>
          </a:ln>
          <a:effectLst>
            <a:outerShdw blurRad="50800" dir="18900000" rotWithShape="0">
              <a:srgbClr val="000000">
                <a:alpha val="80000"/>
              </a:srgbClr>
            </a:outerShdw>
          </a:effectLst>
        </p:spPr>
        <p:txBody>
          <a:bodyPr lIns="35718" tIns="35718" rIns="35718" bIns="35718" anchor="ctr"/>
          <a:lstStyle/>
          <a:p>
            <a:pPr marL="0" marR="0" lvl="0" indent="0" algn="ctr" defTabSz="562570" rtl="0" eaLnBrk="1" fontAlgn="auto" latinLnBrk="0" hangingPunct="0">
              <a:lnSpc>
                <a:spcPct val="100000"/>
              </a:lnSpc>
              <a:spcBef>
                <a:spcPts val="0"/>
              </a:spcBef>
              <a:spcAft>
                <a:spcPts val="0"/>
              </a:spcAft>
              <a:buClrTx/>
              <a:buSzTx/>
              <a:buFontTx/>
              <a:buNone/>
              <a:tabLst/>
              <a:defRPr sz="16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kumimoji="0" sz="1600" b="0" i="0" u="none" strike="noStrike" kern="0" cap="none" spc="0" normalizeH="0" baseline="0" noProof="0">
              <a:ln>
                <a:noFill/>
              </a:ln>
              <a:solidFill>
                <a:srgbClr val="FFFFFF"/>
              </a:solidFill>
              <a:effectLst>
                <a:outerShdw blurRad="25400" dist="23998" dir="2700000" rotWithShape="0">
                  <a:srgbClr val="000000">
                    <a:alpha val="31034"/>
                  </a:srgbClr>
                </a:outerShdw>
              </a:effectLst>
              <a:uLnTx/>
              <a:uFillTx/>
              <a:latin typeface="Gill Sans"/>
              <a:sym typeface="Gill Sans"/>
            </a:endParaRPr>
          </a:p>
        </p:txBody>
      </p:sp>
      <p:sp>
        <p:nvSpPr>
          <p:cNvPr id="254" name="Shape 254"/>
          <p:cNvSpPr/>
          <p:nvPr/>
        </p:nvSpPr>
        <p:spPr>
          <a:xfrm>
            <a:off x="5595937" y="1428750"/>
            <a:ext cx="2768204" cy="2598540"/>
          </a:xfrm>
          <a:prstGeom prst="ellipse">
            <a:avLst/>
          </a:prstGeom>
          <a:solidFill>
            <a:srgbClr val="FF4013">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55" name="Shape 255"/>
          <p:cNvSpPr/>
          <p:nvPr/>
        </p:nvSpPr>
        <p:spPr>
          <a:xfrm>
            <a:off x="3088260" y="3817441"/>
            <a:ext cx="2768204" cy="2598540"/>
          </a:xfrm>
          <a:prstGeom prst="ellipse">
            <a:avLst/>
          </a:prstGeom>
          <a:solidFill>
            <a:srgbClr val="53D5FD">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56" name="Shape 256"/>
          <p:cNvSpPr/>
          <p:nvPr/>
        </p:nvSpPr>
        <p:spPr>
          <a:xfrm>
            <a:off x="5774531" y="3911203"/>
            <a:ext cx="2768204" cy="2598540"/>
          </a:xfrm>
          <a:prstGeom prst="ellipse">
            <a:avLst/>
          </a:prstGeom>
          <a:solidFill>
            <a:srgbClr val="E392FE">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57" name="Shape 257"/>
          <p:cNvSpPr/>
          <p:nvPr/>
        </p:nvSpPr>
        <p:spPr>
          <a:xfrm>
            <a:off x="4533304" y="2714625"/>
            <a:ext cx="2768204" cy="2598540"/>
          </a:xfrm>
          <a:prstGeom prst="ellipse">
            <a:avLst/>
          </a:prstGeom>
          <a:solidFill>
            <a:srgbClr val="F5EC00">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58" name="Shape 258"/>
          <p:cNvSpPr/>
          <p:nvPr/>
        </p:nvSpPr>
        <p:spPr>
          <a:xfrm>
            <a:off x="7256859" y="1830585"/>
            <a:ext cx="2768204" cy="2598540"/>
          </a:xfrm>
          <a:prstGeom prst="ellipse">
            <a:avLst/>
          </a:prstGeom>
          <a:solidFill>
            <a:srgbClr val="96D35F">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59" name="Shape 259"/>
          <p:cNvSpPr/>
          <p:nvPr/>
        </p:nvSpPr>
        <p:spPr>
          <a:xfrm>
            <a:off x="7774781" y="3732609"/>
            <a:ext cx="2768204" cy="2598540"/>
          </a:xfrm>
          <a:prstGeom prst="ellipse">
            <a:avLst/>
          </a:prstGeom>
          <a:solidFill>
            <a:srgbClr val="FFC4AB">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60" name="Shape 260"/>
          <p:cNvSpPr/>
          <p:nvPr/>
        </p:nvSpPr>
        <p:spPr>
          <a:xfrm>
            <a:off x="3624816" y="1916425"/>
            <a:ext cx="1816977" cy="924724"/>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Applied </a:t>
            </a:r>
          </a:p>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Technology</a:t>
            </a:r>
          </a:p>
        </p:txBody>
      </p:sp>
      <p:sp>
        <p:nvSpPr>
          <p:cNvPr id="261" name="Shape 261"/>
          <p:cNvSpPr/>
          <p:nvPr/>
        </p:nvSpPr>
        <p:spPr>
          <a:xfrm>
            <a:off x="3186359" y="4627760"/>
            <a:ext cx="2116337" cy="977901"/>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Social Sciences</a:t>
            </a:r>
          </a:p>
        </p:txBody>
      </p:sp>
      <p:sp>
        <p:nvSpPr>
          <p:cNvPr id="262" name="Shape 262"/>
          <p:cNvSpPr/>
          <p:nvPr/>
        </p:nvSpPr>
        <p:spPr>
          <a:xfrm>
            <a:off x="6148915" y="5213548"/>
            <a:ext cx="1699046" cy="52070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Education</a:t>
            </a:r>
          </a:p>
        </p:txBody>
      </p:sp>
      <p:sp>
        <p:nvSpPr>
          <p:cNvPr id="263" name="Shape 263"/>
          <p:cNvSpPr/>
          <p:nvPr/>
        </p:nvSpPr>
        <p:spPr>
          <a:xfrm>
            <a:off x="4851873" y="546893"/>
            <a:ext cx="2044900" cy="977901"/>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Health Professions</a:t>
            </a:r>
          </a:p>
        </p:txBody>
      </p:sp>
      <p:sp>
        <p:nvSpPr>
          <p:cNvPr id="264" name="Shape 264"/>
          <p:cNvSpPr/>
          <p:nvPr/>
        </p:nvSpPr>
        <p:spPr>
          <a:xfrm>
            <a:off x="6084472" y="1989931"/>
            <a:ext cx="1059979" cy="52070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STEM</a:t>
            </a:r>
          </a:p>
        </p:txBody>
      </p:sp>
      <p:sp>
        <p:nvSpPr>
          <p:cNvPr id="265" name="Shape 265"/>
          <p:cNvSpPr/>
          <p:nvPr/>
        </p:nvSpPr>
        <p:spPr>
          <a:xfrm>
            <a:off x="7880561" y="2713235"/>
            <a:ext cx="1879066" cy="52070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Humanities</a:t>
            </a:r>
          </a:p>
        </p:txBody>
      </p:sp>
      <p:sp>
        <p:nvSpPr>
          <p:cNvPr id="266" name="Shape 266"/>
          <p:cNvSpPr/>
          <p:nvPr/>
        </p:nvSpPr>
        <p:spPr>
          <a:xfrm>
            <a:off x="8840981" y="4775993"/>
            <a:ext cx="726182" cy="52070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Arts</a:t>
            </a:r>
          </a:p>
        </p:txBody>
      </p:sp>
      <p:sp>
        <p:nvSpPr>
          <p:cNvPr id="267" name="Shape 267"/>
          <p:cNvSpPr/>
          <p:nvPr/>
        </p:nvSpPr>
        <p:spPr>
          <a:xfrm>
            <a:off x="7224824" y="546099"/>
            <a:ext cx="3136964" cy="622301"/>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3400" b="1">
                <a:solidFill>
                  <a:srgbClr val="FFFFFF"/>
                </a:solidFill>
                <a:effectLst>
                  <a:outerShdw blurRad="38100" dist="64529" dir="2700000" rotWithShape="0">
                    <a:srgbClr val="000000">
                      <a:alpha val="48275"/>
                    </a:srgbClr>
                  </a:outerShdw>
                </a:effectLst>
                <a:latin typeface="Helvetica Neue"/>
                <a:ea typeface="Helvetica Neue"/>
                <a:cs typeface="Helvetica Neue"/>
                <a:sym typeface="Helvetica Neue"/>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3400" b="1"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a:sym typeface="Helvetica Neue"/>
              </a:rPr>
              <a:t>Academic Foci</a:t>
            </a:r>
          </a:p>
        </p:txBody>
      </p:sp>
      <p:sp>
        <p:nvSpPr>
          <p:cNvPr id="268" name="Shape 268"/>
          <p:cNvSpPr/>
          <p:nvPr/>
        </p:nvSpPr>
        <p:spPr>
          <a:xfrm>
            <a:off x="1631156" y="2518171"/>
            <a:ext cx="2768204" cy="2598540"/>
          </a:xfrm>
          <a:prstGeom prst="ellipse">
            <a:avLst/>
          </a:prstGeom>
          <a:solidFill>
            <a:srgbClr val="88540A">
              <a:alpha val="60000"/>
            </a:srgbClr>
          </a:solidFill>
          <a:ln w="3175">
            <a:miter lim="400000"/>
          </a:ln>
          <a:effectLst>
            <a:outerShdw blurRad="63500" dir="5400000" rotWithShape="0">
              <a:srgbClr val="000000">
                <a:alpha val="50000"/>
              </a:srgbClr>
            </a:outerShdw>
          </a:effectLst>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4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endParaRPr>
          </a:p>
        </p:txBody>
      </p:sp>
      <p:sp>
        <p:nvSpPr>
          <p:cNvPr id="269" name="Shape 269"/>
          <p:cNvSpPr/>
          <p:nvPr/>
        </p:nvSpPr>
        <p:spPr>
          <a:xfrm>
            <a:off x="1985443" y="3324026"/>
            <a:ext cx="2044900" cy="977901"/>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Business</a:t>
            </a:r>
          </a:p>
        </p:txBody>
      </p:sp>
      <p:sp>
        <p:nvSpPr>
          <p:cNvPr id="270" name="Shape 270"/>
          <p:cNvSpPr/>
          <p:nvPr/>
        </p:nvSpPr>
        <p:spPr>
          <a:xfrm>
            <a:off x="4834014" y="3453507"/>
            <a:ext cx="2044899" cy="977901"/>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lgn="ctr" defTabSz="410765">
              <a:defRPr sz="28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a:ln>
                  <a:noFill/>
                </a:ln>
                <a:solidFill>
                  <a:srgbClr val="FFFFFF"/>
                </a:solidFill>
                <a:effectLst>
                  <a:outerShdw blurRad="38100" dist="64529" dir="2700000" rotWithShape="0">
                    <a:srgbClr val="000000">
                      <a:alpha val="48275"/>
                    </a:srgbClr>
                  </a:outerShdw>
                </a:effectLst>
                <a:uLnTx/>
                <a:uFillTx/>
                <a:latin typeface="Helvetica Neue Light"/>
                <a:sym typeface="Helvetica Neue Light"/>
              </a:rPr>
              <a:t>General  Education</a:t>
            </a:r>
          </a:p>
        </p:txBody>
      </p:sp>
    </p:spTree>
    <p:extLst>
      <p:ext uri="{BB962C8B-B14F-4D97-AF65-F5344CB8AC3E}">
        <p14:creationId xmlns:p14="http://schemas.microsoft.com/office/powerpoint/2010/main" val="113077914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3081728" y="661284"/>
            <a:ext cx="6028544" cy="4651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321468">
              <a:defRPr sz="2600" b="1">
                <a:latin typeface="+mj-lt"/>
                <a:ea typeface="+mj-ea"/>
                <a:cs typeface="+mj-cs"/>
                <a:sym typeface="Helvetica"/>
              </a:defRPr>
            </a:lvl1pPr>
          </a:lstStyle>
          <a:p>
            <a:pPr marL="0" marR="0" lvl="0" indent="0" algn="ctr" defTabSz="321468" rtl="0" eaLnBrk="1" fontAlgn="auto" latinLnBrk="0" hangingPunct="0">
              <a:lnSpc>
                <a:spcPct val="100000"/>
              </a:lnSpc>
              <a:spcBef>
                <a:spcPts val="0"/>
              </a:spcBef>
              <a:spcAft>
                <a:spcPts val="0"/>
              </a:spcAft>
              <a:buClrTx/>
              <a:buSzTx/>
              <a:buFontTx/>
              <a:buNone/>
              <a:tabLst/>
              <a:defRPr/>
            </a:pPr>
            <a:r>
              <a:rPr kumimoji="0" sz="2600" b="1" i="0" u="none" strike="noStrike" kern="0" cap="none" spc="0" normalizeH="0" baseline="0" noProof="0">
                <a:ln>
                  <a:noFill/>
                </a:ln>
                <a:solidFill>
                  <a:srgbClr val="000000"/>
                </a:solidFill>
                <a:effectLst/>
                <a:uLnTx/>
                <a:uFillTx/>
                <a:latin typeface="Helvetica"/>
                <a:cs typeface="Helvetica"/>
                <a:sym typeface="Helvetica"/>
              </a:rPr>
              <a:t>Community College Graduation Rates</a:t>
            </a:r>
          </a:p>
        </p:txBody>
      </p:sp>
      <p:graphicFrame>
        <p:nvGraphicFramePr>
          <p:cNvPr id="273" name="Chart 273"/>
          <p:cNvGraphicFramePr/>
          <p:nvPr/>
        </p:nvGraphicFramePr>
        <p:xfrm>
          <a:off x="6172357" y="1736427"/>
          <a:ext cx="3480199" cy="3797896"/>
        </p:xfrm>
        <a:graphic>
          <a:graphicData uri="http://schemas.openxmlformats.org/drawingml/2006/chart">
            <c:chart xmlns:c="http://schemas.openxmlformats.org/drawingml/2006/chart" xmlns:r="http://schemas.openxmlformats.org/officeDocument/2006/relationships" r:id="rId2"/>
          </a:graphicData>
        </a:graphic>
      </p:graphicFrame>
      <p:grpSp>
        <p:nvGrpSpPr>
          <p:cNvPr id="276" name="Group 276"/>
          <p:cNvGrpSpPr/>
          <p:nvPr/>
        </p:nvGrpSpPr>
        <p:grpSpPr>
          <a:xfrm>
            <a:off x="2277198" y="2338268"/>
            <a:ext cx="3567467" cy="287339"/>
            <a:chOff x="0" y="8135"/>
            <a:chExt cx="3567465" cy="287337"/>
          </a:xfrm>
        </p:grpSpPr>
        <p:sp>
          <p:nvSpPr>
            <p:cNvPr id="274" name="Shape 274"/>
            <p:cNvSpPr/>
            <p:nvPr/>
          </p:nvSpPr>
          <p:spPr>
            <a:xfrm>
              <a:off x="242093" y="8135"/>
              <a:ext cx="3325373" cy="28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400">
                  <a:latin typeface="Helvetica Light"/>
                  <a:ea typeface="Helvetica Light"/>
                  <a:cs typeface="Helvetica Light"/>
                  <a:sym typeface="Helvetica Light"/>
                </a:defRPr>
              </a:pPr>
              <a:r>
                <a:rPr kumimoji="0" sz="1400" b="0" i="0" u="none" strike="noStrike" kern="0" cap="none" spc="0" normalizeH="0" baseline="0" noProof="0">
                  <a:ln>
                    <a:noFill/>
                  </a:ln>
                  <a:solidFill>
                    <a:srgbClr val="000000"/>
                  </a:solidFill>
                  <a:effectLst/>
                  <a:uLnTx/>
                  <a:uFillTx/>
                  <a:latin typeface="Helvetica Light"/>
                  <a:sym typeface="Helvetica Light"/>
                </a:rPr>
                <a:t>1</a:t>
              </a:r>
              <a:r>
                <a:rPr kumimoji="0" sz="1400" b="0" i="0" u="none" strike="noStrike" kern="0" cap="none" spc="0" normalizeH="0" baseline="31999" noProof="0">
                  <a:ln>
                    <a:noFill/>
                  </a:ln>
                  <a:solidFill>
                    <a:srgbClr val="000000"/>
                  </a:solidFill>
                  <a:effectLst/>
                  <a:uLnTx/>
                  <a:uFillTx/>
                  <a:latin typeface="Helvetica Light"/>
                  <a:sym typeface="Helvetica Light"/>
                </a:rPr>
                <a:t>st</a:t>
              </a:r>
              <a:r>
                <a:rPr kumimoji="0" sz="1400" b="0" i="0" u="none" strike="noStrike" kern="0" cap="none" spc="0" normalizeH="0" baseline="0" noProof="0">
                  <a:ln>
                    <a:noFill/>
                  </a:ln>
                  <a:solidFill>
                    <a:srgbClr val="000000"/>
                  </a:solidFill>
                  <a:effectLst/>
                  <a:uLnTx/>
                  <a:uFillTx/>
                  <a:latin typeface="Helvetica Light"/>
                  <a:sym typeface="Helvetica Light"/>
                </a:rPr>
                <a:t> yr - Did not attempt 9hrs in focus area</a:t>
              </a:r>
            </a:p>
          </p:txBody>
        </p:sp>
        <p:sp>
          <p:nvSpPr>
            <p:cNvPr id="275" name="Shape 275"/>
            <p:cNvSpPr/>
            <p:nvPr/>
          </p:nvSpPr>
          <p:spPr>
            <a:xfrm>
              <a:off x="0" y="49376"/>
              <a:ext cx="169665" cy="204857"/>
            </a:xfrm>
            <a:prstGeom prst="rect">
              <a:avLst/>
            </a:prstGeom>
            <a:gradFill flip="none" rotWithShape="1">
              <a:gsLst>
                <a:gs pos="0">
                  <a:srgbClr val="51A7F9"/>
                </a:gs>
                <a:gs pos="100000">
                  <a:srgbClr val="0365C0"/>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279" name="Group 279"/>
          <p:cNvGrpSpPr/>
          <p:nvPr/>
        </p:nvGrpSpPr>
        <p:grpSpPr>
          <a:xfrm>
            <a:off x="2277198" y="3285331"/>
            <a:ext cx="3172218" cy="287338"/>
            <a:chOff x="0" y="8135"/>
            <a:chExt cx="3172216" cy="287337"/>
          </a:xfrm>
        </p:grpSpPr>
        <p:sp>
          <p:nvSpPr>
            <p:cNvPr id="277" name="Shape 277"/>
            <p:cNvSpPr/>
            <p:nvPr/>
          </p:nvSpPr>
          <p:spPr>
            <a:xfrm>
              <a:off x="242093" y="8135"/>
              <a:ext cx="2930124" cy="28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400">
                  <a:latin typeface="Helvetica Light"/>
                  <a:ea typeface="Helvetica Light"/>
                  <a:cs typeface="Helvetica Light"/>
                  <a:sym typeface="Helvetica Light"/>
                </a:defRPr>
              </a:pPr>
              <a:r>
                <a:rPr kumimoji="0" sz="1400" b="0" i="0" u="none" strike="noStrike" kern="0" cap="none" spc="0" normalizeH="0" baseline="0" noProof="0">
                  <a:ln>
                    <a:noFill/>
                  </a:ln>
                  <a:solidFill>
                    <a:srgbClr val="000000"/>
                  </a:solidFill>
                  <a:effectLst/>
                  <a:uLnTx/>
                  <a:uFillTx/>
                  <a:latin typeface="Helvetica Light"/>
                  <a:sym typeface="Helvetica Light"/>
                </a:rPr>
                <a:t>1</a:t>
              </a:r>
              <a:r>
                <a:rPr kumimoji="0" sz="1400" b="0" i="0" u="none" strike="noStrike" kern="0" cap="none" spc="0" normalizeH="0" baseline="31999" noProof="0">
                  <a:ln>
                    <a:noFill/>
                  </a:ln>
                  <a:solidFill>
                    <a:srgbClr val="000000"/>
                  </a:solidFill>
                  <a:effectLst/>
                  <a:uLnTx/>
                  <a:uFillTx/>
                  <a:latin typeface="Helvetica Light"/>
                  <a:sym typeface="Helvetica Light"/>
                </a:rPr>
                <a:t>st</a:t>
              </a:r>
              <a:r>
                <a:rPr kumimoji="0" sz="1400" b="0" i="0" u="none" strike="noStrike" kern="0" cap="none" spc="0" normalizeH="0" baseline="0" noProof="0">
                  <a:ln>
                    <a:noFill/>
                  </a:ln>
                  <a:solidFill>
                    <a:srgbClr val="000000"/>
                  </a:solidFill>
                  <a:effectLst/>
                  <a:uLnTx/>
                  <a:uFillTx/>
                  <a:latin typeface="Helvetica Light"/>
                  <a:sym typeface="Helvetica Light"/>
                </a:rPr>
                <a:t> yr - Attempted 9hrs in focus area</a:t>
              </a:r>
            </a:p>
          </p:txBody>
        </p:sp>
        <p:sp>
          <p:nvSpPr>
            <p:cNvPr id="278" name="Shape 278"/>
            <p:cNvSpPr/>
            <p:nvPr/>
          </p:nvSpPr>
          <p:spPr>
            <a:xfrm>
              <a:off x="0" y="49376"/>
              <a:ext cx="169665" cy="204857"/>
            </a:xfrm>
            <a:prstGeom prst="rect">
              <a:avLst/>
            </a:prstGeom>
            <a:gradFill flip="none" rotWithShape="1">
              <a:gsLst>
                <a:gs pos="0">
                  <a:srgbClr val="70BF41"/>
                </a:gs>
                <a:gs pos="100000">
                  <a:srgbClr val="00882B"/>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282" name="Group 282"/>
          <p:cNvGrpSpPr/>
          <p:nvPr/>
        </p:nvGrpSpPr>
        <p:grpSpPr>
          <a:xfrm>
            <a:off x="2277198" y="4232393"/>
            <a:ext cx="2918497" cy="287339"/>
            <a:chOff x="0" y="8135"/>
            <a:chExt cx="2918495" cy="287337"/>
          </a:xfrm>
        </p:grpSpPr>
        <p:sp>
          <p:nvSpPr>
            <p:cNvPr id="280" name="Shape 280"/>
            <p:cNvSpPr/>
            <p:nvPr/>
          </p:nvSpPr>
          <p:spPr>
            <a:xfrm>
              <a:off x="242093" y="8135"/>
              <a:ext cx="2676403" cy="28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400">
                  <a:latin typeface="Helvetica Light"/>
                  <a:ea typeface="Helvetica Light"/>
                  <a:cs typeface="Helvetica Light"/>
                  <a:sym typeface="Helvetica Light"/>
                </a:defRPr>
              </a:pPr>
              <a:r>
                <a:rPr kumimoji="0" sz="1400" b="0" i="0" u="none" strike="noStrike" kern="0" cap="none" spc="0" normalizeH="0" baseline="0" noProof="0">
                  <a:ln>
                    <a:noFill/>
                  </a:ln>
                  <a:solidFill>
                    <a:srgbClr val="000000"/>
                  </a:solidFill>
                  <a:effectLst/>
                  <a:uLnTx/>
                  <a:uFillTx/>
                  <a:latin typeface="Helvetica Light"/>
                  <a:sym typeface="Helvetica Light"/>
                </a:rPr>
                <a:t>1</a:t>
              </a:r>
              <a:r>
                <a:rPr kumimoji="0" sz="1400" b="0" i="0" u="none" strike="noStrike" kern="0" cap="none" spc="0" normalizeH="0" baseline="31999" noProof="0">
                  <a:ln>
                    <a:noFill/>
                  </a:ln>
                  <a:solidFill>
                    <a:srgbClr val="000000"/>
                  </a:solidFill>
                  <a:effectLst/>
                  <a:uLnTx/>
                  <a:uFillTx/>
                  <a:latin typeface="Helvetica Light"/>
                  <a:sym typeface="Helvetica Light"/>
                </a:rPr>
                <a:t>st</a:t>
              </a:r>
              <a:r>
                <a:rPr kumimoji="0" sz="1400" b="0" i="0" u="none" strike="noStrike" kern="0" cap="none" spc="0" normalizeH="0" baseline="0" noProof="0">
                  <a:ln>
                    <a:noFill/>
                  </a:ln>
                  <a:solidFill>
                    <a:srgbClr val="000000"/>
                  </a:solidFill>
                  <a:effectLst/>
                  <a:uLnTx/>
                  <a:uFillTx/>
                  <a:latin typeface="Helvetica Light"/>
                  <a:sym typeface="Helvetica Light"/>
                </a:rPr>
                <a:t> yr - Earned 9hrs in focus area</a:t>
              </a:r>
            </a:p>
          </p:txBody>
        </p:sp>
        <p:sp>
          <p:nvSpPr>
            <p:cNvPr id="281" name="Shape 281"/>
            <p:cNvSpPr/>
            <p:nvPr/>
          </p:nvSpPr>
          <p:spPr>
            <a:xfrm>
              <a:off x="0" y="49376"/>
              <a:ext cx="169665" cy="204857"/>
            </a:xfrm>
            <a:prstGeom prst="rect">
              <a:avLst/>
            </a:prstGeom>
            <a:gradFill flip="none" rotWithShape="1">
              <a:gsLst>
                <a:gs pos="0">
                  <a:srgbClr val="F5D328"/>
                </a:gs>
                <a:gs pos="100000">
                  <a:srgbClr val="DCBD23"/>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spTree>
    <p:extLst>
      <p:ext uri="{BB962C8B-B14F-4D97-AF65-F5344CB8AC3E}">
        <p14:creationId xmlns:p14="http://schemas.microsoft.com/office/powerpoint/2010/main" val="1304723104"/>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slow">
        <p:wipe/>
      </p:transition>
    </mc:Choice>
    <mc:Fallback xmlns:p14="http://schemas.microsoft.com/office/powerpoint/2010/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a:off x="3833626" y="661284"/>
            <a:ext cx="4524748" cy="4651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321468">
              <a:defRPr sz="2600" b="1">
                <a:latin typeface="+mj-lt"/>
                <a:ea typeface="+mj-ea"/>
                <a:cs typeface="+mj-cs"/>
                <a:sym typeface="Helvetica"/>
              </a:defRPr>
            </a:lvl1pPr>
          </a:lstStyle>
          <a:p>
            <a:pPr marL="0" marR="0" lvl="0" indent="0" algn="ctr" defTabSz="321468" rtl="0" eaLnBrk="1" fontAlgn="auto" latinLnBrk="0" hangingPunct="0">
              <a:lnSpc>
                <a:spcPct val="100000"/>
              </a:lnSpc>
              <a:spcBef>
                <a:spcPts val="0"/>
              </a:spcBef>
              <a:spcAft>
                <a:spcPts val="0"/>
              </a:spcAft>
              <a:buClrTx/>
              <a:buSzTx/>
              <a:buFontTx/>
              <a:buNone/>
              <a:tabLst/>
              <a:defRPr/>
            </a:pPr>
            <a:r>
              <a:rPr kumimoji="0" sz="2600" b="1" i="0" u="none" strike="noStrike" kern="0" cap="none" spc="0" normalizeH="0" baseline="0" noProof="0">
                <a:ln>
                  <a:noFill/>
                </a:ln>
                <a:solidFill>
                  <a:srgbClr val="000000"/>
                </a:solidFill>
                <a:effectLst/>
                <a:uLnTx/>
                <a:uFillTx/>
                <a:latin typeface="Helvetica"/>
                <a:cs typeface="Helvetica"/>
                <a:sym typeface="Helvetica"/>
              </a:rPr>
              <a:t>University Graduation Rates</a:t>
            </a:r>
          </a:p>
        </p:txBody>
      </p:sp>
      <p:graphicFrame>
        <p:nvGraphicFramePr>
          <p:cNvPr id="285" name="Chart 285"/>
          <p:cNvGraphicFramePr/>
          <p:nvPr/>
        </p:nvGraphicFramePr>
        <p:xfrm>
          <a:off x="6172357" y="1736427"/>
          <a:ext cx="3480199" cy="3797896"/>
        </p:xfrm>
        <a:graphic>
          <a:graphicData uri="http://schemas.openxmlformats.org/drawingml/2006/chart">
            <c:chart xmlns:c="http://schemas.openxmlformats.org/drawingml/2006/chart" xmlns:r="http://schemas.openxmlformats.org/officeDocument/2006/relationships" r:id="rId2"/>
          </a:graphicData>
        </a:graphic>
      </p:graphicFrame>
      <p:grpSp>
        <p:nvGrpSpPr>
          <p:cNvPr id="288" name="Group 288"/>
          <p:cNvGrpSpPr/>
          <p:nvPr/>
        </p:nvGrpSpPr>
        <p:grpSpPr>
          <a:xfrm>
            <a:off x="2277198" y="2338268"/>
            <a:ext cx="3567467" cy="287339"/>
            <a:chOff x="0" y="8135"/>
            <a:chExt cx="3567465" cy="287337"/>
          </a:xfrm>
        </p:grpSpPr>
        <p:sp>
          <p:nvSpPr>
            <p:cNvPr id="286" name="Shape 286"/>
            <p:cNvSpPr/>
            <p:nvPr/>
          </p:nvSpPr>
          <p:spPr>
            <a:xfrm>
              <a:off x="242093" y="8135"/>
              <a:ext cx="3325373" cy="28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400">
                  <a:latin typeface="Helvetica Light"/>
                  <a:ea typeface="Helvetica Light"/>
                  <a:cs typeface="Helvetica Light"/>
                  <a:sym typeface="Helvetica Light"/>
                </a:defRPr>
              </a:pPr>
              <a:r>
                <a:rPr kumimoji="0" sz="1400" b="0" i="0" u="none" strike="noStrike" kern="0" cap="none" spc="0" normalizeH="0" baseline="0" noProof="0">
                  <a:ln>
                    <a:noFill/>
                  </a:ln>
                  <a:solidFill>
                    <a:srgbClr val="000000"/>
                  </a:solidFill>
                  <a:effectLst/>
                  <a:uLnTx/>
                  <a:uFillTx/>
                  <a:latin typeface="Helvetica Light"/>
                  <a:sym typeface="Helvetica Light"/>
                </a:rPr>
                <a:t>1</a:t>
              </a:r>
              <a:r>
                <a:rPr kumimoji="0" sz="1400" b="0" i="0" u="none" strike="noStrike" kern="0" cap="none" spc="0" normalizeH="0" baseline="31999" noProof="0">
                  <a:ln>
                    <a:noFill/>
                  </a:ln>
                  <a:solidFill>
                    <a:srgbClr val="000000"/>
                  </a:solidFill>
                  <a:effectLst/>
                  <a:uLnTx/>
                  <a:uFillTx/>
                  <a:latin typeface="Helvetica Light"/>
                  <a:sym typeface="Helvetica Light"/>
                </a:rPr>
                <a:t>st</a:t>
              </a:r>
              <a:r>
                <a:rPr kumimoji="0" sz="1400" b="0" i="0" u="none" strike="noStrike" kern="0" cap="none" spc="0" normalizeH="0" baseline="0" noProof="0">
                  <a:ln>
                    <a:noFill/>
                  </a:ln>
                  <a:solidFill>
                    <a:srgbClr val="000000"/>
                  </a:solidFill>
                  <a:effectLst/>
                  <a:uLnTx/>
                  <a:uFillTx/>
                  <a:latin typeface="Helvetica Light"/>
                  <a:sym typeface="Helvetica Light"/>
                </a:rPr>
                <a:t> yr - Did not attempt 9hrs in focus area</a:t>
              </a:r>
            </a:p>
          </p:txBody>
        </p:sp>
        <p:sp>
          <p:nvSpPr>
            <p:cNvPr id="287" name="Shape 287"/>
            <p:cNvSpPr/>
            <p:nvPr/>
          </p:nvSpPr>
          <p:spPr>
            <a:xfrm>
              <a:off x="0" y="49376"/>
              <a:ext cx="169665" cy="204857"/>
            </a:xfrm>
            <a:prstGeom prst="rect">
              <a:avLst/>
            </a:prstGeom>
            <a:gradFill flip="none" rotWithShape="1">
              <a:gsLst>
                <a:gs pos="0">
                  <a:srgbClr val="51A7F9"/>
                </a:gs>
                <a:gs pos="100000">
                  <a:srgbClr val="0365C0"/>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291" name="Group 291"/>
          <p:cNvGrpSpPr/>
          <p:nvPr/>
        </p:nvGrpSpPr>
        <p:grpSpPr>
          <a:xfrm>
            <a:off x="2277198" y="3285331"/>
            <a:ext cx="3172218" cy="287338"/>
            <a:chOff x="0" y="8135"/>
            <a:chExt cx="3172216" cy="287337"/>
          </a:xfrm>
        </p:grpSpPr>
        <p:sp>
          <p:nvSpPr>
            <p:cNvPr id="289" name="Shape 289"/>
            <p:cNvSpPr/>
            <p:nvPr/>
          </p:nvSpPr>
          <p:spPr>
            <a:xfrm>
              <a:off x="242093" y="8135"/>
              <a:ext cx="2930124" cy="28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400">
                  <a:latin typeface="Helvetica Light"/>
                  <a:ea typeface="Helvetica Light"/>
                  <a:cs typeface="Helvetica Light"/>
                  <a:sym typeface="Helvetica Light"/>
                </a:defRPr>
              </a:pPr>
              <a:r>
                <a:rPr kumimoji="0" sz="1400" b="0" i="0" u="none" strike="noStrike" kern="0" cap="none" spc="0" normalizeH="0" baseline="0" noProof="0">
                  <a:ln>
                    <a:noFill/>
                  </a:ln>
                  <a:solidFill>
                    <a:srgbClr val="000000"/>
                  </a:solidFill>
                  <a:effectLst/>
                  <a:uLnTx/>
                  <a:uFillTx/>
                  <a:latin typeface="Helvetica Light"/>
                  <a:sym typeface="Helvetica Light"/>
                </a:rPr>
                <a:t>1</a:t>
              </a:r>
              <a:r>
                <a:rPr kumimoji="0" sz="1400" b="0" i="0" u="none" strike="noStrike" kern="0" cap="none" spc="0" normalizeH="0" baseline="31999" noProof="0">
                  <a:ln>
                    <a:noFill/>
                  </a:ln>
                  <a:solidFill>
                    <a:srgbClr val="000000"/>
                  </a:solidFill>
                  <a:effectLst/>
                  <a:uLnTx/>
                  <a:uFillTx/>
                  <a:latin typeface="Helvetica Light"/>
                  <a:sym typeface="Helvetica Light"/>
                </a:rPr>
                <a:t>st</a:t>
              </a:r>
              <a:r>
                <a:rPr kumimoji="0" sz="1400" b="0" i="0" u="none" strike="noStrike" kern="0" cap="none" spc="0" normalizeH="0" baseline="0" noProof="0">
                  <a:ln>
                    <a:noFill/>
                  </a:ln>
                  <a:solidFill>
                    <a:srgbClr val="000000"/>
                  </a:solidFill>
                  <a:effectLst/>
                  <a:uLnTx/>
                  <a:uFillTx/>
                  <a:latin typeface="Helvetica Light"/>
                  <a:sym typeface="Helvetica Light"/>
                </a:rPr>
                <a:t> yr - Attempted 9hrs in focus area</a:t>
              </a:r>
            </a:p>
          </p:txBody>
        </p:sp>
        <p:sp>
          <p:nvSpPr>
            <p:cNvPr id="290" name="Shape 290"/>
            <p:cNvSpPr/>
            <p:nvPr/>
          </p:nvSpPr>
          <p:spPr>
            <a:xfrm>
              <a:off x="0" y="49376"/>
              <a:ext cx="169665" cy="204857"/>
            </a:xfrm>
            <a:prstGeom prst="rect">
              <a:avLst/>
            </a:prstGeom>
            <a:gradFill flip="none" rotWithShape="1">
              <a:gsLst>
                <a:gs pos="0">
                  <a:srgbClr val="70BF41"/>
                </a:gs>
                <a:gs pos="100000">
                  <a:srgbClr val="00882B"/>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294" name="Group 294"/>
          <p:cNvGrpSpPr/>
          <p:nvPr/>
        </p:nvGrpSpPr>
        <p:grpSpPr>
          <a:xfrm>
            <a:off x="2277198" y="4232393"/>
            <a:ext cx="2918497" cy="287339"/>
            <a:chOff x="0" y="8135"/>
            <a:chExt cx="2918495" cy="287337"/>
          </a:xfrm>
        </p:grpSpPr>
        <p:sp>
          <p:nvSpPr>
            <p:cNvPr id="292" name="Shape 292"/>
            <p:cNvSpPr/>
            <p:nvPr/>
          </p:nvSpPr>
          <p:spPr>
            <a:xfrm>
              <a:off x="242093" y="8135"/>
              <a:ext cx="2676403" cy="287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400">
                  <a:latin typeface="Helvetica Light"/>
                  <a:ea typeface="Helvetica Light"/>
                  <a:cs typeface="Helvetica Light"/>
                  <a:sym typeface="Helvetica Light"/>
                </a:defRPr>
              </a:pPr>
              <a:r>
                <a:rPr kumimoji="0" sz="1400" b="0" i="0" u="none" strike="noStrike" kern="0" cap="none" spc="0" normalizeH="0" baseline="0" noProof="0">
                  <a:ln>
                    <a:noFill/>
                  </a:ln>
                  <a:solidFill>
                    <a:srgbClr val="000000"/>
                  </a:solidFill>
                  <a:effectLst/>
                  <a:uLnTx/>
                  <a:uFillTx/>
                  <a:latin typeface="Helvetica Light"/>
                  <a:sym typeface="Helvetica Light"/>
                </a:rPr>
                <a:t>1</a:t>
              </a:r>
              <a:r>
                <a:rPr kumimoji="0" sz="1400" b="0" i="0" u="none" strike="noStrike" kern="0" cap="none" spc="0" normalizeH="0" baseline="31999" noProof="0">
                  <a:ln>
                    <a:noFill/>
                  </a:ln>
                  <a:solidFill>
                    <a:srgbClr val="000000"/>
                  </a:solidFill>
                  <a:effectLst/>
                  <a:uLnTx/>
                  <a:uFillTx/>
                  <a:latin typeface="Helvetica Light"/>
                  <a:sym typeface="Helvetica Light"/>
                </a:rPr>
                <a:t>st</a:t>
              </a:r>
              <a:r>
                <a:rPr kumimoji="0" sz="1400" b="0" i="0" u="none" strike="noStrike" kern="0" cap="none" spc="0" normalizeH="0" baseline="0" noProof="0">
                  <a:ln>
                    <a:noFill/>
                  </a:ln>
                  <a:solidFill>
                    <a:srgbClr val="000000"/>
                  </a:solidFill>
                  <a:effectLst/>
                  <a:uLnTx/>
                  <a:uFillTx/>
                  <a:latin typeface="Helvetica Light"/>
                  <a:sym typeface="Helvetica Light"/>
                </a:rPr>
                <a:t> yr - Earned 9hrs in focus area</a:t>
              </a:r>
            </a:p>
          </p:txBody>
        </p:sp>
        <p:sp>
          <p:nvSpPr>
            <p:cNvPr id="293" name="Shape 293"/>
            <p:cNvSpPr/>
            <p:nvPr/>
          </p:nvSpPr>
          <p:spPr>
            <a:xfrm>
              <a:off x="0" y="49376"/>
              <a:ext cx="169665" cy="204857"/>
            </a:xfrm>
            <a:prstGeom prst="rect">
              <a:avLst/>
            </a:prstGeom>
            <a:gradFill flip="none" rotWithShape="1">
              <a:gsLst>
                <a:gs pos="0">
                  <a:srgbClr val="F5D328"/>
                </a:gs>
                <a:gs pos="100000">
                  <a:srgbClr val="DCBD23"/>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spTree>
    <p:extLst>
      <p:ext uri="{BB962C8B-B14F-4D97-AF65-F5344CB8AC3E}">
        <p14:creationId xmlns:p14="http://schemas.microsoft.com/office/powerpoint/2010/main" val="36354098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89283" y="165705"/>
          <a:ext cx="8728952" cy="5735072"/>
        </p:xfrm>
        <a:graphic>
          <a:graphicData uri="http://schemas.openxmlformats.org/drawingml/2006/table">
            <a:tbl>
              <a:tblPr firstRow="1" bandRow="1">
                <a:tableStyleId>{69012ECD-51FC-41F1-AA8D-1B2483CD663E}</a:tableStyleId>
              </a:tblPr>
              <a:tblGrid>
                <a:gridCol w="2182238">
                  <a:extLst>
                    <a:ext uri="{9D8B030D-6E8A-4147-A177-3AD203B41FA5}">
                      <a16:colId xmlns:a16="http://schemas.microsoft.com/office/drawing/2014/main" val="20000"/>
                    </a:ext>
                  </a:extLst>
                </a:gridCol>
                <a:gridCol w="2182238">
                  <a:extLst>
                    <a:ext uri="{9D8B030D-6E8A-4147-A177-3AD203B41FA5}">
                      <a16:colId xmlns:a16="http://schemas.microsoft.com/office/drawing/2014/main" val="20001"/>
                    </a:ext>
                  </a:extLst>
                </a:gridCol>
                <a:gridCol w="2182238">
                  <a:extLst>
                    <a:ext uri="{9D8B030D-6E8A-4147-A177-3AD203B41FA5}">
                      <a16:colId xmlns:a16="http://schemas.microsoft.com/office/drawing/2014/main" val="20002"/>
                    </a:ext>
                  </a:extLst>
                </a:gridCol>
                <a:gridCol w="2182238">
                  <a:extLst>
                    <a:ext uri="{9D8B030D-6E8A-4147-A177-3AD203B41FA5}">
                      <a16:colId xmlns:a16="http://schemas.microsoft.com/office/drawing/2014/main" val="20003"/>
                    </a:ext>
                  </a:extLst>
                </a:gridCol>
              </a:tblGrid>
              <a:tr h="896041">
                <a:tc gridSpan="4">
                  <a:txBody>
                    <a:bodyPr/>
                    <a:lstStyle/>
                    <a:p>
                      <a:pPr algn="ctr"/>
                      <a:r>
                        <a:rPr lang="en-US" b="1" dirty="0"/>
                        <a:t>Job Placement Rates</a:t>
                      </a:r>
                    </a:p>
                    <a:p>
                      <a:pPr algn="ctr"/>
                      <a:r>
                        <a:rPr lang="en-US" b="1" dirty="0"/>
                        <a:t>Community College Graduates</a:t>
                      </a:r>
                    </a:p>
                    <a:p>
                      <a:pPr algn="ctr"/>
                      <a:r>
                        <a:rPr lang="en-US" b="1" dirty="0"/>
                        <a:t>Academic Years 2004-2005 through 2014-2015</a:t>
                      </a:r>
                      <a:endParaRPr lang="en-US" b="1"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14107">
                <a:tc>
                  <a:txBody>
                    <a:bodyPr/>
                    <a:lstStyle/>
                    <a:p>
                      <a:pPr algn="ctr"/>
                      <a:r>
                        <a:rPr lang="en-US" b="1" dirty="0"/>
                        <a:t>Academic Year</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Total Placeable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Total Placed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Percent</a:t>
                      </a:r>
                      <a:r>
                        <a:rPr lang="en-US" b="1" baseline="0" dirty="0"/>
                        <a:t> Placed</a:t>
                      </a:r>
                      <a:endParaRPr lang="en-US" b="1"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6004">
                <a:tc>
                  <a:txBody>
                    <a:bodyPr/>
                    <a:lstStyle/>
                    <a:p>
                      <a:pPr algn="ctr"/>
                      <a:r>
                        <a:rPr lang="en-US" b="1" dirty="0"/>
                        <a:t>2004-2005</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3,746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6004">
                <a:tc>
                  <a:txBody>
                    <a:bodyPr/>
                    <a:lstStyle/>
                    <a:p>
                      <a:pPr algn="ctr"/>
                      <a:r>
                        <a:rPr lang="en-US" b="1" dirty="0"/>
                        <a:t>2005-2006</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4,163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3,849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6004">
                <a:tc>
                  <a:txBody>
                    <a:bodyPr/>
                    <a:lstStyle/>
                    <a:p>
                      <a:pPr algn="ctr"/>
                      <a:r>
                        <a:rPr lang="en-US" b="1" dirty="0"/>
                        <a:t>2006-2007</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3,996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3,726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6004">
                <a:tc>
                  <a:txBody>
                    <a:bodyPr/>
                    <a:lstStyle/>
                    <a:p>
                      <a:pPr algn="ctr"/>
                      <a:r>
                        <a:rPr lang="en-US" b="1" dirty="0"/>
                        <a:t>2007-2008</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4,092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3,784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6004">
                <a:tc>
                  <a:txBody>
                    <a:bodyPr/>
                    <a:lstStyle/>
                    <a:p>
                      <a:pPr algn="ctr"/>
                      <a:r>
                        <a:rPr lang="en-US" b="1" dirty="0"/>
                        <a:t>2008-2009</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3,702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6004">
                <a:tc>
                  <a:txBody>
                    <a:bodyPr/>
                    <a:lstStyle/>
                    <a:p>
                      <a:pPr algn="ctr"/>
                      <a:r>
                        <a:rPr lang="en-US" b="1" dirty="0"/>
                        <a:t>2009-2010</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3,784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89%</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1087">
                <a:tc>
                  <a:txBody>
                    <a:bodyPr/>
                    <a:lstStyle/>
                    <a:p>
                      <a:pPr algn="ctr"/>
                      <a:r>
                        <a:rPr lang="en-US" b="1" dirty="0"/>
                        <a:t>2010-2011</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3,916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3,645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1087">
                <a:tc>
                  <a:txBody>
                    <a:bodyPr/>
                    <a:lstStyle/>
                    <a:p>
                      <a:pPr algn="ctr"/>
                      <a:r>
                        <a:rPr lang="en-US" b="1" dirty="0"/>
                        <a:t>2011-2012</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4,697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4,298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1087">
                <a:tc>
                  <a:txBody>
                    <a:bodyPr/>
                    <a:lstStyle/>
                    <a:p>
                      <a:pPr algn="ctr"/>
                      <a:r>
                        <a:rPr lang="en-US" b="1" dirty="0"/>
                        <a:t>2012-2013</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4,597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91%</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56540">
                <a:tc>
                  <a:txBody>
                    <a:bodyPr/>
                    <a:lstStyle/>
                    <a:p>
                      <a:pPr algn="ctr"/>
                      <a:r>
                        <a:rPr lang="en-US" b="1" dirty="0"/>
                        <a:t>2013-2014</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4,722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4,392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56540">
                <a:tc>
                  <a:txBody>
                    <a:bodyPr/>
                    <a:lstStyle/>
                    <a:p>
                      <a:pPr algn="ctr"/>
                      <a:r>
                        <a:rPr lang="en-US" b="1" dirty="0"/>
                        <a:t>2014-2015</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4,483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93%</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56540">
                <a:tc>
                  <a:txBody>
                    <a:bodyPr/>
                    <a:lstStyle/>
                    <a:p>
                      <a:pPr algn="ctr"/>
                      <a:r>
                        <a:rPr lang="en-US" b="1" dirty="0"/>
                        <a:t>Total</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46,571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42,923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1" dirty="0"/>
                        <a:t>92%</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3"/>
                  </a:ext>
                </a:extLst>
              </a:tr>
            </a:tbl>
          </a:graphicData>
        </a:graphic>
      </p:graphicFrame>
      <p:sp>
        <p:nvSpPr>
          <p:cNvPr id="3" name="TextBox 2"/>
          <p:cNvSpPr txBox="1"/>
          <p:nvPr/>
        </p:nvSpPr>
        <p:spPr>
          <a:xfrm>
            <a:off x="9429993"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3938586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p:nvPr/>
        </p:nvSpPr>
        <p:spPr>
          <a:xfrm>
            <a:off x="3399600" y="518409"/>
            <a:ext cx="5094685" cy="12906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Incoming Freshmen who successfully </a:t>
            </a:r>
            <a:br>
              <a:rPr kumimoji="0" sz="2000" b="1" i="0" u="none" strike="noStrike" kern="0" cap="none" spc="0" normalizeH="0" baseline="0" noProof="0">
                <a:ln>
                  <a:noFill/>
                </a:ln>
                <a:solidFill>
                  <a:srgbClr val="000000"/>
                </a:solidFill>
                <a:effectLst/>
                <a:uLnTx/>
                <a:uFillTx/>
                <a:latin typeface="Helvetica"/>
                <a:cs typeface="Helvetica"/>
                <a:sym typeface="Helvetica"/>
              </a:rPr>
            </a:br>
            <a:r>
              <a:rPr kumimoji="0" sz="2000" b="1" i="0" u="none" strike="noStrike" kern="0" cap="none" spc="0" normalizeH="0" baseline="0" noProof="0">
                <a:ln>
                  <a:noFill/>
                </a:ln>
                <a:solidFill>
                  <a:srgbClr val="000000"/>
                </a:solidFill>
                <a:effectLst/>
                <a:uLnTx/>
                <a:uFillTx/>
                <a:latin typeface="Helvetica"/>
                <a:cs typeface="Helvetica"/>
                <a:sym typeface="Helvetica"/>
              </a:rPr>
              <a:t>completed at least 9 hours in their focus </a:t>
            </a:r>
          </a:p>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during their 1st Academic Year</a:t>
            </a:r>
          </a:p>
        </p:txBody>
      </p:sp>
      <p:graphicFrame>
        <p:nvGraphicFramePr>
          <p:cNvPr id="297" name="Chart 297"/>
          <p:cNvGraphicFramePr/>
          <p:nvPr>
            <p:extLst/>
          </p:nvPr>
        </p:nvGraphicFramePr>
        <p:xfrm>
          <a:off x="5782647" y="1809047"/>
          <a:ext cx="5844715" cy="33325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8" name="Chart 298"/>
          <p:cNvGraphicFramePr/>
          <p:nvPr>
            <p:extLst/>
          </p:nvPr>
        </p:nvGraphicFramePr>
        <p:xfrm>
          <a:off x="243346" y="1856959"/>
          <a:ext cx="5836346" cy="3319846"/>
        </p:xfrm>
        <a:graphic>
          <a:graphicData uri="http://schemas.openxmlformats.org/drawingml/2006/chart">
            <c:chart xmlns:c="http://schemas.openxmlformats.org/drawingml/2006/chart" xmlns:r="http://schemas.openxmlformats.org/officeDocument/2006/relationships" r:id="rId3"/>
          </a:graphicData>
        </a:graphic>
      </p:graphicFrame>
      <p:sp>
        <p:nvSpPr>
          <p:cNvPr id="299" name="Shape 299"/>
          <p:cNvSpPr/>
          <p:nvPr/>
        </p:nvSpPr>
        <p:spPr>
          <a:xfrm flipV="1">
            <a:off x="2775289" y="2638625"/>
            <a:ext cx="2044047" cy="878902"/>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00" name="Shape 300"/>
          <p:cNvSpPr/>
          <p:nvPr/>
        </p:nvSpPr>
        <p:spPr>
          <a:xfrm rot="20184109">
            <a:off x="3495167" y="3047267"/>
            <a:ext cx="808448" cy="211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000000"/>
                </a:solidFill>
                <a:effectLst/>
                <a:uLnTx/>
                <a:uFillTx/>
                <a:latin typeface="Helvetica"/>
                <a:cs typeface="Helvetica"/>
                <a:sym typeface="Helvetica"/>
              </a:rPr>
              <a:t>56 % increase</a:t>
            </a:r>
          </a:p>
        </p:txBody>
      </p:sp>
      <p:sp>
        <p:nvSpPr>
          <p:cNvPr id="301" name="Shape 301"/>
          <p:cNvSpPr/>
          <p:nvPr/>
        </p:nvSpPr>
        <p:spPr>
          <a:xfrm flipV="1">
            <a:off x="9109532" y="2638624"/>
            <a:ext cx="2046348" cy="1075132"/>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02" name="Shape 302"/>
          <p:cNvSpPr/>
          <p:nvPr/>
        </p:nvSpPr>
        <p:spPr>
          <a:xfrm rot="20013458">
            <a:off x="9722505" y="2909770"/>
            <a:ext cx="796621" cy="210633"/>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defTabSz="321468">
              <a:defRPr sz="9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000000"/>
                </a:solidFill>
                <a:effectLst/>
                <a:uLnTx/>
                <a:uFillTx/>
                <a:latin typeface="Helvetica"/>
                <a:cs typeface="Helvetica"/>
                <a:sym typeface="Helvetica"/>
              </a:rPr>
              <a:t>81% </a:t>
            </a:r>
            <a:r>
              <a:rPr kumimoji="0" sz="900" b="0" i="0" u="none" strike="noStrike" kern="0" cap="none" spc="0" normalizeH="0" baseline="0" noProof="0" dirty="0" smtClean="0">
                <a:ln>
                  <a:noFill/>
                </a:ln>
                <a:solidFill>
                  <a:srgbClr val="000000"/>
                </a:solidFill>
                <a:effectLst/>
                <a:uLnTx/>
                <a:uFillTx/>
                <a:latin typeface="Helvetica"/>
                <a:cs typeface="Helvetica"/>
                <a:sym typeface="Helvetica"/>
              </a:rPr>
              <a:t>increase</a:t>
            </a:r>
            <a:r>
              <a:rPr kumimoji="0" lang="en-US" sz="900" b="0" i="0" u="none" strike="noStrike" kern="0" cap="none" spc="0" normalizeH="0" baseline="0" noProof="0" dirty="0" smtClean="0">
                <a:ln>
                  <a:noFill/>
                </a:ln>
                <a:solidFill>
                  <a:srgbClr val="000000"/>
                </a:solidFill>
                <a:effectLst/>
                <a:uLnTx/>
                <a:uFillTx/>
                <a:latin typeface="Helvetica"/>
                <a:cs typeface="Helvetica"/>
                <a:sym typeface="Helvetica"/>
              </a:rPr>
              <a:t>  </a:t>
            </a:r>
            <a:endParaRPr kumimoji="0" sz="900" b="0" i="0" u="none" strike="noStrike" kern="0" cap="none" spc="0" normalizeH="0" baseline="0" noProof="0" dirty="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403518341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nvSpPr>
        <p:spPr>
          <a:xfrm>
            <a:off x="3046815" y="518409"/>
            <a:ext cx="5800255" cy="12906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Incoming Minority Freshmen who successfully </a:t>
            </a:r>
            <a:br>
              <a:rPr kumimoji="0" sz="2000" b="1" i="0" u="none" strike="noStrike" kern="0" cap="none" spc="0" normalizeH="0" baseline="0" noProof="0">
                <a:ln>
                  <a:noFill/>
                </a:ln>
                <a:solidFill>
                  <a:srgbClr val="000000"/>
                </a:solidFill>
                <a:effectLst/>
                <a:uLnTx/>
                <a:uFillTx/>
                <a:latin typeface="Helvetica"/>
                <a:cs typeface="Helvetica"/>
                <a:sym typeface="Helvetica"/>
              </a:rPr>
            </a:br>
            <a:r>
              <a:rPr kumimoji="0" sz="2000" b="1" i="0" u="none" strike="noStrike" kern="0" cap="none" spc="0" normalizeH="0" baseline="0" noProof="0">
                <a:ln>
                  <a:noFill/>
                </a:ln>
                <a:solidFill>
                  <a:srgbClr val="000000"/>
                </a:solidFill>
                <a:effectLst/>
                <a:uLnTx/>
                <a:uFillTx/>
                <a:latin typeface="Helvetica"/>
                <a:cs typeface="Helvetica"/>
                <a:sym typeface="Helvetica"/>
              </a:rPr>
              <a:t>completed at least 9 hours in their focus </a:t>
            </a:r>
          </a:p>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during their 1</a:t>
            </a:r>
            <a:r>
              <a:rPr kumimoji="0" sz="2000" b="1" i="0" u="none" strike="noStrike" kern="0" cap="none" spc="0" normalizeH="0" baseline="31999" noProof="0">
                <a:ln>
                  <a:noFill/>
                </a:ln>
                <a:solidFill>
                  <a:srgbClr val="000000"/>
                </a:solidFill>
                <a:effectLst/>
                <a:uLnTx/>
                <a:uFillTx/>
                <a:latin typeface="Helvetica"/>
                <a:cs typeface="Helvetica"/>
                <a:sym typeface="Helvetica"/>
              </a:rPr>
              <a:t>st</a:t>
            </a:r>
            <a:r>
              <a:rPr kumimoji="0" sz="2000" b="1" i="0" u="none" strike="noStrike" kern="0" cap="none" spc="0" normalizeH="0" baseline="0" noProof="0">
                <a:ln>
                  <a:noFill/>
                </a:ln>
                <a:solidFill>
                  <a:srgbClr val="000000"/>
                </a:solidFill>
                <a:effectLst/>
                <a:uLnTx/>
                <a:uFillTx/>
                <a:latin typeface="Helvetica"/>
                <a:cs typeface="Helvetica"/>
                <a:sym typeface="Helvetica"/>
              </a:rPr>
              <a:t> Academic Year</a:t>
            </a:r>
          </a:p>
        </p:txBody>
      </p:sp>
      <p:graphicFrame>
        <p:nvGraphicFramePr>
          <p:cNvPr id="305" name="Chart 305"/>
          <p:cNvGraphicFramePr/>
          <p:nvPr>
            <p:extLst/>
          </p:nvPr>
        </p:nvGraphicFramePr>
        <p:xfrm>
          <a:off x="5813065" y="1856959"/>
          <a:ext cx="5852320" cy="33198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6" name="Chart 306"/>
          <p:cNvGraphicFramePr/>
          <p:nvPr>
            <p:extLst/>
          </p:nvPr>
        </p:nvGraphicFramePr>
        <p:xfrm>
          <a:off x="235741" y="1856959"/>
          <a:ext cx="5851555" cy="3319846"/>
        </p:xfrm>
        <a:graphic>
          <a:graphicData uri="http://schemas.openxmlformats.org/drawingml/2006/chart">
            <c:chart xmlns:c="http://schemas.openxmlformats.org/drawingml/2006/chart" xmlns:r="http://schemas.openxmlformats.org/officeDocument/2006/relationships" r:id="rId3"/>
          </a:graphicData>
        </a:graphic>
      </p:graphicFrame>
      <p:sp>
        <p:nvSpPr>
          <p:cNvPr id="307" name="Shape 307"/>
          <p:cNvSpPr/>
          <p:nvPr/>
        </p:nvSpPr>
        <p:spPr>
          <a:xfrm flipV="1">
            <a:off x="2768326" y="2733243"/>
            <a:ext cx="2045355" cy="1079948"/>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08" name="Shape 308"/>
          <p:cNvSpPr/>
          <p:nvPr/>
        </p:nvSpPr>
        <p:spPr>
          <a:xfrm rot="19829064">
            <a:off x="3341191" y="3003345"/>
            <a:ext cx="840315" cy="2111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b="1">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Helvetica"/>
                <a:cs typeface="Helvetica"/>
                <a:sym typeface="Helvetica"/>
              </a:rPr>
              <a:t>93 % increase</a:t>
            </a:r>
          </a:p>
        </p:txBody>
      </p:sp>
      <p:sp>
        <p:nvSpPr>
          <p:cNvPr id="309" name="Shape 309"/>
          <p:cNvSpPr/>
          <p:nvPr/>
        </p:nvSpPr>
        <p:spPr>
          <a:xfrm flipV="1">
            <a:off x="9125464" y="2541239"/>
            <a:ext cx="2030209" cy="1163812"/>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10" name="Shape 310"/>
          <p:cNvSpPr/>
          <p:nvPr/>
        </p:nvSpPr>
        <p:spPr>
          <a:xfrm rot="19855643">
            <a:off x="9606129" y="2856820"/>
            <a:ext cx="840316" cy="211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b="1">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Helvetica"/>
                <a:cs typeface="Helvetica"/>
                <a:sym typeface="Helvetica"/>
              </a:rPr>
              <a:t>89 % increase</a:t>
            </a:r>
          </a:p>
        </p:txBody>
      </p:sp>
    </p:spTree>
    <p:extLst>
      <p:ext uri="{BB962C8B-B14F-4D97-AF65-F5344CB8AC3E}">
        <p14:creationId xmlns:p14="http://schemas.microsoft.com/office/powerpoint/2010/main" val="160042789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 name="Chart 312"/>
          <p:cNvGraphicFramePr/>
          <p:nvPr/>
        </p:nvGraphicFramePr>
        <p:xfrm>
          <a:off x="1457013" y="1216361"/>
          <a:ext cx="9120765" cy="44634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3" name="Chart 313"/>
          <p:cNvGraphicFramePr/>
          <p:nvPr/>
        </p:nvGraphicFramePr>
        <p:xfrm>
          <a:off x="2230227" y="1432248"/>
          <a:ext cx="7630833" cy="3866804"/>
        </p:xfrm>
        <a:graphic>
          <a:graphicData uri="http://schemas.openxmlformats.org/drawingml/2006/chart">
            <c:chart xmlns:c="http://schemas.openxmlformats.org/drawingml/2006/chart" xmlns:r="http://schemas.openxmlformats.org/officeDocument/2006/relationships" r:id="rId3"/>
          </a:graphicData>
        </a:graphic>
      </p:graphicFrame>
      <p:sp>
        <p:nvSpPr>
          <p:cNvPr id="314" name="Shape 314"/>
          <p:cNvSpPr>
            <a:spLocks noGrp="1"/>
          </p:cNvSpPr>
          <p:nvPr>
            <p:ph type="title"/>
          </p:nvPr>
        </p:nvSpPr>
        <p:spPr>
          <a:xfrm>
            <a:off x="2152649" y="420810"/>
            <a:ext cx="7886703" cy="994175"/>
          </a:xfrm>
          <a:prstGeom prst="rect">
            <a:avLst/>
          </a:prstGeom>
        </p:spPr>
        <p:txBody>
          <a:bodyPr/>
          <a:lstStyle/>
          <a:p>
            <a:pPr algn="ctr" defTabSz="458654">
              <a:defRPr sz="2200"/>
            </a:pPr>
            <a:r>
              <a:t>Completion of Gateway Math by ACT Sub-score</a:t>
            </a:r>
            <a:br/>
            <a:r>
              <a:rPr sz="1200"/>
              <a:t>Community College Pre-requisite Model vs. Co-requisite Model</a:t>
            </a:r>
          </a:p>
        </p:txBody>
      </p:sp>
      <p:sp>
        <p:nvSpPr>
          <p:cNvPr id="315" name="Shape 315"/>
          <p:cNvSpPr/>
          <p:nvPr/>
        </p:nvSpPr>
        <p:spPr>
          <a:xfrm>
            <a:off x="6695826" y="5695565"/>
            <a:ext cx="985163" cy="2365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11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Helvetica"/>
                <a:cs typeface="Helvetica"/>
                <a:sym typeface="Helvetica"/>
              </a:rPr>
              <a:t>7422 Students</a:t>
            </a:r>
          </a:p>
        </p:txBody>
      </p:sp>
      <p:sp>
        <p:nvSpPr>
          <p:cNvPr id="316" name="Shape 316"/>
          <p:cNvSpPr/>
          <p:nvPr/>
        </p:nvSpPr>
        <p:spPr>
          <a:xfrm>
            <a:off x="2554570" y="5695565"/>
            <a:ext cx="985162" cy="2365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11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Helvetica"/>
                <a:cs typeface="Helvetica"/>
                <a:sym typeface="Helvetica"/>
              </a:rPr>
              <a:t>9479 Students</a:t>
            </a:r>
          </a:p>
        </p:txBody>
      </p:sp>
    </p:spTree>
    <p:extLst>
      <p:ext uri="{BB962C8B-B14F-4D97-AF65-F5344CB8AC3E}">
        <p14:creationId xmlns:p14="http://schemas.microsoft.com/office/powerpoint/2010/main" val="165390402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 name="Group 320"/>
          <p:cNvGrpSpPr/>
          <p:nvPr/>
        </p:nvGrpSpPr>
        <p:grpSpPr>
          <a:xfrm>
            <a:off x="332025" y="1112205"/>
            <a:ext cx="9926042" cy="4456146"/>
            <a:chOff x="-2296022" y="-375423"/>
            <a:chExt cx="9926040" cy="4456144"/>
          </a:xfrm>
        </p:grpSpPr>
        <p:graphicFrame>
          <p:nvGraphicFramePr>
            <p:cNvPr id="318" name="Chart 318"/>
            <p:cNvGraphicFramePr/>
            <p:nvPr/>
          </p:nvGraphicFramePr>
          <p:xfrm>
            <a:off x="-133350" y="-375424"/>
            <a:ext cx="7561494" cy="40130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9" name="Chart 319"/>
            <p:cNvGraphicFramePr/>
            <p:nvPr/>
          </p:nvGraphicFramePr>
          <p:xfrm>
            <a:off x="-2296023" y="-165100"/>
            <a:ext cx="9926041" cy="4245822"/>
          </p:xfrm>
          <a:graphic>
            <a:graphicData uri="http://schemas.openxmlformats.org/drawingml/2006/chart">
              <c:chart xmlns:c="http://schemas.openxmlformats.org/drawingml/2006/chart" xmlns:r="http://schemas.openxmlformats.org/officeDocument/2006/relationships" r:id="rId3"/>
            </a:graphicData>
          </a:graphic>
        </p:graphicFrame>
      </p:grpSp>
      <p:sp>
        <p:nvSpPr>
          <p:cNvPr id="321" name="Shape 321"/>
          <p:cNvSpPr>
            <a:spLocks noGrp="1"/>
          </p:cNvSpPr>
          <p:nvPr>
            <p:ph type="title"/>
          </p:nvPr>
        </p:nvSpPr>
        <p:spPr>
          <a:xfrm>
            <a:off x="1981199" y="162132"/>
            <a:ext cx="8229602" cy="1098903"/>
          </a:xfrm>
          <a:prstGeom prst="rect">
            <a:avLst/>
          </a:prstGeom>
        </p:spPr>
        <p:txBody>
          <a:bodyPr/>
          <a:lstStyle>
            <a:lvl1pPr algn="ctr">
              <a:defRPr sz="2000"/>
            </a:lvl1pPr>
          </a:lstStyle>
          <a:p>
            <a:r>
              <a:t>Completion of Gateway English by ACT Sub-score</a:t>
            </a:r>
          </a:p>
        </p:txBody>
      </p:sp>
      <p:sp>
        <p:nvSpPr>
          <p:cNvPr id="322" name="Shape 322"/>
          <p:cNvSpPr/>
          <p:nvPr/>
        </p:nvSpPr>
        <p:spPr>
          <a:xfrm>
            <a:off x="6705231" y="5575196"/>
            <a:ext cx="985162" cy="2365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11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Helvetica"/>
                <a:cs typeface="Helvetica"/>
                <a:sym typeface="Helvetica"/>
              </a:rPr>
              <a:t>7147 Students</a:t>
            </a:r>
          </a:p>
        </p:txBody>
      </p:sp>
      <p:sp>
        <p:nvSpPr>
          <p:cNvPr id="323" name="Shape 323"/>
          <p:cNvSpPr/>
          <p:nvPr/>
        </p:nvSpPr>
        <p:spPr>
          <a:xfrm>
            <a:off x="2722718" y="5575196"/>
            <a:ext cx="985162" cy="236538"/>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1100">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Helvetica"/>
                <a:cs typeface="Helvetica"/>
                <a:sym typeface="Helvetica"/>
              </a:rPr>
              <a:t>6071 Students</a:t>
            </a:r>
          </a:p>
        </p:txBody>
      </p:sp>
    </p:spTree>
    <p:extLst>
      <p:ext uri="{BB962C8B-B14F-4D97-AF65-F5344CB8AC3E}">
        <p14:creationId xmlns:p14="http://schemas.microsoft.com/office/powerpoint/2010/main" val="298259068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dir="d"/>
      </p:transition>
    </mc:Choice>
    <mc:Fallback xmlns:p14="http://schemas.microsoft.com/office/powerpoint/2010/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5" name="Chart 325"/>
          <p:cNvGraphicFramePr/>
          <p:nvPr/>
        </p:nvGraphicFramePr>
        <p:xfrm>
          <a:off x="5709179" y="1938192"/>
          <a:ext cx="4368062" cy="2333700"/>
        </p:xfrm>
        <a:graphic>
          <a:graphicData uri="http://schemas.openxmlformats.org/drawingml/2006/chart">
            <c:chart xmlns:c="http://schemas.openxmlformats.org/drawingml/2006/chart" xmlns:r="http://schemas.openxmlformats.org/officeDocument/2006/relationships" r:id="rId2"/>
          </a:graphicData>
        </a:graphic>
      </p:graphicFrame>
      <p:grpSp>
        <p:nvGrpSpPr>
          <p:cNvPr id="328" name="Group 328"/>
          <p:cNvGrpSpPr/>
          <p:nvPr/>
        </p:nvGrpSpPr>
        <p:grpSpPr>
          <a:xfrm>
            <a:off x="4182572" y="4128190"/>
            <a:ext cx="3589840" cy="1432322"/>
            <a:chOff x="0" y="7739"/>
            <a:chExt cx="3589839" cy="1432321"/>
          </a:xfrm>
        </p:grpSpPr>
        <p:sp>
          <p:nvSpPr>
            <p:cNvPr id="326" name="Shape 326"/>
            <p:cNvSpPr/>
            <p:nvPr/>
          </p:nvSpPr>
          <p:spPr>
            <a:xfrm>
              <a:off x="0" y="7739"/>
              <a:ext cx="3118247" cy="6810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endParaRPr kumimoji="0" sz="2000" b="1" i="0" u="none" strike="noStrike" kern="0" cap="none" spc="0" normalizeH="0" baseline="0" noProof="0" dirty="0">
                <a:ln>
                  <a:noFill/>
                </a:ln>
                <a:solidFill>
                  <a:srgbClr val="000000"/>
                </a:solidFill>
                <a:effectLst/>
                <a:uLnTx/>
                <a:uFillTx/>
                <a:latin typeface="Helvetica"/>
                <a:cs typeface="Helvetica"/>
                <a:sym typeface="Helvetica"/>
              </a:endParaRPr>
            </a:p>
            <a:p>
              <a:pPr marL="0" marR="0" lvl="0" indent="0" algn="l"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dirty="0">
                  <a:ln>
                    <a:noFill/>
                  </a:ln>
                  <a:solidFill>
                    <a:srgbClr val="000000"/>
                  </a:solidFill>
                  <a:effectLst/>
                  <a:uLnTx/>
                  <a:uFillTx/>
                  <a:latin typeface="Helvetica"/>
                  <a:cs typeface="Helvetica"/>
                  <a:sym typeface="Helvetica"/>
                </a:rPr>
                <a:t>Freshmen completion of:</a:t>
              </a:r>
            </a:p>
          </p:txBody>
        </p:sp>
        <p:sp>
          <p:nvSpPr>
            <p:cNvPr id="327" name="Shape 327"/>
            <p:cNvSpPr/>
            <p:nvPr/>
          </p:nvSpPr>
          <p:spPr>
            <a:xfrm>
              <a:off x="0" y="720923"/>
              <a:ext cx="3589840" cy="7191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145472" marR="0" lvl="0" indent="-145472" algn="l" defTabSz="321468" rtl="0" eaLnBrk="1" fontAlgn="auto" latinLnBrk="0" hangingPunct="0">
                <a:lnSpc>
                  <a:spcPct val="100000"/>
                </a:lnSpc>
                <a:spcBef>
                  <a:spcPts val="0"/>
                </a:spcBef>
                <a:spcAft>
                  <a:spcPts val="0"/>
                </a:spcAft>
                <a:buClrTx/>
                <a:buSzPct val="100000"/>
                <a:buFontTx/>
                <a:buChar char="•"/>
                <a:tabLst/>
                <a:defRPr sz="1400">
                  <a:latin typeface="+mj-lt"/>
                  <a:ea typeface="+mj-ea"/>
                  <a:cs typeface="+mj-cs"/>
                  <a:sym typeface="Helvetica"/>
                </a:defRPr>
              </a:pPr>
              <a:r>
                <a:rPr kumimoji="0" sz="1400" b="0" i="0" u="none" strike="noStrike" kern="0" cap="none" spc="0" normalizeH="0" baseline="0" noProof="0">
                  <a:ln>
                    <a:noFill/>
                  </a:ln>
                  <a:solidFill>
                    <a:srgbClr val="000000"/>
                  </a:solidFill>
                  <a:effectLst/>
                  <a:uLnTx/>
                  <a:uFillTx/>
                  <a:latin typeface="Helvetica"/>
                  <a:cs typeface="Helvetica"/>
                  <a:sym typeface="Helvetica"/>
                </a:rPr>
                <a:t>English Composition I</a:t>
              </a:r>
            </a:p>
            <a:p>
              <a:pPr marL="145472" marR="0" lvl="0" indent="-145472" algn="l" defTabSz="321468" rtl="0" eaLnBrk="1" fontAlgn="auto" latinLnBrk="0" hangingPunct="0">
                <a:lnSpc>
                  <a:spcPct val="100000"/>
                </a:lnSpc>
                <a:spcBef>
                  <a:spcPts val="0"/>
                </a:spcBef>
                <a:spcAft>
                  <a:spcPts val="0"/>
                </a:spcAft>
                <a:buClrTx/>
                <a:buSzPct val="100000"/>
                <a:buFontTx/>
                <a:buChar char="•"/>
                <a:tabLst/>
                <a:defRPr sz="1400">
                  <a:latin typeface="+mj-lt"/>
                  <a:ea typeface="+mj-ea"/>
                  <a:cs typeface="+mj-cs"/>
                  <a:sym typeface="Helvetica"/>
                </a:defRPr>
              </a:pPr>
              <a:r>
                <a:rPr kumimoji="0" sz="1400" b="0" i="0" u="none" strike="noStrike" kern="0" cap="none" spc="0" normalizeH="0" baseline="0" noProof="0">
                  <a:ln>
                    <a:noFill/>
                  </a:ln>
                  <a:solidFill>
                    <a:srgbClr val="000000"/>
                  </a:solidFill>
                  <a:effectLst/>
                  <a:uLnTx/>
                  <a:uFillTx/>
                  <a:latin typeface="Helvetica"/>
                  <a:cs typeface="Helvetica"/>
                  <a:sym typeface="Helvetica"/>
                </a:rPr>
                <a:t>English Composition II</a:t>
              </a:r>
            </a:p>
            <a:p>
              <a:pPr marL="145472" marR="0" lvl="0" indent="-145472" algn="l" defTabSz="321468" rtl="0" eaLnBrk="1" fontAlgn="auto" latinLnBrk="0" hangingPunct="0">
                <a:lnSpc>
                  <a:spcPct val="100000"/>
                </a:lnSpc>
                <a:spcBef>
                  <a:spcPts val="0"/>
                </a:spcBef>
                <a:spcAft>
                  <a:spcPts val="0"/>
                </a:spcAft>
                <a:buClrTx/>
                <a:buSzPct val="100000"/>
                <a:buFontTx/>
                <a:buChar char="•"/>
                <a:tabLst/>
                <a:defRPr sz="1400">
                  <a:latin typeface="+mj-lt"/>
                  <a:ea typeface="+mj-ea"/>
                  <a:cs typeface="+mj-cs"/>
                  <a:sym typeface="Helvetica"/>
                </a:defRPr>
              </a:pPr>
              <a:r>
                <a:rPr kumimoji="0" sz="1400" b="0" i="0" u="none" strike="noStrike" kern="0" cap="none" spc="0" normalizeH="0" baseline="0" noProof="0">
                  <a:ln>
                    <a:noFill/>
                  </a:ln>
                  <a:solidFill>
                    <a:srgbClr val="000000"/>
                  </a:solidFill>
                  <a:effectLst/>
                  <a:uLnTx/>
                  <a:uFillTx/>
                  <a:latin typeface="Helvetica"/>
                  <a:cs typeface="Helvetica"/>
                  <a:sym typeface="Helvetica"/>
                </a:rPr>
                <a:t>A General Education satisfying Math Class</a:t>
              </a:r>
            </a:p>
          </p:txBody>
        </p:sp>
      </p:grpSp>
      <p:grpSp>
        <p:nvGrpSpPr>
          <p:cNvPr id="331" name="Group 331"/>
          <p:cNvGrpSpPr/>
          <p:nvPr/>
        </p:nvGrpSpPr>
        <p:grpSpPr>
          <a:xfrm>
            <a:off x="2210054" y="2387098"/>
            <a:ext cx="3370654" cy="312738"/>
            <a:chOff x="0" y="8830"/>
            <a:chExt cx="3370653" cy="312737"/>
          </a:xfrm>
        </p:grpSpPr>
        <p:sp>
          <p:nvSpPr>
            <p:cNvPr id="329" name="Shape 329"/>
            <p:cNvSpPr/>
            <p:nvPr/>
          </p:nvSpPr>
          <p:spPr>
            <a:xfrm>
              <a:off x="301575" y="8830"/>
              <a:ext cx="3069079" cy="3127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600">
                  <a:latin typeface="Helvetica Light"/>
                  <a:ea typeface="Helvetica Light"/>
                  <a:cs typeface="Helvetica Light"/>
                  <a:sym typeface="Helvetica Light"/>
                </a:defRPr>
              </a:pPr>
              <a:r>
                <a:rPr kumimoji="0" sz="1600" b="0" i="0" u="none" strike="noStrike" kern="0" cap="none" spc="0" normalizeH="0" baseline="0" noProof="0">
                  <a:ln>
                    <a:noFill/>
                  </a:ln>
                  <a:solidFill>
                    <a:srgbClr val="000000"/>
                  </a:solidFill>
                  <a:effectLst/>
                  <a:uLnTx/>
                  <a:uFillTx/>
                  <a:latin typeface="Helvetica Light"/>
                  <a:sym typeface="Helvetica Light"/>
                </a:rPr>
                <a:t>1</a:t>
              </a:r>
              <a:r>
                <a:rPr kumimoji="0" sz="1600" b="0" i="0" u="none" strike="noStrike" kern="0" cap="none" spc="0" normalizeH="0" baseline="31999" noProof="0">
                  <a:ln>
                    <a:noFill/>
                  </a:ln>
                  <a:solidFill>
                    <a:srgbClr val="000000"/>
                  </a:solidFill>
                  <a:effectLst/>
                  <a:uLnTx/>
                  <a:uFillTx/>
                  <a:latin typeface="Helvetica Light"/>
                  <a:sym typeface="Helvetica Light"/>
                </a:rPr>
                <a:t>st</a:t>
              </a:r>
              <a:r>
                <a:rPr kumimoji="0" sz="1600" b="0" i="0" u="none" strike="noStrike" kern="0" cap="none" spc="0" normalizeH="0" baseline="0" noProof="0">
                  <a:ln>
                    <a:noFill/>
                  </a:ln>
                  <a:solidFill>
                    <a:srgbClr val="000000"/>
                  </a:solidFill>
                  <a:effectLst/>
                  <a:uLnTx/>
                  <a:uFillTx/>
                  <a:latin typeface="Helvetica Light"/>
                  <a:sym typeface="Helvetica Light"/>
                </a:rPr>
                <a:t> yr - Did not pass all 3 courses</a:t>
              </a:r>
            </a:p>
          </p:txBody>
        </p:sp>
        <p:sp>
          <p:nvSpPr>
            <p:cNvPr id="330" name="Shape 330"/>
            <p:cNvSpPr/>
            <p:nvPr/>
          </p:nvSpPr>
          <p:spPr>
            <a:xfrm>
              <a:off x="0" y="62771"/>
              <a:ext cx="169665" cy="204857"/>
            </a:xfrm>
            <a:prstGeom prst="rect">
              <a:avLst/>
            </a:prstGeom>
            <a:gradFill flip="none" rotWithShape="1">
              <a:gsLst>
                <a:gs pos="0">
                  <a:srgbClr val="51A7F9"/>
                </a:gs>
                <a:gs pos="100000">
                  <a:srgbClr val="0365C0"/>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334" name="Group 334"/>
          <p:cNvGrpSpPr/>
          <p:nvPr/>
        </p:nvGrpSpPr>
        <p:grpSpPr>
          <a:xfrm>
            <a:off x="2210054" y="3297678"/>
            <a:ext cx="2896386" cy="312739"/>
            <a:chOff x="0" y="8830"/>
            <a:chExt cx="2896384" cy="312737"/>
          </a:xfrm>
        </p:grpSpPr>
        <p:sp>
          <p:nvSpPr>
            <p:cNvPr id="332" name="Shape 332"/>
            <p:cNvSpPr/>
            <p:nvPr/>
          </p:nvSpPr>
          <p:spPr>
            <a:xfrm>
              <a:off x="301575" y="8830"/>
              <a:ext cx="2594810" cy="3127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600">
                  <a:latin typeface="Helvetica Light"/>
                  <a:ea typeface="Helvetica Light"/>
                  <a:cs typeface="Helvetica Light"/>
                  <a:sym typeface="Helvetica Light"/>
                </a:defRPr>
              </a:pPr>
              <a:r>
                <a:rPr kumimoji="0" sz="1600" b="0" i="0" u="none" strike="noStrike" kern="0" cap="none" spc="0" normalizeH="0" baseline="0" noProof="0">
                  <a:ln>
                    <a:noFill/>
                  </a:ln>
                  <a:solidFill>
                    <a:srgbClr val="000000"/>
                  </a:solidFill>
                  <a:effectLst/>
                  <a:uLnTx/>
                  <a:uFillTx/>
                  <a:latin typeface="Helvetica Light"/>
                  <a:sym typeface="Helvetica Light"/>
                </a:rPr>
                <a:t>1</a:t>
              </a:r>
              <a:r>
                <a:rPr kumimoji="0" sz="1600" b="0" i="0" u="none" strike="noStrike" kern="0" cap="none" spc="0" normalizeH="0" baseline="31999" noProof="0">
                  <a:ln>
                    <a:noFill/>
                  </a:ln>
                  <a:solidFill>
                    <a:srgbClr val="000000"/>
                  </a:solidFill>
                  <a:effectLst/>
                  <a:uLnTx/>
                  <a:uFillTx/>
                  <a:latin typeface="Helvetica Light"/>
                  <a:sym typeface="Helvetica Light"/>
                </a:rPr>
                <a:t>st</a:t>
              </a:r>
              <a:r>
                <a:rPr kumimoji="0" sz="1600" b="0" i="0" u="none" strike="noStrike" kern="0" cap="none" spc="0" normalizeH="0" baseline="0" noProof="0">
                  <a:ln>
                    <a:noFill/>
                  </a:ln>
                  <a:solidFill>
                    <a:srgbClr val="000000"/>
                  </a:solidFill>
                  <a:effectLst/>
                  <a:uLnTx/>
                  <a:uFillTx/>
                  <a:latin typeface="Helvetica Light"/>
                  <a:sym typeface="Helvetica Light"/>
                </a:rPr>
                <a:t> yr - Passed all 3 courses</a:t>
              </a:r>
            </a:p>
          </p:txBody>
        </p:sp>
        <p:sp>
          <p:nvSpPr>
            <p:cNvPr id="333" name="Shape 333"/>
            <p:cNvSpPr/>
            <p:nvPr/>
          </p:nvSpPr>
          <p:spPr>
            <a:xfrm>
              <a:off x="0" y="62771"/>
              <a:ext cx="169665" cy="204857"/>
            </a:xfrm>
            <a:prstGeom prst="rect">
              <a:avLst/>
            </a:prstGeom>
            <a:gradFill flip="none" rotWithShape="1">
              <a:gsLst>
                <a:gs pos="0">
                  <a:srgbClr val="70BF41"/>
                </a:gs>
                <a:gs pos="100000">
                  <a:srgbClr val="00882B"/>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sp>
        <p:nvSpPr>
          <p:cNvPr id="335" name="Shape 335"/>
          <p:cNvSpPr/>
          <p:nvPr/>
        </p:nvSpPr>
        <p:spPr>
          <a:xfrm>
            <a:off x="3081728" y="435065"/>
            <a:ext cx="6028544" cy="465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321468">
              <a:defRPr sz="2600" b="1">
                <a:latin typeface="+mj-lt"/>
                <a:ea typeface="+mj-ea"/>
                <a:cs typeface="+mj-cs"/>
                <a:sym typeface="Helvetica"/>
              </a:defRPr>
            </a:lvl1pPr>
          </a:lstStyle>
          <a:p>
            <a:pPr marL="0" marR="0" lvl="0" indent="0" algn="ctr" defTabSz="321468" rtl="0" eaLnBrk="1" fontAlgn="auto" latinLnBrk="0" hangingPunct="0">
              <a:lnSpc>
                <a:spcPct val="100000"/>
              </a:lnSpc>
              <a:spcBef>
                <a:spcPts val="0"/>
              </a:spcBef>
              <a:spcAft>
                <a:spcPts val="0"/>
              </a:spcAft>
              <a:buClrTx/>
              <a:buSzTx/>
              <a:buFontTx/>
              <a:buNone/>
              <a:tabLst/>
              <a:defRPr/>
            </a:pPr>
            <a:r>
              <a:rPr kumimoji="0" sz="2600" b="1" i="0" u="none" strike="noStrike" kern="0" cap="none" spc="0" normalizeH="0" baseline="0" noProof="0">
                <a:ln>
                  <a:noFill/>
                </a:ln>
                <a:solidFill>
                  <a:srgbClr val="000000"/>
                </a:solidFill>
                <a:effectLst/>
                <a:uLnTx/>
                <a:uFillTx/>
                <a:latin typeface="Helvetica"/>
                <a:cs typeface="Helvetica"/>
                <a:sym typeface="Helvetica"/>
              </a:rPr>
              <a:t>Community College Graduation Rates</a:t>
            </a:r>
          </a:p>
        </p:txBody>
      </p:sp>
    </p:spTree>
    <p:extLst>
      <p:ext uri="{BB962C8B-B14F-4D97-AF65-F5344CB8AC3E}">
        <p14:creationId xmlns:p14="http://schemas.microsoft.com/office/powerpoint/2010/main" val="291445474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 name="Chart 337"/>
          <p:cNvGraphicFramePr/>
          <p:nvPr/>
        </p:nvGraphicFramePr>
        <p:xfrm>
          <a:off x="5709179" y="1938192"/>
          <a:ext cx="4368062" cy="2333700"/>
        </p:xfrm>
        <a:graphic>
          <a:graphicData uri="http://schemas.openxmlformats.org/drawingml/2006/chart">
            <c:chart xmlns:c="http://schemas.openxmlformats.org/drawingml/2006/chart" xmlns:r="http://schemas.openxmlformats.org/officeDocument/2006/relationships" r:id="rId2"/>
          </a:graphicData>
        </a:graphic>
      </p:graphicFrame>
      <p:grpSp>
        <p:nvGrpSpPr>
          <p:cNvPr id="340" name="Group 340"/>
          <p:cNvGrpSpPr/>
          <p:nvPr/>
        </p:nvGrpSpPr>
        <p:grpSpPr>
          <a:xfrm>
            <a:off x="4182572" y="4268002"/>
            <a:ext cx="3589840" cy="1432322"/>
            <a:chOff x="0" y="7739"/>
            <a:chExt cx="3589839" cy="1432321"/>
          </a:xfrm>
        </p:grpSpPr>
        <p:sp>
          <p:nvSpPr>
            <p:cNvPr id="338" name="Shape 338"/>
            <p:cNvSpPr/>
            <p:nvPr/>
          </p:nvSpPr>
          <p:spPr>
            <a:xfrm>
              <a:off x="0" y="7739"/>
              <a:ext cx="3118247" cy="6810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endParaRPr kumimoji="0" sz="2000" b="1" i="0" u="none" strike="noStrike" kern="0" cap="none" spc="0" normalizeH="0" baseline="0" noProof="0">
                <a:ln>
                  <a:noFill/>
                </a:ln>
                <a:solidFill>
                  <a:srgbClr val="000000"/>
                </a:solidFill>
                <a:effectLst/>
                <a:uLnTx/>
                <a:uFillTx/>
                <a:latin typeface="Helvetica"/>
                <a:cs typeface="Helvetica"/>
                <a:sym typeface="Helvetica"/>
              </a:endParaRPr>
            </a:p>
            <a:p>
              <a:pPr marL="0" marR="0" lvl="0" indent="0" algn="l"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Freshmen completion of:</a:t>
              </a:r>
            </a:p>
          </p:txBody>
        </p:sp>
        <p:sp>
          <p:nvSpPr>
            <p:cNvPr id="339" name="Shape 339"/>
            <p:cNvSpPr/>
            <p:nvPr/>
          </p:nvSpPr>
          <p:spPr>
            <a:xfrm>
              <a:off x="0" y="720923"/>
              <a:ext cx="3589840" cy="7191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145472" marR="0" lvl="0" indent="-145472" algn="l" defTabSz="321468" rtl="0" eaLnBrk="1" fontAlgn="auto" latinLnBrk="0" hangingPunct="0">
                <a:lnSpc>
                  <a:spcPct val="100000"/>
                </a:lnSpc>
                <a:spcBef>
                  <a:spcPts val="0"/>
                </a:spcBef>
                <a:spcAft>
                  <a:spcPts val="0"/>
                </a:spcAft>
                <a:buClrTx/>
                <a:buSzPct val="100000"/>
                <a:buFontTx/>
                <a:buChar char="•"/>
                <a:tabLst/>
                <a:defRPr sz="1400">
                  <a:latin typeface="+mj-lt"/>
                  <a:ea typeface="+mj-ea"/>
                  <a:cs typeface="+mj-cs"/>
                  <a:sym typeface="Helvetica"/>
                </a:defRPr>
              </a:pPr>
              <a:r>
                <a:rPr kumimoji="0" sz="1400" b="0" i="0" u="none" strike="noStrike" kern="0" cap="none" spc="0" normalizeH="0" baseline="0" noProof="0" dirty="0">
                  <a:ln>
                    <a:noFill/>
                  </a:ln>
                  <a:solidFill>
                    <a:srgbClr val="000000"/>
                  </a:solidFill>
                  <a:effectLst/>
                  <a:uLnTx/>
                  <a:uFillTx/>
                  <a:latin typeface="Helvetica"/>
                  <a:cs typeface="Helvetica"/>
                  <a:sym typeface="Helvetica"/>
                </a:rPr>
                <a:t>English Composition I</a:t>
              </a:r>
            </a:p>
            <a:p>
              <a:pPr marL="145472" marR="0" lvl="0" indent="-145472" algn="l" defTabSz="321468" rtl="0" eaLnBrk="1" fontAlgn="auto" latinLnBrk="0" hangingPunct="0">
                <a:lnSpc>
                  <a:spcPct val="100000"/>
                </a:lnSpc>
                <a:spcBef>
                  <a:spcPts val="0"/>
                </a:spcBef>
                <a:spcAft>
                  <a:spcPts val="0"/>
                </a:spcAft>
                <a:buClrTx/>
                <a:buSzPct val="100000"/>
                <a:buFontTx/>
                <a:buChar char="•"/>
                <a:tabLst/>
                <a:defRPr sz="1400">
                  <a:latin typeface="+mj-lt"/>
                  <a:ea typeface="+mj-ea"/>
                  <a:cs typeface="+mj-cs"/>
                  <a:sym typeface="Helvetica"/>
                </a:defRPr>
              </a:pPr>
              <a:r>
                <a:rPr kumimoji="0" sz="1400" b="0" i="0" u="none" strike="noStrike" kern="0" cap="none" spc="0" normalizeH="0" baseline="0" noProof="0" dirty="0">
                  <a:ln>
                    <a:noFill/>
                  </a:ln>
                  <a:solidFill>
                    <a:srgbClr val="000000"/>
                  </a:solidFill>
                  <a:effectLst/>
                  <a:uLnTx/>
                  <a:uFillTx/>
                  <a:latin typeface="Helvetica"/>
                  <a:cs typeface="Helvetica"/>
                  <a:sym typeface="Helvetica"/>
                </a:rPr>
                <a:t>English Composition II</a:t>
              </a:r>
            </a:p>
            <a:p>
              <a:pPr marL="145472" marR="0" lvl="0" indent="-145472" algn="l" defTabSz="321468" rtl="0" eaLnBrk="1" fontAlgn="auto" latinLnBrk="0" hangingPunct="0">
                <a:lnSpc>
                  <a:spcPct val="100000"/>
                </a:lnSpc>
                <a:spcBef>
                  <a:spcPts val="0"/>
                </a:spcBef>
                <a:spcAft>
                  <a:spcPts val="0"/>
                </a:spcAft>
                <a:buClrTx/>
                <a:buSzPct val="100000"/>
                <a:buFontTx/>
                <a:buChar char="•"/>
                <a:tabLst/>
                <a:defRPr sz="1400">
                  <a:latin typeface="+mj-lt"/>
                  <a:ea typeface="+mj-ea"/>
                  <a:cs typeface="+mj-cs"/>
                  <a:sym typeface="Helvetica"/>
                </a:defRPr>
              </a:pPr>
              <a:r>
                <a:rPr kumimoji="0" sz="1400" b="0" i="0" u="none" strike="noStrike" kern="0" cap="none" spc="0" normalizeH="0" baseline="0" noProof="0" dirty="0">
                  <a:ln>
                    <a:noFill/>
                  </a:ln>
                  <a:solidFill>
                    <a:srgbClr val="000000"/>
                  </a:solidFill>
                  <a:effectLst/>
                  <a:uLnTx/>
                  <a:uFillTx/>
                  <a:latin typeface="Helvetica"/>
                  <a:cs typeface="Helvetica"/>
                  <a:sym typeface="Helvetica"/>
                </a:rPr>
                <a:t>A General Education satisfying Math Class</a:t>
              </a:r>
            </a:p>
          </p:txBody>
        </p:sp>
      </p:grpSp>
      <p:grpSp>
        <p:nvGrpSpPr>
          <p:cNvPr id="343" name="Group 343"/>
          <p:cNvGrpSpPr/>
          <p:nvPr/>
        </p:nvGrpSpPr>
        <p:grpSpPr>
          <a:xfrm>
            <a:off x="2210054" y="2387098"/>
            <a:ext cx="3370654" cy="312738"/>
            <a:chOff x="0" y="8830"/>
            <a:chExt cx="3370653" cy="312737"/>
          </a:xfrm>
        </p:grpSpPr>
        <p:sp>
          <p:nvSpPr>
            <p:cNvPr id="341" name="Shape 341"/>
            <p:cNvSpPr/>
            <p:nvPr/>
          </p:nvSpPr>
          <p:spPr>
            <a:xfrm>
              <a:off x="301575" y="8830"/>
              <a:ext cx="3069079" cy="3127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600">
                  <a:latin typeface="Helvetica Light"/>
                  <a:ea typeface="Helvetica Light"/>
                  <a:cs typeface="Helvetica Light"/>
                  <a:sym typeface="Helvetica Light"/>
                </a:defRPr>
              </a:pPr>
              <a:r>
                <a:rPr kumimoji="0" sz="1600" b="0" i="0" u="none" strike="noStrike" kern="0" cap="none" spc="0" normalizeH="0" baseline="0" noProof="0">
                  <a:ln>
                    <a:noFill/>
                  </a:ln>
                  <a:solidFill>
                    <a:srgbClr val="000000"/>
                  </a:solidFill>
                  <a:effectLst/>
                  <a:uLnTx/>
                  <a:uFillTx/>
                  <a:latin typeface="Helvetica Light"/>
                  <a:sym typeface="Helvetica Light"/>
                </a:rPr>
                <a:t>1</a:t>
              </a:r>
              <a:r>
                <a:rPr kumimoji="0" sz="1600" b="0" i="0" u="none" strike="noStrike" kern="0" cap="none" spc="0" normalizeH="0" baseline="31999" noProof="0">
                  <a:ln>
                    <a:noFill/>
                  </a:ln>
                  <a:solidFill>
                    <a:srgbClr val="000000"/>
                  </a:solidFill>
                  <a:effectLst/>
                  <a:uLnTx/>
                  <a:uFillTx/>
                  <a:latin typeface="Helvetica Light"/>
                  <a:sym typeface="Helvetica Light"/>
                </a:rPr>
                <a:t>st</a:t>
              </a:r>
              <a:r>
                <a:rPr kumimoji="0" sz="1600" b="0" i="0" u="none" strike="noStrike" kern="0" cap="none" spc="0" normalizeH="0" baseline="0" noProof="0">
                  <a:ln>
                    <a:noFill/>
                  </a:ln>
                  <a:solidFill>
                    <a:srgbClr val="000000"/>
                  </a:solidFill>
                  <a:effectLst/>
                  <a:uLnTx/>
                  <a:uFillTx/>
                  <a:latin typeface="Helvetica Light"/>
                  <a:sym typeface="Helvetica Light"/>
                </a:rPr>
                <a:t> yr - Did not pass all 3 courses</a:t>
              </a:r>
            </a:p>
          </p:txBody>
        </p:sp>
        <p:sp>
          <p:nvSpPr>
            <p:cNvPr id="342" name="Shape 342"/>
            <p:cNvSpPr/>
            <p:nvPr/>
          </p:nvSpPr>
          <p:spPr>
            <a:xfrm>
              <a:off x="0" y="62771"/>
              <a:ext cx="169665" cy="204857"/>
            </a:xfrm>
            <a:prstGeom prst="rect">
              <a:avLst/>
            </a:prstGeom>
            <a:gradFill flip="none" rotWithShape="1">
              <a:gsLst>
                <a:gs pos="0">
                  <a:srgbClr val="51A7F9"/>
                </a:gs>
                <a:gs pos="100000">
                  <a:srgbClr val="0365C0"/>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grpSp>
        <p:nvGrpSpPr>
          <p:cNvPr id="346" name="Group 346"/>
          <p:cNvGrpSpPr/>
          <p:nvPr/>
        </p:nvGrpSpPr>
        <p:grpSpPr>
          <a:xfrm>
            <a:off x="2210054" y="3297678"/>
            <a:ext cx="2896386" cy="312739"/>
            <a:chOff x="0" y="8830"/>
            <a:chExt cx="2896384" cy="312737"/>
          </a:xfrm>
        </p:grpSpPr>
        <p:sp>
          <p:nvSpPr>
            <p:cNvPr id="344" name="Shape 344"/>
            <p:cNvSpPr/>
            <p:nvPr/>
          </p:nvSpPr>
          <p:spPr>
            <a:xfrm>
              <a:off x="301575" y="8830"/>
              <a:ext cx="2594810" cy="3127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p>
              <a:pPr marL="0" marR="0" lvl="0" indent="0" algn="l" defTabSz="321468" rtl="0" eaLnBrk="1" fontAlgn="auto" latinLnBrk="0" hangingPunct="0">
                <a:lnSpc>
                  <a:spcPct val="100000"/>
                </a:lnSpc>
                <a:spcBef>
                  <a:spcPts val="0"/>
                </a:spcBef>
                <a:spcAft>
                  <a:spcPts val="0"/>
                </a:spcAft>
                <a:buClrTx/>
                <a:buSzTx/>
                <a:buFontTx/>
                <a:buNone/>
                <a:tabLst/>
                <a:defRPr sz="1600">
                  <a:latin typeface="Helvetica Light"/>
                  <a:ea typeface="Helvetica Light"/>
                  <a:cs typeface="Helvetica Light"/>
                  <a:sym typeface="Helvetica Light"/>
                </a:defRPr>
              </a:pPr>
              <a:r>
                <a:rPr kumimoji="0" sz="1600" b="0" i="0" u="none" strike="noStrike" kern="0" cap="none" spc="0" normalizeH="0" baseline="0" noProof="0">
                  <a:ln>
                    <a:noFill/>
                  </a:ln>
                  <a:solidFill>
                    <a:srgbClr val="000000"/>
                  </a:solidFill>
                  <a:effectLst/>
                  <a:uLnTx/>
                  <a:uFillTx/>
                  <a:latin typeface="Helvetica Light"/>
                  <a:sym typeface="Helvetica Light"/>
                </a:rPr>
                <a:t>1</a:t>
              </a:r>
              <a:r>
                <a:rPr kumimoji="0" sz="1600" b="0" i="0" u="none" strike="noStrike" kern="0" cap="none" spc="0" normalizeH="0" baseline="31999" noProof="0">
                  <a:ln>
                    <a:noFill/>
                  </a:ln>
                  <a:solidFill>
                    <a:srgbClr val="000000"/>
                  </a:solidFill>
                  <a:effectLst/>
                  <a:uLnTx/>
                  <a:uFillTx/>
                  <a:latin typeface="Helvetica Light"/>
                  <a:sym typeface="Helvetica Light"/>
                </a:rPr>
                <a:t>st</a:t>
              </a:r>
              <a:r>
                <a:rPr kumimoji="0" sz="1600" b="0" i="0" u="none" strike="noStrike" kern="0" cap="none" spc="0" normalizeH="0" baseline="0" noProof="0">
                  <a:ln>
                    <a:noFill/>
                  </a:ln>
                  <a:solidFill>
                    <a:srgbClr val="000000"/>
                  </a:solidFill>
                  <a:effectLst/>
                  <a:uLnTx/>
                  <a:uFillTx/>
                  <a:latin typeface="Helvetica Light"/>
                  <a:sym typeface="Helvetica Light"/>
                </a:rPr>
                <a:t> yr - Passed all 3 courses</a:t>
              </a:r>
            </a:p>
          </p:txBody>
        </p:sp>
        <p:sp>
          <p:nvSpPr>
            <p:cNvPr id="345" name="Shape 345"/>
            <p:cNvSpPr/>
            <p:nvPr/>
          </p:nvSpPr>
          <p:spPr>
            <a:xfrm>
              <a:off x="0" y="62771"/>
              <a:ext cx="169665" cy="204857"/>
            </a:xfrm>
            <a:prstGeom prst="rect">
              <a:avLst/>
            </a:prstGeom>
            <a:gradFill flip="none" rotWithShape="1">
              <a:gsLst>
                <a:gs pos="0">
                  <a:srgbClr val="70BF41"/>
                </a:gs>
                <a:gs pos="100000">
                  <a:srgbClr val="00882B"/>
                </a:gs>
              </a:gsLst>
              <a:lin ang="5400000" scaled="0"/>
            </a:gradFill>
            <a:ln w="3175" cap="flat">
              <a:noFill/>
              <a:miter lim="400000"/>
            </a:ln>
            <a:effectLst>
              <a:outerShdw blurRad="25400" dist="12700" dir="5400000" rotWithShape="0">
                <a:srgbClr val="000000">
                  <a:alpha val="50000"/>
                </a:srgbClr>
              </a:outerShdw>
            </a:effectLst>
          </p:spPr>
          <p:txBody>
            <a:bodyPr wrap="square" lIns="35718" tIns="35718" rIns="35718" bIns="35718" numCol="1" anchor="ctr">
              <a:noAutofit/>
            </a:bodyP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sp>
        <p:nvSpPr>
          <p:cNvPr id="347" name="Shape 347"/>
          <p:cNvSpPr/>
          <p:nvPr/>
        </p:nvSpPr>
        <p:spPr>
          <a:xfrm>
            <a:off x="3833626" y="435065"/>
            <a:ext cx="4524748" cy="465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321468">
              <a:defRPr sz="2600" b="1">
                <a:latin typeface="+mj-lt"/>
                <a:ea typeface="+mj-ea"/>
                <a:cs typeface="+mj-cs"/>
                <a:sym typeface="Helvetica"/>
              </a:defRPr>
            </a:lvl1pPr>
          </a:lstStyle>
          <a:p>
            <a:pPr marL="0" marR="0" lvl="0" indent="0" algn="ctr" defTabSz="321468" rtl="0" eaLnBrk="1" fontAlgn="auto" latinLnBrk="0" hangingPunct="0">
              <a:lnSpc>
                <a:spcPct val="100000"/>
              </a:lnSpc>
              <a:spcBef>
                <a:spcPts val="0"/>
              </a:spcBef>
              <a:spcAft>
                <a:spcPts val="0"/>
              </a:spcAft>
              <a:buClrTx/>
              <a:buSzTx/>
              <a:buFontTx/>
              <a:buNone/>
              <a:tabLst/>
              <a:defRPr/>
            </a:pPr>
            <a:r>
              <a:rPr kumimoji="0" sz="2600" b="1" i="0" u="none" strike="noStrike" kern="0" cap="none" spc="0" normalizeH="0" baseline="0" noProof="0">
                <a:ln>
                  <a:noFill/>
                </a:ln>
                <a:solidFill>
                  <a:srgbClr val="000000"/>
                </a:solidFill>
                <a:effectLst/>
                <a:uLnTx/>
                <a:uFillTx/>
                <a:latin typeface="Helvetica"/>
                <a:cs typeface="Helvetica"/>
                <a:sym typeface="Helvetica"/>
              </a:rPr>
              <a:t>University Graduation Rates</a:t>
            </a:r>
          </a:p>
        </p:txBody>
      </p:sp>
    </p:spTree>
    <p:extLst>
      <p:ext uri="{BB962C8B-B14F-4D97-AF65-F5344CB8AC3E}">
        <p14:creationId xmlns:p14="http://schemas.microsoft.com/office/powerpoint/2010/main" val="128266299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p:nvPr/>
        </p:nvSpPr>
        <p:spPr>
          <a:xfrm>
            <a:off x="3677332" y="392996"/>
            <a:ext cx="4837336" cy="9858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Incoming Freshmen who successfully </a:t>
            </a:r>
            <a:br>
              <a:rPr kumimoji="0" sz="2000" b="1" i="0" u="none" strike="noStrike" kern="0" cap="none" spc="0" normalizeH="0" baseline="0" noProof="0">
                <a:ln>
                  <a:noFill/>
                </a:ln>
                <a:solidFill>
                  <a:srgbClr val="000000"/>
                </a:solidFill>
                <a:effectLst/>
                <a:uLnTx/>
                <a:uFillTx/>
                <a:latin typeface="Helvetica"/>
                <a:cs typeface="Helvetica"/>
                <a:sym typeface="Helvetica"/>
              </a:rPr>
            </a:br>
            <a:r>
              <a:rPr kumimoji="0" sz="2000" b="1" i="0" u="none" strike="noStrike" kern="0" cap="none" spc="0" normalizeH="0" baseline="0" noProof="0">
                <a:ln>
                  <a:noFill/>
                </a:ln>
                <a:solidFill>
                  <a:srgbClr val="000000"/>
                </a:solidFill>
                <a:effectLst/>
                <a:uLnTx/>
                <a:uFillTx/>
                <a:latin typeface="Helvetica"/>
                <a:cs typeface="Helvetica"/>
                <a:sym typeface="Helvetica"/>
              </a:rPr>
              <a:t>completed their Math and Writing </a:t>
            </a:r>
          </a:p>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requirements in their 1</a:t>
            </a:r>
            <a:r>
              <a:rPr kumimoji="0" sz="2000" b="1" i="0" u="none" strike="noStrike" kern="0" cap="none" spc="0" normalizeH="0" baseline="31999" noProof="0">
                <a:ln>
                  <a:noFill/>
                </a:ln>
                <a:solidFill>
                  <a:srgbClr val="000000"/>
                </a:solidFill>
                <a:effectLst/>
                <a:uLnTx/>
                <a:uFillTx/>
                <a:latin typeface="Helvetica"/>
                <a:cs typeface="Helvetica"/>
                <a:sym typeface="Helvetica"/>
              </a:rPr>
              <a:t>st</a:t>
            </a:r>
            <a:r>
              <a:rPr kumimoji="0" sz="2000" b="1" i="0" u="none" strike="noStrike" kern="0" cap="none" spc="0" normalizeH="0" baseline="0" noProof="0">
                <a:ln>
                  <a:noFill/>
                </a:ln>
                <a:solidFill>
                  <a:srgbClr val="000000"/>
                </a:solidFill>
                <a:effectLst/>
                <a:uLnTx/>
                <a:uFillTx/>
                <a:latin typeface="Helvetica"/>
                <a:cs typeface="Helvetica"/>
                <a:sym typeface="Helvetica"/>
              </a:rPr>
              <a:t> Academic Year</a:t>
            </a:r>
          </a:p>
        </p:txBody>
      </p:sp>
      <p:graphicFrame>
        <p:nvGraphicFramePr>
          <p:cNvPr id="350" name="Chart 350"/>
          <p:cNvGraphicFramePr/>
          <p:nvPr>
            <p:extLst/>
          </p:nvPr>
        </p:nvGraphicFramePr>
        <p:xfrm>
          <a:off x="6376771" y="1818859"/>
          <a:ext cx="5281009" cy="31877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1" name="Chart 351"/>
          <p:cNvGraphicFramePr/>
          <p:nvPr>
            <p:extLst/>
          </p:nvPr>
        </p:nvGraphicFramePr>
        <p:xfrm>
          <a:off x="266159" y="1818859"/>
          <a:ext cx="5282391" cy="3187739"/>
        </p:xfrm>
        <a:graphic>
          <a:graphicData uri="http://schemas.openxmlformats.org/drawingml/2006/chart">
            <c:chart xmlns:c="http://schemas.openxmlformats.org/drawingml/2006/chart" xmlns:r="http://schemas.openxmlformats.org/officeDocument/2006/relationships" r:id="rId3"/>
          </a:graphicData>
        </a:graphic>
      </p:graphicFrame>
      <p:sp>
        <p:nvSpPr>
          <p:cNvPr id="352" name="Shape 352"/>
          <p:cNvSpPr/>
          <p:nvPr/>
        </p:nvSpPr>
        <p:spPr>
          <a:xfrm flipV="1">
            <a:off x="3677332" y="2375580"/>
            <a:ext cx="1678670" cy="1023950"/>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53" name="Shape 353"/>
          <p:cNvSpPr/>
          <p:nvPr/>
        </p:nvSpPr>
        <p:spPr>
          <a:xfrm rot="19668023">
            <a:off x="4022531" y="2674181"/>
            <a:ext cx="808560" cy="211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b="1">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Helvetica"/>
                <a:cs typeface="Helvetica"/>
                <a:sym typeface="Helvetica"/>
              </a:rPr>
              <a:t>79% increase</a:t>
            </a:r>
          </a:p>
        </p:txBody>
      </p:sp>
      <p:sp>
        <p:nvSpPr>
          <p:cNvPr id="354" name="Shape 354"/>
          <p:cNvSpPr/>
          <p:nvPr/>
        </p:nvSpPr>
        <p:spPr>
          <a:xfrm flipV="1">
            <a:off x="9209114" y="2759345"/>
            <a:ext cx="2121670" cy="325166"/>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55" name="Shape 355"/>
          <p:cNvSpPr/>
          <p:nvPr/>
        </p:nvSpPr>
        <p:spPr>
          <a:xfrm rot="21093864">
            <a:off x="9684779" y="2719433"/>
            <a:ext cx="802309" cy="211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b="1">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Helvetica"/>
                <a:cs typeface="Helvetica"/>
                <a:sym typeface="Helvetica"/>
              </a:rPr>
              <a:t>11% increase</a:t>
            </a:r>
          </a:p>
        </p:txBody>
      </p:sp>
    </p:spTree>
    <p:extLst>
      <p:ext uri="{BB962C8B-B14F-4D97-AF65-F5344CB8AC3E}">
        <p14:creationId xmlns:p14="http://schemas.microsoft.com/office/powerpoint/2010/main" val="32434947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p:nvPr/>
        </p:nvSpPr>
        <p:spPr>
          <a:xfrm>
            <a:off x="3195872" y="392996"/>
            <a:ext cx="5800255" cy="9858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Incoming Minority Freshmen who successfully </a:t>
            </a:r>
            <a:br>
              <a:rPr kumimoji="0" sz="2000" b="1" i="0" u="none" strike="noStrike" kern="0" cap="none" spc="0" normalizeH="0" baseline="0" noProof="0">
                <a:ln>
                  <a:noFill/>
                </a:ln>
                <a:solidFill>
                  <a:srgbClr val="000000"/>
                </a:solidFill>
                <a:effectLst/>
                <a:uLnTx/>
                <a:uFillTx/>
                <a:latin typeface="Helvetica"/>
                <a:cs typeface="Helvetica"/>
                <a:sym typeface="Helvetica"/>
              </a:rPr>
            </a:br>
            <a:r>
              <a:rPr kumimoji="0" sz="2000" b="1" i="0" u="none" strike="noStrike" kern="0" cap="none" spc="0" normalizeH="0" baseline="0" noProof="0">
                <a:ln>
                  <a:noFill/>
                </a:ln>
                <a:solidFill>
                  <a:srgbClr val="000000"/>
                </a:solidFill>
                <a:effectLst/>
                <a:uLnTx/>
                <a:uFillTx/>
                <a:latin typeface="Helvetica"/>
                <a:cs typeface="Helvetica"/>
                <a:sym typeface="Helvetica"/>
              </a:rPr>
              <a:t>completed their Math and Writing </a:t>
            </a:r>
          </a:p>
          <a:p>
            <a:pPr marL="0" marR="0" lvl="0" indent="0" algn="ctr" defTabSz="321468" rtl="0" eaLnBrk="1" fontAlgn="auto" latinLnBrk="0" hangingPunct="0">
              <a:lnSpc>
                <a:spcPct val="100000"/>
              </a:lnSpc>
              <a:spcBef>
                <a:spcPts val="0"/>
              </a:spcBef>
              <a:spcAft>
                <a:spcPts val="0"/>
              </a:spcAft>
              <a:buClrTx/>
              <a:buSzTx/>
              <a:buFontTx/>
              <a:buNone/>
              <a:tabLst/>
              <a:defRPr sz="2000" b="1">
                <a:latin typeface="+mj-lt"/>
                <a:ea typeface="+mj-ea"/>
                <a:cs typeface="+mj-cs"/>
                <a:sym typeface="Helvetica"/>
              </a:defRPr>
            </a:pPr>
            <a:r>
              <a:rPr kumimoji="0" sz="2000" b="1" i="0" u="none" strike="noStrike" kern="0" cap="none" spc="0" normalizeH="0" baseline="0" noProof="0">
                <a:ln>
                  <a:noFill/>
                </a:ln>
                <a:solidFill>
                  <a:srgbClr val="000000"/>
                </a:solidFill>
                <a:effectLst/>
                <a:uLnTx/>
                <a:uFillTx/>
                <a:latin typeface="Helvetica"/>
                <a:cs typeface="Helvetica"/>
                <a:sym typeface="Helvetica"/>
              </a:rPr>
              <a:t>requirements in their 1</a:t>
            </a:r>
            <a:r>
              <a:rPr kumimoji="0" sz="2000" b="1" i="0" u="none" strike="noStrike" kern="0" cap="none" spc="0" normalizeH="0" baseline="31999" noProof="0">
                <a:ln>
                  <a:noFill/>
                </a:ln>
                <a:solidFill>
                  <a:srgbClr val="000000"/>
                </a:solidFill>
                <a:effectLst/>
                <a:uLnTx/>
                <a:uFillTx/>
                <a:latin typeface="Helvetica"/>
                <a:cs typeface="Helvetica"/>
                <a:sym typeface="Helvetica"/>
              </a:rPr>
              <a:t>st</a:t>
            </a:r>
            <a:r>
              <a:rPr kumimoji="0" sz="2000" b="1" i="0" u="none" strike="noStrike" kern="0" cap="none" spc="0" normalizeH="0" baseline="0" noProof="0">
                <a:ln>
                  <a:noFill/>
                </a:ln>
                <a:solidFill>
                  <a:srgbClr val="000000"/>
                </a:solidFill>
                <a:effectLst/>
                <a:uLnTx/>
                <a:uFillTx/>
                <a:latin typeface="Helvetica"/>
                <a:cs typeface="Helvetica"/>
                <a:sym typeface="Helvetica"/>
              </a:rPr>
              <a:t> Academic Year</a:t>
            </a:r>
          </a:p>
        </p:txBody>
      </p:sp>
      <p:graphicFrame>
        <p:nvGraphicFramePr>
          <p:cNvPr id="358" name="Chart 358"/>
          <p:cNvGraphicFramePr/>
          <p:nvPr>
            <p:extLst/>
          </p:nvPr>
        </p:nvGraphicFramePr>
        <p:xfrm>
          <a:off x="6376771" y="1818859"/>
          <a:ext cx="5281009" cy="31877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9" name="Chart 359"/>
          <p:cNvGraphicFramePr/>
          <p:nvPr>
            <p:extLst/>
          </p:nvPr>
        </p:nvGraphicFramePr>
        <p:xfrm>
          <a:off x="266159" y="1799809"/>
          <a:ext cx="5282391" cy="3206789"/>
        </p:xfrm>
        <a:graphic>
          <a:graphicData uri="http://schemas.openxmlformats.org/drawingml/2006/chart">
            <c:chart xmlns:c="http://schemas.openxmlformats.org/drawingml/2006/chart" xmlns:r="http://schemas.openxmlformats.org/officeDocument/2006/relationships" r:id="rId3"/>
          </a:graphicData>
        </a:graphic>
      </p:graphicFrame>
      <p:sp>
        <p:nvSpPr>
          <p:cNvPr id="360" name="Shape 360"/>
          <p:cNvSpPr/>
          <p:nvPr/>
        </p:nvSpPr>
        <p:spPr>
          <a:xfrm flipV="1">
            <a:off x="3756649" y="2676449"/>
            <a:ext cx="1467679" cy="1468391"/>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61" name="Shape 361"/>
          <p:cNvSpPr/>
          <p:nvPr/>
        </p:nvSpPr>
        <p:spPr>
          <a:xfrm rot="18905198">
            <a:off x="4022080" y="3136339"/>
            <a:ext cx="872127" cy="211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b="1">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Helvetica"/>
                <a:cs typeface="Helvetica"/>
                <a:sym typeface="Helvetica"/>
              </a:rPr>
              <a:t>240% increase</a:t>
            </a:r>
          </a:p>
        </p:txBody>
      </p:sp>
      <p:sp>
        <p:nvSpPr>
          <p:cNvPr id="362" name="Shape 362"/>
          <p:cNvSpPr/>
          <p:nvPr/>
        </p:nvSpPr>
        <p:spPr>
          <a:xfrm flipV="1">
            <a:off x="9120719" y="2319590"/>
            <a:ext cx="2156833" cy="584427"/>
          </a:xfrm>
          <a:prstGeom prst="line">
            <a:avLst/>
          </a:prstGeom>
          <a:ln w="12700">
            <a:solidFill>
              <a:srgbClr val="000000"/>
            </a:solidFill>
            <a:miter lim="400000"/>
            <a:tailEnd type="triangle"/>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63" name="Shape 363"/>
          <p:cNvSpPr/>
          <p:nvPr/>
        </p:nvSpPr>
        <p:spPr>
          <a:xfrm rot="20698689">
            <a:off x="10012224" y="2589677"/>
            <a:ext cx="808559" cy="21113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defTabSz="321468">
              <a:defRPr sz="900" b="1">
                <a:latin typeface="+mj-lt"/>
                <a:ea typeface="+mj-ea"/>
                <a:cs typeface="+mj-cs"/>
                <a:sym typeface="Helvetica"/>
              </a:defRPr>
            </a:lvl1pPr>
          </a:lstStyle>
          <a:p>
            <a:pPr marL="0" marR="0" lvl="0" indent="0" algn="l" defTabSz="321468"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000000"/>
                </a:solidFill>
                <a:effectLst/>
                <a:uLnTx/>
                <a:uFillTx/>
                <a:latin typeface="Helvetica"/>
                <a:cs typeface="Helvetica"/>
                <a:sym typeface="Helvetica"/>
              </a:rPr>
              <a:t>24% increase</a:t>
            </a:r>
          </a:p>
        </p:txBody>
      </p:sp>
    </p:spTree>
    <p:extLst>
      <p:ext uri="{BB962C8B-B14F-4D97-AF65-F5344CB8AC3E}">
        <p14:creationId xmlns:p14="http://schemas.microsoft.com/office/powerpoint/2010/main" val="238000403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p14="http://schemas.microsoft.com/office/powerpoint/2010/main" xmlns="" Requires="p14">
      <p:transition spd="slow">
        <p14:prism/>
      </p:transition>
    </mc:Choice>
    <mc:Fallback xmlns:p14="http://schemas.microsoft.com/office/powerpoint/2010/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latin typeface="Verdana"/>
                <a:cs typeface="Verdana"/>
              </a:rPr>
              <a:t>Committee on Personnel and Compensation</a:t>
            </a:r>
          </a:p>
        </p:txBody>
      </p:sp>
      <p:sp>
        <p:nvSpPr>
          <p:cNvPr id="9" name="Subtitle 8"/>
          <p:cNvSpPr>
            <a:spLocks noGrp="1"/>
          </p:cNvSpPr>
          <p:nvPr>
            <p:ph type="subTitle" idx="1"/>
          </p:nvPr>
        </p:nvSpPr>
        <p:spPr/>
        <p:txBody>
          <a:bodyPr>
            <a:normAutofit/>
          </a:bodyPr>
          <a:lstStyle/>
          <a:p>
            <a:r>
              <a:rPr lang="en-US" dirty="0"/>
              <a:t>September 2016</a:t>
            </a:r>
          </a:p>
          <a:p>
            <a:endParaRPr lang="en-US" dirty="0"/>
          </a:p>
        </p:txBody>
      </p:sp>
    </p:spTree>
    <p:extLst>
      <p:ext uri="{BB962C8B-B14F-4D97-AF65-F5344CB8AC3E}">
        <p14:creationId xmlns:p14="http://schemas.microsoft.com/office/powerpoint/2010/main" val="108006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Committee on </a:t>
            </a:r>
            <a:br>
              <a:rPr lang="en-US" dirty="0"/>
            </a:br>
            <a:r>
              <a:rPr lang="en-US" dirty="0"/>
              <a:t>Personnel and Compensation</a:t>
            </a:r>
          </a:p>
        </p:txBody>
      </p:sp>
      <p:sp>
        <p:nvSpPr>
          <p:cNvPr id="3" name="Content Placeholder 2"/>
          <p:cNvSpPr>
            <a:spLocks noGrp="1"/>
          </p:cNvSpPr>
          <p:nvPr>
            <p:ph idx="1"/>
          </p:nvPr>
        </p:nvSpPr>
        <p:spPr/>
        <p:txBody>
          <a:bodyPr>
            <a:normAutofit/>
          </a:bodyPr>
          <a:lstStyle/>
          <a:p>
            <a:pPr marL="514350" indent="-514350">
              <a:buAutoNum type="arabicPeriod"/>
            </a:pPr>
            <a:r>
              <a:rPr lang="en-US" dirty="0"/>
              <a:t>Consent Agenda    </a:t>
            </a:r>
          </a:p>
          <a:p>
            <a:pPr marL="857250" lvl="1" indent="-457200">
              <a:buAutoNum type="alphaLcPeriod"/>
            </a:pPr>
            <a:r>
              <a:rPr lang="en-US" dirty="0"/>
              <a:t>Out of Cycle Tenure and Promotion at Chattanooga State</a:t>
            </a:r>
          </a:p>
          <a:p>
            <a:pPr marL="857250" lvl="1" indent="-457200">
              <a:buAutoNum type="alphaLcPeriod"/>
            </a:pPr>
            <a:r>
              <a:rPr lang="en-US" dirty="0"/>
              <a:t>Recommendations to Award Tenure upon Appointment </a:t>
            </a:r>
          </a:p>
          <a:p>
            <a:pPr marL="0" indent="0">
              <a:buNone/>
            </a:pPr>
            <a:r>
              <a:rPr lang="en-US" dirty="0"/>
              <a:t>2. Consideration of Compensation Proposals</a:t>
            </a:r>
          </a:p>
          <a:p>
            <a:pPr marL="0" indent="0">
              <a:buNone/>
            </a:pPr>
            <a:r>
              <a:rPr lang="en-US" dirty="0"/>
              <a:t>3. Revisions to TBR Policy 7:01:00:00 Firearms and Other Weapons </a:t>
            </a:r>
          </a:p>
          <a:p>
            <a:pPr marL="0" indent="0">
              <a:buNone/>
            </a:pPr>
            <a:endParaRPr lang="en-US" dirty="0"/>
          </a:p>
          <a:p>
            <a:endParaRPr lang="en-US" dirty="0"/>
          </a:p>
        </p:txBody>
      </p:sp>
    </p:spTree>
    <p:extLst>
      <p:ext uri="{BB962C8B-B14F-4D97-AF65-F5344CB8AC3E}">
        <p14:creationId xmlns:p14="http://schemas.microsoft.com/office/powerpoint/2010/main" val="914183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16305" y="120087"/>
          <a:ext cx="8686800" cy="5791200"/>
        </p:xfrm>
        <a:graphic>
          <a:graphicData uri="http://schemas.openxmlformats.org/drawingml/2006/table">
            <a:tbl>
              <a:tblPr firstRow="1" bandRow="1">
                <a:tableStyleId>{69012ECD-51FC-41F1-AA8D-1B2483CD663E}</a:tableStyleId>
              </a:tblPr>
              <a:tblGrid>
                <a:gridCol w="210312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tblGrid>
              <a:tr h="0">
                <a:tc gridSpan="7">
                  <a:txBody>
                    <a:bodyPr/>
                    <a:lstStyle/>
                    <a:p>
                      <a:pPr algn="ctr"/>
                      <a:r>
                        <a:rPr lang="en-US" sz="1600" b="1" dirty="0"/>
                        <a:t>Licensure Exam Pass Rates for Community </a:t>
                      </a:r>
                      <a:r>
                        <a:rPr lang="en-US" sz="1600" b="1" baseline="0" dirty="0"/>
                        <a:t>Colleges</a:t>
                      </a:r>
                    </a:p>
                    <a:p>
                      <a:pPr algn="ctr"/>
                      <a:r>
                        <a:rPr lang="en-US" sz="1600" b="1" baseline="0" dirty="0"/>
                        <a:t>2014-2015 Nursing and Allied Health Programs First-time Test Takers</a:t>
                      </a:r>
                      <a:endParaRPr lang="en-US" sz="16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0">
                <a:tc rowSpan="2">
                  <a:txBody>
                    <a:bodyPr/>
                    <a:lstStyle/>
                    <a:p>
                      <a:pPr algn="ctr"/>
                      <a:r>
                        <a:rPr lang="en-US" b="1" dirty="0"/>
                        <a:t>Institution</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600" b="1"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600" b="1" dirty="0"/>
                        <a:t>2015</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1787">
                <a:tc v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r h="274320">
                <a:tc>
                  <a:txBody>
                    <a:bodyPr/>
                    <a:lstStyle/>
                    <a:p>
                      <a:pPr algn="l"/>
                      <a:r>
                        <a:rPr lang="en-US" sz="1600" b="1" dirty="0"/>
                        <a:t>Chattanooga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196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186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94.9%</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236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229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97.0%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274320">
                <a:tc>
                  <a:txBody>
                    <a:bodyPr/>
                    <a:lstStyle/>
                    <a:p>
                      <a:pPr algn="l"/>
                      <a:r>
                        <a:rPr lang="en-US" sz="1600" b="1" dirty="0"/>
                        <a:t>Cleveland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67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80.6%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104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70.2%</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4"/>
                  </a:ext>
                </a:extLst>
              </a:tr>
              <a:tr h="274320">
                <a:tc>
                  <a:txBody>
                    <a:bodyPr/>
                    <a:lstStyle/>
                    <a:p>
                      <a:pPr algn="l"/>
                      <a:r>
                        <a:rPr lang="en-US" sz="1600" b="1" dirty="0"/>
                        <a:t>Columbia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156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89.7%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166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89.8%</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5"/>
                  </a:ext>
                </a:extLst>
              </a:tr>
              <a:tr h="274320">
                <a:tc>
                  <a:txBody>
                    <a:bodyPr/>
                    <a:lstStyle/>
                    <a:p>
                      <a:pPr algn="l"/>
                      <a:r>
                        <a:rPr lang="en-US" sz="1600" b="1" dirty="0"/>
                        <a:t>Dyersburg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133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77.4%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79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84.8%</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6"/>
                  </a:ext>
                </a:extLst>
              </a:tr>
              <a:tr h="274320">
                <a:tc>
                  <a:txBody>
                    <a:bodyPr/>
                    <a:lstStyle/>
                    <a:p>
                      <a:pPr algn="l"/>
                      <a:r>
                        <a:rPr lang="en-US" sz="1600" b="1" dirty="0"/>
                        <a:t>Jackson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196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182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92.9%</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171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93.0%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7"/>
                  </a:ext>
                </a:extLst>
              </a:tr>
              <a:tr h="274320">
                <a:tc>
                  <a:txBody>
                    <a:bodyPr/>
                    <a:lstStyle/>
                    <a:p>
                      <a:pPr algn="l"/>
                      <a:r>
                        <a:rPr lang="en-US" sz="1600" b="1" dirty="0"/>
                        <a:t>Motlow</a:t>
                      </a:r>
                      <a:r>
                        <a:rPr lang="en-US" sz="1600" b="1" baseline="0" dirty="0"/>
                        <a:t> </a:t>
                      </a:r>
                      <a:r>
                        <a:rPr lang="en-US" sz="1600" b="1" dirty="0"/>
                        <a:t>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61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86.9%</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65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96.9%</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8"/>
                  </a:ext>
                </a:extLst>
              </a:tr>
              <a:tr h="274320">
                <a:tc>
                  <a:txBody>
                    <a:bodyPr/>
                    <a:lstStyle/>
                    <a:p>
                      <a:pPr algn="l"/>
                      <a:r>
                        <a:rPr lang="en-US" sz="1600" b="1" dirty="0"/>
                        <a:t>Nashville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54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87.0%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48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93.8%</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9"/>
                  </a:ext>
                </a:extLst>
              </a:tr>
              <a:tr h="274320">
                <a:tc>
                  <a:txBody>
                    <a:bodyPr/>
                    <a:lstStyle/>
                    <a:p>
                      <a:pPr algn="l"/>
                      <a:r>
                        <a:rPr lang="en-US" sz="1600" b="1" dirty="0"/>
                        <a:t>Northeast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58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79.3%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32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87.5%</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274320">
                <a:tc>
                  <a:txBody>
                    <a:bodyPr/>
                    <a:lstStyle/>
                    <a:p>
                      <a:pPr algn="l"/>
                      <a:r>
                        <a:rPr lang="en-US" sz="1600" b="1" dirty="0"/>
                        <a:t>Pellissippi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36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97.2%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76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89.5%</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r h="274320">
                <a:tc>
                  <a:txBody>
                    <a:bodyPr/>
                    <a:lstStyle/>
                    <a:p>
                      <a:pPr algn="l"/>
                      <a:r>
                        <a:rPr lang="en-US" sz="1600" b="1" dirty="0"/>
                        <a:t>Roane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193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88.1%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199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91.0%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2"/>
                  </a:ext>
                </a:extLst>
              </a:tr>
              <a:tr h="274320">
                <a:tc>
                  <a:txBody>
                    <a:bodyPr/>
                    <a:lstStyle/>
                    <a:p>
                      <a:pPr algn="l"/>
                      <a:r>
                        <a:rPr lang="en-US" sz="1600" b="1" dirty="0"/>
                        <a:t>Southwest Tennessee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86.3%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125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89.6%</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3"/>
                  </a:ext>
                </a:extLst>
              </a:tr>
              <a:tr h="274320">
                <a:tc>
                  <a:txBody>
                    <a:bodyPr/>
                    <a:lstStyle/>
                    <a:p>
                      <a:pPr algn="l"/>
                      <a:r>
                        <a:rPr lang="en-US" sz="1600" b="1" dirty="0"/>
                        <a:t>Volunteer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78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92.3%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65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58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89.2%</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4"/>
                  </a:ext>
                </a:extLst>
              </a:tr>
              <a:tr h="238003">
                <a:tc>
                  <a:txBody>
                    <a:bodyPr/>
                    <a:lstStyle/>
                    <a:p>
                      <a:pPr algn="l"/>
                      <a:r>
                        <a:rPr lang="en-US" sz="1600" b="1" dirty="0"/>
                        <a:t>Walters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96.9%</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600" b="1" dirty="0"/>
                        <a:t>164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142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t>86.6%</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5"/>
                  </a:ext>
                </a:extLst>
              </a:tr>
            </a:tbl>
          </a:graphicData>
        </a:graphic>
      </p:graphicFrame>
      <p:sp>
        <p:nvSpPr>
          <p:cNvPr id="3" name="TextBox 2"/>
          <p:cNvSpPr txBox="1"/>
          <p:nvPr/>
        </p:nvSpPr>
        <p:spPr>
          <a:xfrm>
            <a:off x="9247762"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1122476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2134"/>
            <a:ext cx="8229600" cy="1298677"/>
          </a:xfrm>
        </p:spPr>
        <p:txBody>
          <a:bodyPr>
            <a:normAutofit/>
          </a:bodyPr>
          <a:lstStyle/>
          <a:p>
            <a:pPr algn="ctr"/>
            <a:r>
              <a:rPr lang="en-US" dirty="0"/>
              <a:t>Consent Agenda</a:t>
            </a:r>
            <a:br>
              <a:rPr lang="en-US" dirty="0"/>
            </a:br>
            <a:r>
              <a:rPr lang="en-US" sz="2000" dirty="0"/>
              <a:t>(Vice Chancellor Denley)</a:t>
            </a:r>
          </a:p>
        </p:txBody>
      </p:sp>
      <p:sp>
        <p:nvSpPr>
          <p:cNvPr id="3" name="Content Placeholder 2"/>
          <p:cNvSpPr>
            <a:spLocks noGrp="1"/>
          </p:cNvSpPr>
          <p:nvPr>
            <p:ph idx="1"/>
          </p:nvPr>
        </p:nvSpPr>
        <p:spPr/>
        <p:txBody>
          <a:bodyPr>
            <a:normAutofit/>
          </a:bodyPr>
          <a:lstStyle/>
          <a:p>
            <a:pPr marL="342900" lvl="1" indent="-342900">
              <a:buFont typeface="Arial"/>
              <a:buChar char="•"/>
            </a:pPr>
            <a:r>
              <a:rPr lang="en-US" sz="2800" dirty="0"/>
              <a:t>Out of Cycle Tenure and Promotion at Chattanooga State</a:t>
            </a:r>
          </a:p>
          <a:p>
            <a:endParaRPr lang="en-US" dirty="0"/>
          </a:p>
          <a:p>
            <a:r>
              <a:rPr lang="en-US" dirty="0"/>
              <a:t>Recommendations to Award Tenure Upon Appointment</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43238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2134"/>
            <a:ext cx="8229600" cy="1298677"/>
          </a:xfrm>
        </p:spPr>
        <p:txBody>
          <a:bodyPr>
            <a:normAutofit fontScale="90000"/>
          </a:bodyPr>
          <a:lstStyle/>
          <a:p>
            <a:pPr algn="ctr"/>
            <a:r>
              <a:rPr lang="en-US" dirty="0"/>
              <a:t>		 Consideration of Compensation 		Proposals </a:t>
            </a:r>
            <a:br>
              <a:rPr lang="en-US" dirty="0"/>
            </a:br>
            <a:r>
              <a:rPr lang="en-US" dirty="0"/>
              <a:t>		(Vice Chancellor Sims)</a:t>
            </a:r>
          </a:p>
        </p:txBody>
      </p:sp>
      <p:sp>
        <p:nvSpPr>
          <p:cNvPr id="3" name="Content Placeholder 2"/>
          <p:cNvSpPr>
            <a:spLocks noGrp="1"/>
          </p:cNvSpPr>
          <p:nvPr>
            <p:ph idx="1"/>
          </p:nvPr>
        </p:nvSpPr>
        <p:spPr/>
        <p:txBody>
          <a:bodyPr>
            <a:normAutofit/>
          </a:bodyPr>
          <a:lstStyle/>
          <a:p>
            <a:r>
              <a:rPr lang="en-US" dirty="0"/>
              <a:t>In June the Board authorized the submission of proposed institutional salary plans. </a:t>
            </a:r>
          </a:p>
          <a:p>
            <a:pPr marL="0" indent="0">
              <a:buNone/>
            </a:pPr>
            <a:endParaRPr lang="en-US" dirty="0"/>
          </a:p>
          <a:p>
            <a:r>
              <a:rPr lang="en-US" dirty="0"/>
              <a:t>Institutions were given the flexibility to supplement the excess outcome funding with local sources to provide additional salary increases or address personnel needs.</a:t>
            </a:r>
          </a:p>
        </p:txBody>
      </p:sp>
    </p:spTree>
    <p:extLst>
      <p:ext uri="{BB962C8B-B14F-4D97-AF65-F5344CB8AC3E}">
        <p14:creationId xmlns:p14="http://schemas.microsoft.com/office/powerpoint/2010/main" val="2406533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2134"/>
            <a:ext cx="8229600" cy="1298677"/>
          </a:xfrm>
        </p:spPr>
        <p:txBody>
          <a:bodyPr>
            <a:normAutofit fontScale="90000"/>
          </a:bodyPr>
          <a:lstStyle/>
          <a:p>
            <a:pPr algn="ctr"/>
            <a:r>
              <a:rPr lang="en-US" dirty="0"/>
              <a:t>		 Consideration of Compensation 		Proposals </a:t>
            </a:r>
            <a:br>
              <a:rPr lang="en-US" dirty="0"/>
            </a:br>
            <a:r>
              <a:rPr lang="en-US" dirty="0"/>
              <a:t>		</a:t>
            </a:r>
          </a:p>
        </p:txBody>
      </p:sp>
      <p:sp>
        <p:nvSpPr>
          <p:cNvPr id="3" name="Content Placeholder 2"/>
          <p:cNvSpPr>
            <a:spLocks noGrp="1"/>
          </p:cNvSpPr>
          <p:nvPr>
            <p:ph idx="1"/>
          </p:nvPr>
        </p:nvSpPr>
        <p:spPr/>
        <p:txBody>
          <a:bodyPr>
            <a:normAutofit fontScale="77500" lnSpcReduction="20000"/>
          </a:bodyPr>
          <a:lstStyle/>
          <a:p>
            <a:r>
              <a:rPr lang="en-US" dirty="0"/>
              <a:t>Strategies Approved for Increases:</a:t>
            </a:r>
          </a:p>
          <a:p>
            <a:pPr lvl="0"/>
            <a:r>
              <a:rPr lang="en-US" dirty="0"/>
              <a:t>Compensation Plan</a:t>
            </a:r>
            <a:endParaRPr lang="en-US" sz="2400" dirty="0"/>
          </a:p>
          <a:p>
            <a:pPr lvl="1"/>
            <a:r>
              <a:rPr lang="en-US" dirty="0"/>
              <a:t>Institutions may provide salary adjustments consistent with their Board Approved compensation plans and/or</a:t>
            </a:r>
            <a:endParaRPr lang="en-US" sz="2000" dirty="0"/>
          </a:p>
          <a:p>
            <a:pPr lvl="1"/>
            <a:r>
              <a:rPr lang="en-US" dirty="0"/>
              <a:t>Institutions may adjust the salary ranges to address changes in market salaries as prescribed in their compensation plan and/or</a:t>
            </a:r>
            <a:endParaRPr lang="en-US" sz="2000" dirty="0"/>
          </a:p>
          <a:p>
            <a:pPr lvl="1"/>
            <a:r>
              <a:rPr lang="en-US" dirty="0"/>
              <a:t>Institutions may address specific equity issues and reclassifications consistent with their compensation plan and/or</a:t>
            </a:r>
            <a:endParaRPr lang="en-US" sz="2000" dirty="0"/>
          </a:p>
          <a:p>
            <a:pPr lvl="0"/>
            <a:r>
              <a:rPr lang="en-US" dirty="0"/>
              <a:t>Cost of Living Adjustment (COLA) </a:t>
            </a:r>
            <a:endParaRPr lang="en-US" sz="2400" dirty="0"/>
          </a:p>
          <a:p>
            <a:pPr lvl="1"/>
            <a:r>
              <a:rPr lang="en-US" dirty="0"/>
              <a:t>Institutions may provide a COLA, based on salaries as of June 30, 2016 with the amounts being pro-rated for part-time employees and/or</a:t>
            </a:r>
            <a:endParaRPr lang="en-US" sz="2000" dirty="0"/>
          </a:p>
          <a:p>
            <a:pPr lvl="0"/>
            <a:r>
              <a:rPr lang="en-US" dirty="0"/>
              <a:t>Faculty Promotions</a:t>
            </a:r>
            <a:endParaRPr lang="en-US" sz="2400" dirty="0"/>
          </a:p>
          <a:p>
            <a:pPr lvl="1"/>
            <a:r>
              <a:rPr lang="en-US" dirty="0"/>
              <a:t>Institutions may use all or a portion of the funding to fund the faculty promotions, consistent with the institution’s approved compensation plan.</a:t>
            </a:r>
            <a:endParaRPr lang="en-US" sz="2000" dirty="0"/>
          </a:p>
          <a:p>
            <a:endParaRPr lang="en-US" dirty="0"/>
          </a:p>
        </p:txBody>
      </p:sp>
    </p:spTree>
    <p:extLst>
      <p:ext uri="{BB962C8B-B14F-4D97-AF65-F5344CB8AC3E}">
        <p14:creationId xmlns:p14="http://schemas.microsoft.com/office/powerpoint/2010/main" val="3047531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Consideration of Compensation 	Proposals (continued) </a:t>
            </a:r>
          </a:p>
        </p:txBody>
      </p:sp>
      <p:sp>
        <p:nvSpPr>
          <p:cNvPr id="3" name="Content Placeholder 2"/>
          <p:cNvSpPr>
            <a:spLocks noGrp="1"/>
          </p:cNvSpPr>
          <p:nvPr>
            <p:ph idx="1"/>
          </p:nvPr>
        </p:nvSpPr>
        <p:spPr/>
        <p:txBody>
          <a:bodyPr>
            <a:normAutofit/>
          </a:bodyPr>
          <a:lstStyle/>
          <a:p>
            <a:r>
              <a:rPr lang="en-US" sz="2400" dirty="0"/>
              <a:t>One-Time Payment  </a:t>
            </a:r>
          </a:p>
          <a:p>
            <a:pPr lvl="1"/>
            <a:r>
              <a:rPr lang="en-US" dirty="0"/>
              <a:t>Institutions may provide a one-time payment to all regular full-time and part-time employees on payroll as of June 30, 2016.  One-time payments for part-time employees shall be pro-rated;</a:t>
            </a:r>
          </a:p>
          <a:p>
            <a:pPr marL="457200" lvl="1" indent="0">
              <a:buNone/>
            </a:pPr>
            <a:endParaRPr lang="en-US" dirty="0"/>
          </a:p>
          <a:p>
            <a:r>
              <a:rPr lang="en-US" sz="2400" dirty="0"/>
              <a:t>Funding Additional Positions  </a:t>
            </a:r>
          </a:p>
          <a:p>
            <a:pPr lvl="1"/>
            <a:r>
              <a:rPr lang="en-US" dirty="0"/>
              <a:t>Institutions may fund the creation of new positions.  Positions would be funded from the requested salary pool, based on institutional needs</a:t>
            </a:r>
          </a:p>
        </p:txBody>
      </p:sp>
    </p:spTree>
    <p:extLst>
      <p:ext uri="{BB962C8B-B14F-4D97-AF65-F5344CB8AC3E}">
        <p14:creationId xmlns:p14="http://schemas.microsoft.com/office/powerpoint/2010/main" val="2893641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2134"/>
            <a:ext cx="8229600" cy="1298677"/>
          </a:xfrm>
        </p:spPr>
        <p:txBody>
          <a:bodyPr>
            <a:normAutofit fontScale="90000"/>
          </a:bodyPr>
          <a:lstStyle/>
          <a:p>
            <a:pPr algn="ctr"/>
            <a:r>
              <a:rPr lang="en-US" dirty="0"/>
              <a:t>		</a:t>
            </a:r>
            <a:br>
              <a:rPr lang="en-US" dirty="0"/>
            </a:br>
            <a:r>
              <a:rPr lang="en-US" dirty="0"/>
              <a:t>Proposed Compensation Increase Summary</a:t>
            </a:r>
            <a:br>
              <a:rPr lang="en-US" dirty="0"/>
            </a:br>
            <a:r>
              <a:rPr lang="en-US" dirty="0"/>
              <a:t/>
            </a:r>
            <a:br>
              <a:rPr lang="en-US" dirty="0"/>
            </a:br>
            <a:r>
              <a:rPr lang="en-US" sz="2200" dirty="0"/>
              <a:t> Note: An Institution may choose multiple strategies </a:t>
            </a:r>
            <a:r>
              <a:rPr lang="en-US" dirty="0"/>
              <a:t>		</a:t>
            </a:r>
          </a:p>
        </p:txBody>
      </p:sp>
      <p:graphicFrame>
        <p:nvGraphicFramePr>
          <p:cNvPr id="4" name="Content Placeholder 3"/>
          <p:cNvGraphicFramePr>
            <a:graphicFrameLocks noGrp="1"/>
          </p:cNvGraphicFramePr>
          <p:nvPr>
            <p:ph idx="1"/>
            <p:extLst/>
          </p:nvPr>
        </p:nvGraphicFramePr>
        <p:xfrm>
          <a:off x="2400301" y="1828799"/>
          <a:ext cx="7810499" cy="3479546"/>
        </p:xfrm>
        <a:graphic>
          <a:graphicData uri="http://schemas.openxmlformats.org/drawingml/2006/table">
            <a:tbl>
              <a:tblPr firstRow="1" firstCol="1" bandRow="1"/>
              <a:tblGrid>
                <a:gridCol w="25908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93272">
                  <a:extLst>
                    <a:ext uri="{9D8B030D-6E8A-4147-A177-3AD203B41FA5}">
                      <a16:colId xmlns:a16="http://schemas.microsoft.com/office/drawing/2014/main" val="20002"/>
                    </a:ext>
                  </a:extLst>
                </a:gridCol>
                <a:gridCol w="1138065">
                  <a:extLst>
                    <a:ext uri="{9D8B030D-6E8A-4147-A177-3AD203B41FA5}">
                      <a16:colId xmlns:a16="http://schemas.microsoft.com/office/drawing/2014/main" val="20003"/>
                    </a:ext>
                  </a:extLst>
                </a:gridCol>
                <a:gridCol w="910452">
                  <a:extLst>
                    <a:ext uri="{9D8B030D-6E8A-4147-A177-3AD203B41FA5}">
                      <a16:colId xmlns:a16="http://schemas.microsoft.com/office/drawing/2014/main" val="20004"/>
                    </a:ext>
                  </a:extLst>
                </a:gridCol>
                <a:gridCol w="758710">
                  <a:extLst>
                    <a:ext uri="{9D8B030D-6E8A-4147-A177-3AD203B41FA5}">
                      <a16:colId xmlns:a16="http://schemas.microsoft.com/office/drawing/2014/main" val="20005"/>
                    </a:ext>
                  </a:extLst>
                </a:gridCol>
              </a:tblGrid>
              <a:tr h="978796">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Requested 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Universities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Community Colleges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TN Colleges of Applied Technology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System Office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9410">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Compensation Plan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9410">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Cost of Living Allowance (COLA)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9410">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Faculty Promotions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9410">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One-Time Payment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9410">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Additional Positions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Times New Roman" panose="02020603050405020304" pitchFamily="18" charset="0"/>
                          <a:ea typeface="MS Mincho" panose="02020609040205080304" pitchFamily="49" charset="-128"/>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9410">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ea typeface="MS Mincho" panose="02020609040205080304" pitchFamily="49" charset="-128"/>
                          <a:cs typeface="Times New Roman" panose="02020603050405020304" pitchFamily="18" charset="0"/>
                        </a:rPr>
                        <a:t>Total</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effectLst/>
                          <a:latin typeface="Times New Roman" panose="02020603050405020304" pitchFamily="18" charset="0"/>
                          <a:ea typeface="MS Mincho" panose="02020609040205080304" pitchFamily="49" charset="-128"/>
                          <a:cs typeface="Times New Roman" panose="02020603050405020304" pitchFamily="18" charset="0"/>
                        </a:rPr>
                        <a:t>14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effectLst/>
                          <a:latin typeface="Times New Roman" panose="02020603050405020304" pitchFamily="18" charset="0"/>
                          <a:ea typeface="MS Mincho" panose="02020609040205080304" pitchFamily="49" charset="-128"/>
                          <a:cs typeface="Times New Roman" panose="02020603050405020304" pitchFamily="18" charset="0"/>
                        </a:rPr>
                        <a:t>28</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effectLst/>
                          <a:latin typeface="Times New Roman" panose="02020603050405020304" pitchFamily="18" charset="0"/>
                          <a:ea typeface="MS Mincho" panose="02020609040205080304" pitchFamily="49" charset="-128"/>
                          <a:cs typeface="Times New Roman" panose="02020603050405020304" pitchFamily="18" charset="0"/>
                        </a:rPr>
                        <a:t>2</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effectLst/>
                          <a:latin typeface="Times New Roman" panose="02020603050405020304" pitchFamily="18" charset="0"/>
                          <a:ea typeface="MS Mincho" panose="02020609040205080304" pitchFamily="49" charset="-128"/>
                          <a:cs typeface="Times New Roman" panose="02020603050405020304" pitchFamily="18" charset="0"/>
                        </a:rPr>
                        <a:t>1</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ea typeface="MS Mincho" panose="02020609040205080304" pitchFamily="49" charset="-128"/>
                          <a:cs typeface="Times New Roman" panose="02020603050405020304" pitchFamily="18" charset="0"/>
                        </a:rPr>
                        <a:t>45</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92446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Compensation Strategy Funding</a:t>
            </a:r>
          </a:p>
        </p:txBody>
      </p:sp>
      <p:graphicFrame>
        <p:nvGraphicFramePr>
          <p:cNvPr id="11" name="Content Placeholder 10"/>
          <p:cNvGraphicFramePr>
            <a:graphicFrameLocks noGrp="1"/>
          </p:cNvGraphicFramePr>
          <p:nvPr>
            <p:ph idx="1"/>
            <p:extLst/>
          </p:nvPr>
        </p:nvGraphicFramePr>
        <p:xfrm>
          <a:off x="1981200" y="938214"/>
          <a:ext cx="8229600" cy="49291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Object 11"/>
          <p:cNvGraphicFramePr>
            <a:graphicFrameLocks noChangeAspect="1"/>
          </p:cNvGraphicFramePr>
          <p:nvPr>
            <p:extLst/>
          </p:nvPr>
        </p:nvGraphicFramePr>
        <p:xfrm>
          <a:off x="3330575" y="941949"/>
          <a:ext cx="5810250" cy="1343025"/>
        </p:xfrm>
        <a:graphic>
          <a:graphicData uri="http://schemas.openxmlformats.org/presentationml/2006/ole">
            <mc:AlternateContent xmlns:mc="http://schemas.openxmlformats.org/markup-compatibility/2006">
              <mc:Choice xmlns:v="urn:schemas-microsoft-com:vml" Requires="v">
                <p:oleObj spid="_x0000_s1047" name="Worksheet" r:id="rId4" imgW="5810422" imgH="1342940" progId="Excel.Sheet.12">
                  <p:embed/>
                </p:oleObj>
              </mc:Choice>
              <mc:Fallback>
                <p:oleObj name="Worksheet" r:id="rId4" imgW="5810422" imgH="1342940" progId="Excel.Sheet.12">
                  <p:embed/>
                  <p:pic>
                    <p:nvPicPr>
                      <p:cNvPr id="12" name="Object 11"/>
                      <p:cNvPicPr/>
                      <p:nvPr/>
                    </p:nvPicPr>
                    <p:blipFill>
                      <a:blip r:embed="rId5"/>
                      <a:stretch>
                        <a:fillRect/>
                      </a:stretch>
                    </p:blipFill>
                    <p:spPr>
                      <a:xfrm>
                        <a:off x="3330575" y="941949"/>
                        <a:ext cx="5810250" cy="1343025"/>
                      </a:xfrm>
                      <a:prstGeom prst="rect">
                        <a:avLst/>
                      </a:prstGeom>
                    </p:spPr>
                  </p:pic>
                </p:oleObj>
              </mc:Fallback>
            </mc:AlternateContent>
          </a:graphicData>
        </a:graphic>
      </p:graphicFrame>
    </p:spTree>
    <p:extLst>
      <p:ext uri="{BB962C8B-B14F-4D97-AF65-F5344CB8AC3E}">
        <p14:creationId xmlns:p14="http://schemas.microsoft.com/office/powerpoint/2010/main" val="3087896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Breakdown of Recurring Salary Adjustments</a:t>
            </a:r>
          </a:p>
        </p:txBody>
      </p:sp>
      <p:graphicFrame>
        <p:nvGraphicFramePr>
          <p:cNvPr id="5" name="Chart 4"/>
          <p:cNvGraphicFramePr/>
          <p:nvPr/>
        </p:nvGraphicFramePr>
        <p:xfrm>
          <a:off x="3352800" y="1828800"/>
          <a:ext cx="54864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p:cNvGraphicFramePr>
            <a:graphicFrameLocks noGrp="1"/>
          </p:cNvGraphicFramePr>
          <p:nvPr>
            <p:ph idx="1"/>
            <p:extLst/>
          </p:nvPr>
        </p:nvGraphicFramePr>
        <p:xfrm>
          <a:off x="1981200" y="1600201"/>
          <a:ext cx="8229600" cy="4164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611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18256"/>
            <a:ext cx="8229600" cy="1298677"/>
          </a:xfrm>
        </p:spPr>
        <p:txBody>
          <a:bodyPr>
            <a:normAutofit fontScale="90000"/>
          </a:bodyPr>
          <a:lstStyle/>
          <a:p>
            <a:pPr algn="ctr"/>
            <a:r>
              <a:rPr lang="en-US" dirty="0"/>
              <a:t>		 Revisions to TBR Policy 7:01:00:00 – Firearms and other Weapons</a:t>
            </a:r>
            <a:br>
              <a:rPr lang="en-US" dirty="0"/>
            </a:br>
            <a:r>
              <a:rPr lang="en-US" dirty="0"/>
              <a:t>(General Counsel Mary Moody)</a:t>
            </a:r>
          </a:p>
        </p:txBody>
      </p:sp>
    </p:spTree>
    <p:extLst>
      <p:ext uri="{BB962C8B-B14F-4D97-AF65-F5344CB8AC3E}">
        <p14:creationId xmlns:p14="http://schemas.microsoft.com/office/powerpoint/2010/main" val="3710064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Committee on Personnel and Compensation </a:t>
            </a:r>
          </a:p>
        </p:txBody>
      </p:sp>
    </p:spTree>
    <p:extLst>
      <p:ext uri="{BB962C8B-B14F-4D97-AF65-F5344CB8AC3E}">
        <p14:creationId xmlns:p14="http://schemas.microsoft.com/office/powerpoint/2010/main" val="3379536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latin typeface="Verdana"/>
                <a:cs typeface="Verdana"/>
              </a:rPr>
              <a:t>Committee on Finance and</a:t>
            </a:r>
            <a:br>
              <a:rPr lang="en-US" dirty="0">
                <a:latin typeface="Verdana"/>
                <a:cs typeface="Verdana"/>
              </a:rPr>
            </a:br>
            <a:r>
              <a:rPr lang="en-US" dirty="0">
                <a:cs typeface="Verdana"/>
              </a:rPr>
              <a:t>Business Operations</a:t>
            </a:r>
            <a:endParaRPr lang="en-US" dirty="0">
              <a:latin typeface="Verdana"/>
              <a:cs typeface="Verdana"/>
            </a:endParaRPr>
          </a:p>
        </p:txBody>
      </p:sp>
      <p:sp>
        <p:nvSpPr>
          <p:cNvPr id="9" name="Subtitle 8"/>
          <p:cNvSpPr>
            <a:spLocks noGrp="1"/>
          </p:cNvSpPr>
          <p:nvPr>
            <p:ph type="subTitle" idx="1"/>
          </p:nvPr>
        </p:nvSpPr>
        <p:spPr/>
        <p:txBody>
          <a:bodyPr>
            <a:normAutofit/>
          </a:bodyPr>
          <a:lstStyle/>
          <a:p>
            <a:r>
              <a:rPr lang="en-US" dirty="0"/>
              <a:t>September 2016</a:t>
            </a:r>
          </a:p>
          <a:p>
            <a:endParaRPr lang="en-US" dirty="0"/>
          </a:p>
        </p:txBody>
      </p:sp>
    </p:spTree>
    <p:extLst>
      <p:ext uri="{BB962C8B-B14F-4D97-AF65-F5344CB8AC3E}">
        <p14:creationId xmlns:p14="http://schemas.microsoft.com/office/powerpoint/2010/main" val="179899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259195" y="478816"/>
          <a:ext cx="8972790" cy="5090160"/>
        </p:xfrm>
        <a:graphic>
          <a:graphicData uri="http://schemas.openxmlformats.org/drawingml/2006/table">
            <a:tbl>
              <a:tblPr firstRow="1" bandRow="1">
                <a:tableStyleId>{69012ECD-51FC-41F1-AA8D-1B2483CD663E}</a:tableStyleId>
              </a:tblPr>
              <a:tblGrid>
                <a:gridCol w="1841767">
                  <a:extLst>
                    <a:ext uri="{9D8B030D-6E8A-4147-A177-3AD203B41FA5}">
                      <a16:colId xmlns:a16="http://schemas.microsoft.com/office/drawing/2014/main" val="20000"/>
                    </a:ext>
                  </a:extLst>
                </a:gridCol>
                <a:gridCol w="2083829">
                  <a:extLst>
                    <a:ext uri="{9D8B030D-6E8A-4147-A177-3AD203B41FA5}">
                      <a16:colId xmlns:a16="http://schemas.microsoft.com/office/drawing/2014/main" val="20001"/>
                    </a:ext>
                  </a:extLst>
                </a:gridCol>
                <a:gridCol w="841199">
                  <a:extLst>
                    <a:ext uri="{9D8B030D-6E8A-4147-A177-3AD203B41FA5}">
                      <a16:colId xmlns:a16="http://schemas.microsoft.com/office/drawing/2014/main" val="20002"/>
                    </a:ext>
                  </a:extLst>
                </a:gridCol>
                <a:gridCol w="841199">
                  <a:extLst>
                    <a:ext uri="{9D8B030D-6E8A-4147-A177-3AD203B41FA5}">
                      <a16:colId xmlns:a16="http://schemas.microsoft.com/office/drawing/2014/main" val="20003"/>
                    </a:ext>
                  </a:extLst>
                </a:gridCol>
                <a:gridCol w="841199">
                  <a:extLst>
                    <a:ext uri="{9D8B030D-6E8A-4147-A177-3AD203B41FA5}">
                      <a16:colId xmlns:a16="http://schemas.microsoft.com/office/drawing/2014/main" val="20004"/>
                    </a:ext>
                  </a:extLst>
                </a:gridCol>
                <a:gridCol w="841199">
                  <a:extLst>
                    <a:ext uri="{9D8B030D-6E8A-4147-A177-3AD203B41FA5}">
                      <a16:colId xmlns:a16="http://schemas.microsoft.com/office/drawing/2014/main" val="20005"/>
                    </a:ext>
                  </a:extLst>
                </a:gridCol>
                <a:gridCol w="841199">
                  <a:extLst>
                    <a:ext uri="{9D8B030D-6E8A-4147-A177-3AD203B41FA5}">
                      <a16:colId xmlns:a16="http://schemas.microsoft.com/office/drawing/2014/main" val="20006"/>
                    </a:ext>
                  </a:extLst>
                </a:gridCol>
                <a:gridCol w="841199">
                  <a:extLst>
                    <a:ext uri="{9D8B030D-6E8A-4147-A177-3AD203B41FA5}">
                      <a16:colId xmlns:a16="http://schemas.microsoft.com/office/drawing/2014/main" val="20007"/>
                    </a:ext>
                  </a:extLst>
                </a:gridCol>
              </a:tblGrid>
              <a:tr h="0">
                <a:tc gridSpan="8">
                  <a:txBody>
                    <a:bodyPr/>
                    <a:lstStyle/>
                    <a:p>
                      <a:pPr algn="ctr"/>
                      <a:r>
                        <a:rPr lang="en-US" b="1" dirty="0"/>
                        <a:t>Licensure Exam Pass Rates for Community </a:t>
                      </a:r>
                      <a:r>
                        <a:rPr lang="en-US" b="1" baseline="0" dirty="0"/>
                        <a:t>Colleges</a:t>
                      </a:r>
                    </a:p>
                    <a:p>
                      <a:pPr algn="ctr"/>
                      <a:r>
                        <a:rPr lang="en-US" b="1" baseline="0" dirty="0"/>
                        <a:t>2014-2015 Nursing and Allied Health Programs First-time Test Takers</a:t>
                      </a:r>
                      <a:endParaRPr lang="en-US"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0">
                <a:tc rowSpan="2">
                  <a:txBody>
                    <a:bodyPr/>
                    <a:lstStyle/>
                    <a:p>
                      <a:pPr algn="ctr"/>
                      <a:r>
                        <a:rPr lang="en-US" sz="1400" b="1" dirty="0"/>
                        <a:t>Institution</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b="1" dirty="0"/>
                        <a:t>Exam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dirty="0"/>
                        <a:t>2015</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v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r h="274320">
                <a:tc>
                  <a:txBody>
                    <a:bodyPr/>
                    <a:lstStyle/>
                    <a:p>
                      <a:pPr algn="l"/>
                      <a:r>
                        <a:rPr lang="en-US" sz="1400" b="1" dirty="0"/>
                        <a:t>Chattanooga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Dental Hygiene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Physical Therapist 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95.2%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95.7%</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4"/>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Radiologic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5"/>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Respiratory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92.3%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6"/>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149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96.0%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7"/>
                  </a:ext>
                </a:extLst>
              </a:tr>
              <a:tr h="274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Cleveland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80.6%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104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70.2%</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8"/>
                  </a:ext>
                </a:extLst>
              </a:tr>
              <a:tr h="274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Columbia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Veterinary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66.7%</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9"/>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Radiologic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95.2%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95.2%</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Respiratory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92.3%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88.9%</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112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92.0%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2"/>
                  </a:ext>
                </a:extLst>
              </a:tr>
              <a:tr h="274320">
                <a:tc>
                  <a:txBody>
                    <a:bodyPr/>
                    <a:lstStyle/>
                    <a:p>
                      <a:pPr algn="l"/>
                      <a:r>
                        <a:rPr lang="en-US" sz="1400" b="1" dirty="0"/>
                        <a:t>Dyersburg</a:t>
                      </a:r>
                      <a:r>
                        <a:rPr lang="en-US" sz="1400" b="1" baseline="0" dirty="0"/>
                        <a:t> State</a:t>
                      </a:r>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Health Information Tech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85.7%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83.3%</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3"/>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76.5%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79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84.8%</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4"/>
                  </a:ext>
                </a:extLst>
              </a:tr>
            </a:tbl>
          </a:graphicData>
        </a:graphic>
      </p:graphicFrame>
      <p:sp>
        <p:nvSpPr>
          <p:cNvPr id="3" name="TextBox 2"/>
          <p:cNvSpPr txBox="1"/>
          <p:nvPr/>
        </p:nvSpPr>
        <p:spPr>
          <a:xfrm>
            <a:off x="9247762"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1010099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Committee on Finance and Business Operations</a:t>
            </a:r>
            <a:br>
              <a:rPr lang="en-US" dirty="0">
                <a:solidFill>
                  <a:schemeClr val="tx1"/>
                </a:solidFill>
              </a:rPr>
            </a:br>
            <a:r>
              <a:rPr lang="en-US" dirty="0">
                <a:solidFill>
                  <a:schemeClr val="tx1"/>
                </a:solidFill>
              </a:rPr>
              <a:t>September 15, 2016</a:t>
            </a:r>
          </a:p>
        </p:txBody>
      </p:sp>
      <p:sp>
        <p:nvSpPr>
          <p:cNvPr id="3" name="Content Placeholder 2"/>
          <p:cNvSpPr>
            <a:spLocks noGrp="1"/>
          </p:cNvSpPr>
          <p:nvPr>
            <p:ph idx="1"/>
          </p:nvPr>
        </p:nvSpPr>
        <p:spPr>
          <a:xfrm>
            <a:off x="1981200" y="1397978"/>
            <a:ext cx="8229600" cy="4712676"/>
          </a:xfrm>
        </p:spPr>
        <p:txBody>
          <a:bodyPr>
            <a:normAutofit fontScale="85000" lnSpcReduction="10000"/>
          </a:bodyPr>
          <a:lstStyle/>
          <a:p>
            <a:r>
              <a:rPr lang="en-US" b="1" dirty="0"/>
              <a:t>Consent Agenda</a:t>
            </a:r>
          </a:p>
          <a:p>
            <a:pPr lvl="1">
              <a:buFont typeface="Wingdings" panose="05000000000000000000" pitchFamily="2" charset="2"/>
              <a:buChar char="Ø"/>
            </a:pPr>
            <a:r>
              <a:rPr lang="en-US" dirty="0"/>
              <a:t>Approval of New Policy 1:10:00:00 – Contracts</a:t>
            </a:r>
          </a:p>
          <a:p>
            <a:pPr lvl="1">
              <a:buFont typeface="Wingdings" panose="05000000000000000000" pitchFamily="2" charset="2"/>
              <a:buChar char="Ø"/>
            </a:pPr>
            <a:r>
              <a:rPr lang="en-US" dirty="0"/>
              <a:t>Recommended Revisions to Policy 1:03:02:10 – Approvals of Procurements and Contracts</a:t>
            </a:r>
          </a:p>
          <a:p>
            <a:pPr lvl="1">
              <a:buFont typeface="Wingdings" panose="05000000000000000000" pitchFamily="2" charset="2"/>
              <a:buChar char="Ø"/>
            </a:pPr>
            <a:r>
              <a:rPr lang="en-US" dirty="0"/>
              <a:t>Approval of New Policy 4:02:10:10 – Procurement Card</a:t>
            </a:r>
          </a:p>
          <a:p>
            <a:pPr lvl="1">
              <a:spcAft>
                <a:spcPts val="600"/>
              </a:spcAft>
              <a:buFont typeface="Wingdings" panose="05000000000000000000" pitchFamily="2" charset="2"/>
              <a:buChar char="Ø"/>
            </a:pPr>
            <a:r>
              <a:rPr lang="en-US" dirty="0"/>
              <a:t>Technology Access Fee Spending Plans</a:t>
            </a:r>
          </a:p>
          <a:p>
            <a:pPr>
              <a:buFont typeface="Arial" panose="020B0604020202020204" pitchFamily="34" charset="0"/>
              <a:buChar char="•"/>
            </a:pPr>
            <a:r>
              <a:rPr lang="en-US" b="1" dirty="0"/>
              <a:t>Presentation of Capital Budget for FY 2017-2018</a:t>
            </a:r>
            <a:r>
              <a:rPr lang="en-US" dirty="0"/>
              <a:t> </a:t>
            </a:r>
          </a:p>
          <a:p>
            <a:pPr lvl="1">
              <a:buFont typeface="Wingdings" panose="05000000000000000000" pitchFamily="2" charset="2"/>
              <a:buChar char="Ø"/>
            </a:pPr>
            <a:r>
              <a:rPr lang="en-US" dirty="0"/>
              <a:t>Capital Budget Request</a:t>
            </a:r>
          </a:p>
          <a:p>
            <a:pPr lvl="1">
              <a:buFont typeface="Wingdings" panose="05000000000000000000" pitchFamily="2" charset="2"/>
              <a:buChar char="Ø"/>
            </a:pPr>
            <a:r>
              <a:rPr lang="en-US" dirty="0"/>
              <a:t>University of Memphis Project Substitution</a:t>
            </a:r>
          </a:p>
          <a:p>
            <a:pPr lvl="1">
              <a:buFont typeface="Wingdings" panose="05000000000000000000" pitchFamily="2" charset="2"/>
              <a:buChar char="Ø"/>
            </a:pPr>
            <a:r>
              <a:rPr lang="en-US" dirty="0"/>
              <a:t>Matching Funds Summary for Recommended Projects</a:t>
            </a:r>
          </a:p>
          <a:p>
            <a:pPr>
              <a:buFont typeface="Arial" panose="020B0604020202020204" pitchFamily="34" charset="0"/>
              <a:buChar char="•"/>
            </a:pPr>
            <a:r>
              <a:rPr lang="en-US" b="1" dirty="0"/>
              <a:t>System Budget Requests to Tennessee Higher Education Commission</a:t>
            </a:r>
          </a:p>
        </p:txBody>
      </p:sp>
    </p:spTree>
    <p:extLst>
      <p:ext uri="{BB962C8B-B14F-4D97-AF65-F5344CB8AC3E}">
        <p14:creationId xmlns:p14="http://schemas.microsoft.com/office/powerpoint/2010/main" val="3878178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3152"/>
            <a:ext cx="8229600" cy="1098901"/>
          </a:xfrm>
        </p:spPr>
        <p:txBody>
          <a:bodyPr/>
          <a:lstStyle/>
          <a:p>
            <a:r>
              <a:rPr lang="en-US" dirty="0"/>
              <a:t>Consent Agenda</a:t>
            </a:r>
            <a:br>
              <a:rPr lang="en-US" dirty="0"/>
            </a:br>
            <a:endParaRPr lang="en-US" dirty="0"/>
          </a:p>
        </p:txBody>
      </p:sp>
      <p:sp>
        <p:nvSpPr>
          <p:cNvPr id="3" name="Content Placeholder 2"/>
          <p:cNvSpPr>
            <a:spLocks noGrp="1"/>
          </p:cNvSpPr>
          <p:nvPr>
            <p:ph idx="1"/>
          </p:nvPr>
        </p:nvSpPr>
        <p:spPr>
          <a:xfrm>
            <a:off x="1981200" y="1943100"/>
            <a:ext cx="8229600" cy="3821629"/>
          </a:xfrm>
        </p:spPr>
        <p:txBody>
          <a:bodyPr>
            <a:normAutofit lnSpcReduction="10000"/>
          </a:bodyPr>
          <a:lstStyle/>
          <a:p>
            <a:pPr lvl="1">
              <a:buFont typeface="Wingdings" panose="05000000000000000000" pitchFamily="2" charset="2"/>
              <a:buChar char="Ø"/>
            </a:pPr>
            <a:r>
              <a:rPr lang="en-US" dirty="0"/>
              <a:t>Approval of New Policy 1:10:00:00 – Contracts</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Recommended Revisions to Policy 1:03:02:10 – Approvals of Procurements and Contracts</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Approval of New Policy 4:02:10:10 – Procurement Card</a:t>
            </a:r>
          </a:p>
          <a:p>
            <a:pPr lvl="1">
              <a:buFont typeface="Wingdings" panose="05000000000000000000" pitchFamily="2" charset="2"/>
              <a:buChar char="Ø"/>
            </a:pPr>
            <a:endParaRPr lang="en-US" dirty="0"/>
          </a:p>
          <a:p>
            <a:pPr lvl="1">
              <a:spcAft>
                <a:spcPts val="600"/>
              </a:spcAft>
              <a:buFont typeface="Wingdings" panose="05000000000000000000" pitchFamily="2" charset="2"/>
              <a:buChar char="Ø"/>
            </a:pPr>
            <a:r>
              <a:rPr lang="en-US" dirty="0"/>
              <a:t>Technology Access Fee Spending Plans</a:t>
            </a:r>
          </a:p>
          <a:p>
            <a:endParaRPr lang="en-US" dirty="0"/>
          </a:p>
        </p:txBody>
      </p:sp>
    </p:spTree>
    <p:extLst>
      <p:ext uri="{BB962C8B-B14F-4D97-AF65-F5344CB8AC3E}">
        <p14:creationId xmlns:p14="http://schemas.microsoft.com/office/powerpoint/2010/main" val="2025561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3695700" y="5197848"/>
            <a:ext cx="4800600" cy="395568"/>
          </a:xfrm>
        </p:spPr>
        <p:txBody>
          <a:bodyPr>
            <a:normAutofit fontScale="85000" lnSpcReduction="20000"/>
          </a:bodyPr>
          <a:lstStyle/>
          <a:p>
            <a:r>
              <a:rPr lang="en-US" dirty="0">
                <a:solidFill>
                  <a:schemeClr val="tx1"/>
                </a:solidFill>
                <a:latin typeface="Times New Roman" pitchFamily="18" charset="0"/>
              </a:rPr>
              <a:t>September 15, 2016</a:t>
            </a:r>
          </a:p>
        </p:txBody>
      </p:sp>
      <p:sp>
        <p:nvSpPr>
          <p:cNvPr id="4" name="Rectangle 2"/>
          <p:cNvSpPr txBox="1">
            <a:spLocks noChangeArrowheads="1"/>
          </p:cNvSpPr>
          <p:nvPr/>
        </p:nvSpPr>
        <p:spPr>
          <a:xfrm>
            <a:off x="3171265" y="2853105"/>
            <a:ext cx="5931704" cy="2344745"/>
          </a:xfrm>
          <a:prstGeom prst="rect">
            <a:avLst/>
          </a:prstGeom>
        </p:spPr>
        <p:txBody>
          <a:bodyPr vert="horz" lIns="68580" tIns="34290" rIns="68580" bIns="34290" rtlCol="0" anchor="ctr">
            <a:normAutofit fontScale="97500"/>
          </a:bodyPr>
          <a:lstStyle>
            <a:lvl1pPr algn="ctr" defTabSz="457200" rtl="0" eaLnBrk="1" latinLnBrk="0" hangingPunct="1">
              <a:spcBef>
                <a:spcPct val="0"/>
              </a:spcBef>
              <a:buNone/>
              <a:defRPr sz="2800" b="1" i="0" kern="1200">
                <a:solidFill>
                  <a:schemeClr val="bg1"/>
                </a:solidFill>
                <a:latin typeface="Verdana"/>
                <a:ea typeface="+mj-ea"/>
                <a:cs typeface="+mj-cs"/>
              </a:defRPr>
            </a:lvl1pPr>
          </a:lstStyle>
          <a:p>
            <a:r>
              <a:rPr lang="en-US" sz="2700" dirty="0">
                <a:latin typeface="Times New Roman" pitchFamily="18" charset="0"/>
              </a:rPr>
              <a:t>Summary of Capital Budget Request</a:t>
            </a:r>
            <a:br>
              <a:rPr lang="en-US" sz="2700" dirty="0">
                <a:latin typeface="Times New Roman" pitchFamily="18" charset="0"/>
              </a:rPr>
            </a:br>
            <a:r>
              <a:rPr lang="en-US" sz="2700" dirty="0">
                <a:solidFill>
                  <a:srgbClr val="A50021"/>
                </a:solidFill>
                <a:latin typeface="Times New Roman" pitchFamily="18" charset="0"/>
              </a:rPr>
              <a:t>2017– 2018</a:t>
            </a:r>
            <a:r>
              <a:rPr lang="en-US" sz="2700" dirty="0">
                <a:latin typeface="Times New Roman" pitchFamily="18" charset="0"/>
              </a:rPr>
              <a:t/>
            </a:r>
            <a:br>
              <a:rPr lang="en-US" sz="2700" dirty="0">
                <a:latin typeface="Times New Roman" pitchFamily="18" charset="0"/>
              </a:rPr>
            </a:br>
            <a:r>
              <a:rPr lang="en-US" sz="900" dirty="0">
                <a:latin typeface="Times New Roman" pitchFamily="18" charset="0"/>
              </a:rPr>
              <a:t>of   the</a:t>
            </a:r>
            <a:r>
              <a:rPr lang="en-US" sz="2700" dirty="0">
                <a:latin typeface="Times New Roman" pitchFamily="18" charset="0"/>
              </a:rPr>
              <a:t/>
            </a:r>
            <a:br>
              <a:rPr lang="en-US" sz="2700" dirty="0">
                <a:latin typeface="Times New Roman" pitchFamily="18" charset="0"/>
              </a:rPr>
            </a:br>
            <a:r>
              <a:rPr lang="en-US" sz="2700" dirty="0">
                <a:solidFill>
                  <a:srgbClr val="0000FF"/>
                </a:solidFill>
                <a:latin typeface="Times New Roman" pitchFamily="18" charset="0"/>
              </a:rPr>
              <a:t>Tennessee Board of Regents</a:t>
            </a:r>
            <a:endParaRPr lang="en-US" sz="2700" dirty="0">
              <a:solidFill>
                <a:srgbClr val="0066FF"/>
              </a:solidFill>
              <a:latin typeface="Times New Roman" pitchFamily="18" charset="0"/>
            </a:endParaRPr>
          </a:p>
        </p:txBody>
      </p:sp>
    </p:spTree>
    <p:extLst>
      <p:ext uri="{BB962C8B-B14F-4D97-AF65-F5344CB8AC3E}">
        <p14:creationId xmlns:p14="http://schemas.microsoft.com/office/powerpoint/2010/main" val="3226796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667000" y="957263"/>
            <a:ext cx="6858000" cy="9715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3000" dirty="0">
                <a:latin typeface="Times New Roman" pitchFamily="18" charset="0"/>
              </a:rPr>
              <a:t>Classifications of Projects</a:t>
            </a:r>
          </a:p>
        </p:txBody>
      </p:sp>
      <p:sp>
        <p:nvSpPr>
          <p:cNvPr id="6" name="Rectangle 3"/>
          <p:cNvSpPr>
            <a:spLocks noGrp="1" noChangeArrowheads="1"/>
          </p:cNvSpPr>
          <p:nvPr>
            <p:ph idx="1"/>
          </p:nvPr>
        </p:nvSpPr>
        <p:spPr>
          <a:xfrm>
            <a:off x="4003432" y="2083383"/>
            <a:ext cx="5600701" cy="2247586"/>
          </a:xfrm>
          <a:noFill/>
        </p:spPr>
        <p:txBody>
          <a:bodyPr/>
          <a:lstStyle/>
          <a:p>
            <a:pPr marL="457200" indent="-457200">
              <a:buClr>
                <a:srgbClr val="0000FF"/>
              </a:buClr>
              <a:buSzPct val="50000"/>
              <a:buFontTx/>
              <a:buAutoNum type="alphaUcPeriod"/>
            </a:pPr>
            <a:r>
              <a:rPr lang="en-US" sz="3300" dirty="0">
                <a:solidFill>
                  <a:srgbClr val="0000FF"/>
                </a:solidFill>
                <a:latin typeface="Times New Roman" pitchFamily="18" charset="0"/>
              </a:rPr>
              <a:t>Capital Outlay</a:t>
            </a:r>
          </a:p>
          <a:p>
            <a:pPr marL="457200" indent="-457200">
              <a:buClr>
                <a:srgbClr val="0000FF"/>
              </a:buClr>
              <a:buSzPct val="50000"/>
              <a:buFontTx/>
              <a:buAutoNum type="alphaUcPeriod"/>
            </a:pPr>
            <a:r>
              <a:rPr lang="en-US" sz="3300" dirty="0">
                <a:solidFill>
                  <a:srgbClr val="0000FF"/>
                </a:solidFill>
                <a:latin typeface="Times New Roman" pitchFamily="18" charset="0"/>
              </a:rPr>
              <a:t>Capital Maintenance</a:t>
            </a:r>
          </a:p>
          <a:p>
            <a:pPr marL="457200" indent="-457200">
              <a:buClr>
                <a:srgbClr val="0000FF"/>
              </a:buClr>
              <a:buSzPct val="50000"/>
              <a:buFontTx/>
              <a:buAutoNum type="alphaUcPeriod"/>
            </a:pPr>
            <a:r>
              <a:rPr lang="en-US" sz="3300" dirty="0">
                <a:solidFill>
                  <a:srgbClr val="0000FF"/>
                </a:solidFill>
                <a:latin typeface="Times New Roman" pitchFamily="18" charset="0"/>
              </a:rPr>
              <a:t>Disclosures</a:t>
            </a:r>
          </a:p>
        </p:txBody>
      </p:sp>
      <p:sp>
        <p:nvSpPr>
          <p:cNvPr id="7" name="Text Box 8"/>
          <p:cNvSpPr txBox="1">
            <a:spLocks noChangeArrowheads="1"/>
          </p:cNvSpPr>
          <p:nvPr/>
        </p:nvSpPr>
        <p:spPr bwMode="auto">
          <a:xfrm>
            <a:off x="8610600" y="4124991"/>
            <a:ext cx="5715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2</a:t>
            </a:r>
          </a:p>
        </p:txBody>
      </p:sp>
      <p:sp>
        <p:nvSpPr>
          <p:cNvPr id="8" name="Text Box 9"/>
          <p:cNvSpPr txBox="1">
            <a:spLocks noChangeArrowheads="1"/>
          </p:cNvSpPr>
          <p:nvPr/>
        </p:nvSpPr>
        <p:spPr bwMode="auto">
          <a:xfrm>
            <a:off x="8546726" y="4330970"/>
            <a:ext cx="857250" cy="1131079"/>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2700" dirty="0">
                <a:latin typeface="Times New Roman" pitchFamily="18" charset="0"/>
              </a:rPr>
              <a:t>2</a:t>
            </a:r>
            <a:br>
              <a:rPr lang="en-US" sz="2700" dirty="0">
                <a:latin typeface="Times New Roman" pitchFamily="18" charset="0"/>
              </a:rPr>
            </a:br>
            <a:r>
              <a:rPr lang="en-US" sz="1350" dirty="0">
                <a:latin typeface="Times New Roman" pitchFamily="18" charset="0"/>
              </a:rPr>
              <a:t>in booklet </a:t>
            </a:r>
          </a:p>
        </p:txBody>
      </p:sp>
    </p:spTree>
    <p:extLst>
      <p:ext uri="{BB962C8B-B14F-4D97-AF65-F5344CB8AC3E}">
        <p14:creationId xmlns:p14="http://schemas.microsoft.com/office/powerpoint/2010/main" val="2694172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978852"/>
            <a:ext cx="6172200" cy="604541"/>
          </a:xfrm>
        </p:spPr>
        <p:txBody>
          <a:bodyPr>
            <a:noAutofit/>
          </a:bodyPr>
          <a:lstStyle/>
          <a:p>
            <a:r>
              <a:rPr lang="en-US" sz="2400" dirty="0">
                <a:solidFill>
                  <a:srgbClr val="0000FF"/>
                </a:solidFill>
                <a:latin typeface="Times New Roman" pitchFamily="18" charset="0"/>
              </a:rPr>
              <a:t>Capital Outlay Prioritization Formula</a:t>
            </a:r>
            <a:endParaRPr lang="en-US" sz="2400" dirty="0"/>
          </a:p>
        </p:txBody>
      </p:sp>
      <p:sp>
        <p:nvSpPr>
          <p:cNvPr id="3" name="Content Placeholder 2"/>
          <p:cNvSpPr>
            <a:spLocks noGrp="1"/>
          </p:cNvSpPr>
          <p:nvPr>
            <p:ph sz="half" idx="1"/>
          </p:nvPr>
        </p:nvSpPr>
        <p:spPr>
          <a:xfrm>
            <a:off x="3009901" y="1602011"/>
            <a:ext cx="6585439" cy="2887757"/>
          </a:xfrm>
        </p:spPr>
        <p:txBody>
          <a:bodyPr>
            <a:normAutofit fontScale="70000" lnSpcReduction="20000"/>
          </a:bodyPr>
          <a:lstStyle/>
          <a:p>
            <a:pPr>
              <a:defRPr/>
            </a:pPr>
            <a:r>
              <a:rPr lang="en-US" dirty="0">
                <a:solidFill>
                  <a:srgbClr val="0000FF"/>
                </a:solidFill>
                <a:latin typeface="Times New Roman" pitchFamily="18" charset="0"/>
              </a:rPr>
              <a:t>Type of Space  </a:t>
            </a:r>
            <a:r>
              <a:rPr lang="en-US" dirty="0">
                <a:latin typeface="Times New Roman" pitchFamily="18" charset="0"/>
              </a:rPr>
              <a:t>. . . . . . . . . . . . . . . . . . . . . . 35 points</a:t>
            </a:r>
          </a:p>
          <a:p>
            <a:pPr lvl="1">
              <a:defRPr/>
            </a:pPr>
            <a:r>
              <a:rPr lang="en-US" dirty="0">
                <a:latin typeface="Times New Roman" pitchFamily="18" charset="0"/>
              </a:rPr>
              <a:t>favors core academics</a:t>
            </a:r>
          </a:p>
          <a:p>
            <a:pPr>
              <a:defRPr/>
            </a:pPr>
            <a:r>
              <a:rPr lang="en-US" dirty="0">
                <a:solidFill>
                  <a:srgbClr val="0000FF"/>
                </a:solidFill>
                <a:latin typeface="Times New Roman" pitchFamily="18" charset="0"/>
              </a:rPr>
              <a:t>Composite Shortage</a:t>
            </a:r>
            <a:r>
              <a:rPr lang="en-US" dirty="0">
                <a:latin typeface="Times New Roman" pitchFamily="18" charset="0"/>
              </a:rPr>
              <a:t>  . . . . . . . . . . . . . . . . . 35 points</a:t>
            </a:r>
          </a:p>
          <a:p>
            <a:pPr lvl="1">
              <a:defRPr/>
            </a:pPr>
            <a:r>
              <a:rPr lang="en-US" dirty="0">
                <a:latin typeface="Times New Roman" pitchFamily="18" charset="0"/>
              </a:rPr>
              <a:t>weighs space shortfall by function and utilization</a:t>
            </a:r>
          </a:p>
          <a:p>
            <a:pPr>
              <a:defRPr/>
            </a:pPr>
            <a:r>
              <a:rPr lang="en-US" dirty="0">
                <a:solidFill>
                  <a:srgbClr val="0000FF"/>
                </a:solidFill>
                <a:latin typeface="Times New Roman" pitchFamily="18" charset="0"/>
              </a:rPr>
              <a:t>Functionality &amp; Quality</a:t>
            </a:r>
            <a:r>
              <a:rPr lang="en-US" dirty="0">
                <a:latin typeface="Times New Roman" pitchFamily="18" charset="0"/>
              </a:rPr>
              <a:t>  . . . . . . . . . . . . . . 30 points</a:t>
            </a:r>
          </a:p>
          <a:p>
            <a:pPr lvl="1">
              <a:defRPr/>
            </a:pPr>
            <a:r>
              <a:rPr lang="en-US" dirty="0">
                <a:latin typeface="Times New Roman" pitchFamily="18" charset="0"/>
              </a:rPr>
              <a:t>evaluates space where existing program requirements are least functional</a:t>
            </a:r>
          </a:p>
          <a:p>
            <a:pPr>
              <a:defRPr/>
            </a:pPr>
            <a:r>
              <a:rPr lang="en-US" dirty="0">
                <a:solidFill>
                  <a:srgbClr val="0000FF"/>
                </a:solidFill>
                <a:latin typeface="Times New Roman" pitchFamily="18" charset="0"/>
              </a:rPr>
              <a:t>CCTA</a:t>
            </a:r>
            <a:endParaRPr lang="en-US" dirty="0">
              <a:latin typeface="Times New Roman" pitchFamily="18" charset="0"/>
            </a:endParaRPr>
          </a:p>
          <a:p>
            <a:pPr lvl="1">
              <a:defRPr/>
            </a:pPr>
            <a:r>
              <a:rPr lang="en-US" dirty="0">
                <a:latin typeface="Times New Roman" pitchFamily="18" charset="0"/>
              </a:rPr>
              <a:t>brief narrative supporting Complete College Tennessee Act.</a:t>
            </a:r>
          </a:p>
        </p:txBody>
      </p:sp>
      <p:sp>
        <p:nvSpPr>
          <p:cNvPr id="6" name="Text Box 9"/>
          <p:cNvSpPr txBox="1">
            <a:spLocks noChangeArrowheads="1"/>
          </p:cNvSpPr>
          <p:nvPr/>
        </p:nvSpPr>
        <p:spPr bwMode="auto">
          <a:xfrm>
            <a:off x="8953500" y="4110529"/>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3</a:t>
            </a:r>
          </a:p>
        </p:txBody>
      </p:sp>
      <p:sp>
        <p:nvSpPr>
          <p:cNvPr id="8" name="Text Box 10"/>
          <p:cNvSpPr txBox="1">
            <a:spLocks noChangeArrowheads="1"/>
          </p:cNvSpPr>
          <p:nvPr/>
        </p:nvSpPr>
        <p:spPr bwMode="auto">
          <a:xfrm>
            <a:off x="8620685" y="4472183"/>
            <a:ext cx="857250" cy="1131079"/>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2700" dirty="0">
                <a:latin typeface="Times New Roman" pitchFamily="18" charset="0"/>
              </a:rPr>
              <a:t>4</a:t>
            </a:r>
            <a:br>
              <a:rPr lang="en-US" sz="2700" dirty="0">
                <a:latin typeface="Times New Roman" pitchFamily="18" charset="0"/>
              </a:rPr>
            </a:br>
            <a:r>
              <a:rPr lang="en-US" sz="1350" dirty="0">
                <a:latin typeface="Times New Roman" pitchFamily="18" charset="0"/>
              </a:rPr>
              <a:t>in booklet </a:t>
            </a:r>
          </a:p>
        </p:txBody>
      </p:sp>
    </p:spTree>
    <p:extLst>
      <p:ext uri="{BB962C8B-B14F-4D97-AF65-F5344CB8AC3E}">
        <p14:creationId xmlns:p14="http://schemas.microsoft.com/office/powerpoint/2010/main" val="1878678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1" y="561608"/>
            <a:ext cx="6041091" cy="481013"/>
          </a:xfrm>
        </p:spPr>
        <p:txBody>
          <a:bodyPr>
            <a:normAutofit/>
          </a:bodyPr>
          <a:lstStyle/>
          <a:p>
            <a:pPr algn="ctr"/>
            <a:r>
              <a:rPr lang="en-US" sz="2400" dirty="0">
                <a:solidFill>
                  <a:srgbClr val="0000FF"/>
                </a:solidFill>
                <a:latin typeface="Times New Roman" pitchFamily="18" charset="0"/>
              </a:rPr>
              <a:t>Capital Outlay Request</a:t>
            </a:r>
            <a:endParaRPr lang="en-US" sz="2400" dirty="0"/>
          </a:p>
        </p:txBody>
      </p:sp>
      <p:sp>
        <p:nvSpPr>
          <p:cNvPr id="4" name="Content Placeholder 3"/>
          <p:cNvSpPr>
            <a:spLocks noGrp="1"/>
          </p:cNvSpPr>
          <p:nvPr>
            <p:ph type="body" sz="half" idx="2"/>
          </p:nvPr>
        </p:nvSpPr>
        <p:spPr>
          <a:xfrm>
            <a:off x="3009901" y="1543051"/>
            <a:ext cx="4958861" cy="457200"/>
          </a:xfrm>
        </p:spPr>
        <p:txBody>
          <a:bodyPr>
            <a:normAutofit fontScale="32500" lnSpcReduction="20000"/>
          </a:bodyPr>
          <a:lstStyle/>
          <a:p>
            <a:pPr fontAlgn="base"/>
            <a:r>
              <a:rPr lang="en-US" sz="4650" b="1" dirty="0">
                <a:solidFill>
                  <a:srgbClr val="0000FF"/>
                </a:solidFill>
                <a:latin typeface="Times New Roman" pitchFamily="18" charset="0"/>
                <a:ea typeface="+mj-ea"/>
                <a:cs typeface="+mj-cs"/>
              </a:rPr>
              <a:t>	</a:t>
            </a:r>
            <a:r>
              <a:rPr lang="en-US" sz="3225" dirty="0">
                <a:latin typeface="Times New Roman" panose="02020603050405020304" pitchFamily="18" charset="0"/>
                <a:cs typeface="Times New Roman" panose="02020603050405020304" pitchFamily="18" charset="0"/>
              </a:rPr>
              <a:t>Funding is for University projects 1 – 3, and    						Community College and TCAT projects 1 -9</a:t>
            </a:r>
            <a:r>
              <a:rPr lang="en-US" sz="3225" b="1" dirty="0">
                <a:solidFill>
                  <a:srgbClr val="0000FF"/>
                </a:solidFill>
                <a:latin typeface="Times New Roman" pitchFamily="18" charset="0"/>
                <a:ea typeface="+mj-ea"/>
                <a:cs typeface="+mj-cs"/>
              </a:rPr>
              <a:t>	</a:t>
            </a:r>
            <a:r>
              <a:rPr lang="en-US" sz="2100" b="1" dirty="0">
                <a:solidFill>
                  <a:srgbClr val="0000FF"/>
                </a:solidFill>
                <a:latin typeface="Times New Roman" pitchFamily="18" charset="0"/>
                <a:ea typeface="+mj-ea"/>
                <a:cs typeface="+mj-cs"/>
              </a:rPr>
              <a:t>		</a:t>
            </a:r>
            <a:r>
              <a:rPr lang="en-US" b="1" dirty="0"/>
              <a:t>	</a:t>
            </a:r>
            <a:endParaRPr lang="en-US" sz="2175" dirty="0">
              <a:latin typeface="Times New Roman" panose="02020603050405020304" pitchFamily="18" charset="0"/>
              <a:cs typeface="Times New Roman" panose="02020603050405020304" pitchFamily="18" charset="0"/>
            </a:endParaRPr>
          </a:p>
        </p:txBody>
      </p:sp>
      <p:sp>
        <p:nvSpPr>
          <p:cNvPr id="7" name="Text Box 28"/>
          <p:cNvSpPr txBox="1">
            <a:spLocks noChangeArrowheads="1"/>
          </p:cNvSpPr>
          <p:nvPr/>
        </p:nvSpPr>
        <p:spPr bwMode="auto">
          <a:xfrm>
            <a:off x="8810625" y="4266009"/>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4</a:t>
            </a:r>
          </a:p>
        </p:txBody>
      </p:sp>
      <p:sp>
        <p:nvSpPr>
          <p:cNvPr id="8" name="Text Box 29"/>
          <p:cNvSpPr txBox="1">
            <a:spLocks noChangeArrowheads="1"/>
          </p:cNvSpPr>
          <p:nvPr/>
        </p:nvSpPr>
        <p:spPr bwMode="auto">
          <a:xfrm>
            <a:off x="8610600" y="4452659"/>
            <a:ext cx="857250" cy="1131079"/>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2700" dirty="0">
                <a:latin typeface="Times New Roman" pitchFamily="18" charset="0"/>
              </a:rPr>
              <a:t>5</a:t>
            </a:r>
            <a:br>
              <a:rPr lang="en-US" sz="2700" dirty="0">
                <a:latin typeface="Times New Roman" pitchFamily="18" charset="0"/>
              </a:rPr>
            </a:br>
            <a:r>
              <a:rPr lang="en-US" sz="1350" dirty="0">
                <a:latin typeface="Times New Roman" pitchFamily="18" charset="0"/>
              </a:rPr>
              <a:t>in booklet </a:t>
            </a:r>
          </a:p>
        </p:txBody>
      </p:sp>
      <p:graphicFrame>
        <p:nvGraphicFramePr>
          <p:cNvPr id="16" name="Object 15"/>
          <p:cNvGraphicFramePr>
            <a:graphicFrameLocks noChangeAspect="1"/>
          </p:cNvGraphicFramePr>
          <p:nvPr>
            <p:extLst/>
          </p:nvPr>
        </p:nvGraphicFramePr>
        <p:xfrm>
          <a:off x="3311459" y="2020282"/>
          <a:ext cx="5099117" cy="3191608"/>
        </p:xfrm>
        <a:graphic>
          <a:graphicData uri="http://schemas.openxmlformats.org/presentationml/2006/ole">
            <mc:AlternateContent xmlns:mc="http://schemas.openxmlformats.org/markup-compatibility/2006">
              <mc:Choice xmlns:v="urn:schemas-microsoft-com:vml" Requires="v">
                <p:oleObj spid="_x0000_s6153" name="Worksheet" r:id="rId3" imgW="3909051" imgH="2446020" progId="Excel.Sheet.8">
                  <p:embed/>
                </p:oleObj>
              </mc:Choice>
              <mc:Fallback>
                <p:oleObj name="Worksheet" r:id="rId3" imgW="3909051" imgH="2446020" progId="Excel.Sheet.8">
                  <p:embed/>
                  <p:pic>
                    <p:nvPicPr>
                      <p:cNvPr id="16" name="Object 15"/>
                      <p:cNvPicPr/>
                      <p:nvPr/>
                    </p:nvPicPr>
                    <p:blipFill>
                      <a:blip r:embed="rId4"/>
                      <a:stretch>
                        <a:fillRect/>
                      </a:stretch>
                    </p:blipFill>
                    <p:spPr>
                      <a:xfrm>
                        <a:off x="3311459" y="2020282"/>
                        <a:ext cx="5099117" cy="3191608"/>
                      </a:xfrm>
                      <a:prstGeom prst="rect">
                        <a:avLst/>
                      </a:prstGeom>
                    </p:spPr>
                  </p:pic>
                </p:oleObj>
              </mc:Fallback>
            </mc:AlternateContent>
          </a:graphicData>
        </a:graphic>
      </p:graphicFrame>
      <p:sp>
        <p:nvSpPr>
          <p:cNvPr id="17" name="Rectangle 16"/>
          <p:cNvSpPr/>
          <p:nvPr/>
        </p:nvSpPr>
        <p:spPr>
          <a:xfrm>
            <a:off x="5902182" y="5221179"/>
            <a:ext cx="2608406" cy="300082"/>
          </a:xfrm>
          <a:prstGeom prst="rect">
            <a:avLst/>
          </a:prstGeom>
        </p:spPr>
        <p:txBody>
          <a:bodyPr wrap="none">
            <a:spAutoFit/>
          </a:bodyPr>
          <a:lstStyle/>
          <a:p>
            <a:pPr fontAlgn="base"/>
            <a:r>
              <a:rPr lang="en-US" sz="1350" b="1" dirty="0">
                <a:solidFill>
                  <a:srgbClr val="0000FF"/>
                </a:solidFill>
                <a:latin typeface="Times New Roman" panose="02020603050405020304" pitchFamily="18" charset="0"/>
                <a:cs typeface="Times New Roman" panose="02020603050405020304" pitchFamily="18" charset="0"/>
              </a:rPr>
              <a:t>This Request	</a:t>
            </a:r>
            <a:r>
              <a:rPr lang="en-US" sz="1350" b="1" dirty="0">
                <a:solidFill>
                  <a:srgbClr val="0000FF"/>
                </a:solidFill>
                <a:latin typeface="Times New Roman" pitchFamily="18" charset="0"/>
              </a:rPr>
              <a:t> $ 294,680,000</a:t>
            </a:r>
            <a:endParaRPr lang="en-US" sz="135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685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48536" y="964408"/>
            <a:ext cx="6555442" cy="618985"/>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3000" dirty="0">
                <a:solidFill>
                  <a:srgbClr val="A50021"/>
                </a:solidFill>
                <a:latin typeface="Times New Roman" pitchFamily="18" charset="0"/>
              </a:rPr>
              <a:t>Capital Maintenance Target Funding</a:t>
            </a:r>
            <a:endParaRPr lang="en-US" sz="3000" dirty="0">
              <a:latin typeface="Times New Roman" pitchFamily="18" charset="0"/>
            </a:endParaRPr>
          </a:p>
        </p:txBody>
      </p:sp>
      <p:graphicFrame>
        <p:nvGraphicFramePr>
          <p:cNvPr id="7" name="Group 161"/>
          <p:cNvGraphicFramePr>
            <a:graphicFrameLocks/>
          </p:cNvGraphicFramePr>
          <p:nvPr>
            <p:extLst/>
          </p:nvPr>
        </p:nvGraphicFramePr>
        <p:xfrm>
          <a:off x="3102769" y="1703786"/>
          <a:ext cx="5886450" cy="2839629"/>
        </p:xfrm>
        <a:graphic>
          <a:graphicData uri="http://schemas.openxmlformats.org/drawingml/2006/table">
            <a:tbl>
              <a:tblPr/>
              <a:tblGrid>
                <a:gridCol w="371475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8732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Adjusted E &amp; G Gross Square Footage</a:t>
                      </a:r>
                    </a:p>
                  </a:txBody>
                  <a:tcPr marL="68580" marR="68580" marT="34280" marB="34280"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25,952,079 </a:t>
                      </a:r>
                    </a:p>
                  </a:txBody>
                  <a:tcPr marL="68580" marR="68580" marT="34280" marB="3428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412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Replacement Cost</a:t>
                      </a:r>
                    </a:p>
                  </a:txBody>
                  <a:tcPr marL="68580" marR="68580" marT="34280" marB="34280"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$ 6,455,436,320 </a:t>
                      </a:r>
                    </a:p>
                  </a:txBody>
                  <a:tcPr marL="68580" marR="68580" marT="34280" marB="3428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Target Funding</a:t>
                      </a:r>
                    </a:p>
                  </a:txBody>
                  <a:tcPr marL="68580" marR="68580" marT="34280" marB="34280" anchor="b"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A50021"/>
                          </a:solidFill>
                          <a:effectLst/>
                          <a:latin typeface="Times New Roman" pitchFamily="18" charset="0"/>
                        </a:rPr>
                        <a:t>$ 119,552,058</a:t>
                      </a:r>
                      <a:r>
                        <a:rPr kumimoji="0" lang="en-US" sz="2400" b="0" i="0" u="none" strike="noStrike" cap="none" normalizeH="0" baseline="0" dirty="0">
                          <a:ln>
                            <a:noFill/>
                          </a:ln>
                          <a:solidFill>
                            <a:schemeClr val="tx1"/>
                          </a:solidFill>
                          <a:effectLst/>
                          <a:latin typeface="Times New Roman" pitchFamily="18" charset="0"/>
                        </a:rPr>
                        <a:t> </a:t>
                      </a:r>
                    </a:p>
                  </a:txBody>
                  <a:tcPr marL="68580" marR="68580" marT="34280" marB="3428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25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FY 17/18 Funding Request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Priority by Type</a:t>
                      </a:r>
                    </a:p>
                  </a:txBody>
                  <a:tcPr marL="68580" marR="68580" marT="34280" marB="34280" horzOverflow="overflow">
                    <a:lnL cap="flat">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$116,450,000</a:t>
                      </a:r>
                    </a:p>
                  </a:txBody>
                  <a:tcPr marL="68580" marR="68580" marT="34280" marB="3428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Text Box 93"/>
          <p:cNvSpPr txBox="1">
            <a:spLocks noChangeArrowheads="1"/>
          </p:cNvSpPr>
          <p:nvPr/>
        </p:nvSpPr>
        <p:spPr bwMode="auto">
          <a:xfrm>
            <a:off x="5278672" y="4216496"/>
            <a:ext cx="2763791"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350" dirty="0">
                <a:latin typeface="Times New Roman" pitchFamily="18" charset="0"/>
              </a:rPr>
              <a:t>1) Building Codes &amp; Safety</a:t>
            </a:r>
          </a:p>
          <a:p>
            <a:pPr eaLnBrk="1" hangingPunct="1"/>
            <a:r>
              <a:rPr lang="en-US" sz="1350" dirty="0">
                <a:latin typeface="Times New Roman" pitchFamily="18" charset="0"/>
              </a:rPr>
              <a:t>2) Roofs</a:t>
            </a:r>
          </a:p>
          <a:p>
            <a:pPr eaLnBrk="1" hangingPunct="1"/>
            <a:r>
              <a:rPr lang="en-US" sz="1350" dirty="0">
                <a:latin typeface="Times New Roman" pitchFamily="18" charset="0"/>
              </a:rPr>
              <a:t>3) Mechanical &amp; Infrastructure</a:t>
            </a:r>
          </a:p>
          <a:p>
            <a:pPr eaLnBrk="1" hangingPunct="1"/>
            <a:r>
              <a:rPr lang="en-US" sz="1350" dirty="0">
                <a:latin typeface="Times New Roman" pitchFamily="18" charset="0"/>
              </a:rPr>
              <a:t>4) Building Envelope</a:t>
            </a:r>
          </a:p>
          <a:p>
            <a:pPr eaLnBrk="1" hangingPunct="1"/>
            <a:r>
              <a:rPr lang="en-US" sz="1350" dirty="0">
                <a:latin typeface="Times New Roman" pitchFamily="18" charset="0"/>
              </a:rPr>
              <a:t>5) Interiors and Finishes</a:t>
            </a:r>
          </a:p>
        </p:txBody>
      </p:sp>
      <p:sp>
        <p:nvSpPr>
          <p:cNvPr id="9" name="Text Box 101"/>
          <p:cNvSpPr txBox="1">
            <a:spLocks noChangeArrowheads="1"/>
          </p:cNvSpPr>
          <p:nvPr/>
        </p:nvSpPr>
        <p:spPr bwMode="auto">
          <a:xfrm>
            <a:off x="8760619" y="4113505"/>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5</a:t>
            </a:r>
          </a:p>
        </p:txBody>
      </p:sp>
      <p:sp>
        <p:nvSpPr>
          <p:cNvPr id="10" name="Text Box 102"/>
          <p:cNvSpPr txBox="1">
            <a:spLocks noChangeArrowheads="1"/>
          </p:cNvSpPr>
          <p:nvPr/>
        </p:nvSpPr>
        <p:spPr bwMode="auto">
          <a:xfrm>
            <a:off x="8474869" y="4367881"/>
            <a:ext cx="1028700" cy="715581"/>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1350" dirty="0">
                <a:latin typeface="Times New Roman" pitchFamily="18" charset="0"/>
              </a:rPr>
              <a:t>8</a:t>
            </a:r>
            <a:r>
              <a:rPr lang="en-US" sz="2700" dirty="0">
                <a:latin typeface="Times New Roman" pitchFamily="18" charset="0"/>
              </a:rPr>
              <a:t/>
            </a:r>
            <a:br>
              <a:rPr lang="en-US" sz="2700" dirty="0">
                <a:latin typeface="Times New Roman" pitchFamily="18" charset="0"/>
              </a:rPr>
            </a:br>
            <a:r>
              <a:rPr lang="en-US" sz="1350" dirty="0">
                <a:latin typeface="Times New Roman" pitchFamily="18" charset="0"/>
              </a:rPr>
              <a:t>in booklet </a:t>
            </a:r>
          </a:p>
        </p:txBody>
      </p:sp>
    </p:spTree>
    <p:extLst>
      <p:ext uri="{BB962C8B-B14F-4D97-AF65-F5344CB8AC3E}">
        <p14:creationId xmlns:p14="http://schemas.microsoft.com/office/powerpoint/2010/main" val="2946906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2667000" y="971550"/>
            <a:ext cx="6858000" cy="857250"/>
          </a:xfrm>
        </p:spPr>
        <p:txBody>
          <a:bodyPr/>
          <a:lstStyle/>
          <a:p>
            <a:pPr algn="ctr" eaLnBrk="1" hangingPunct="1"/>
            <a:r>
              <a:rPr lang="en-US" sz="3000" dirty="0">
                <a:solidFill>
                  <a:srgbClr val="A50021"/>
                </a:solidFill>
                <a:latin typeface="Times New Roman" pitchFamily="18" charset="0"/>
              </a:rPr>
              <a:t>Capital Maintenance Request</a:t>
            </a:r>
            <a:endParaRPr lang="en-US" sz="3000" dirty="0">
              <a:latin typeface="Times New Roman" pitchFamily="18" charset="0"/>
            </a:endParaRPr>
          </a:p>
        </p:txBody>
      </p:sp>
      <p:graphicFrame>
        <p:nvGraphicFramePr>
          <p:cNvPr id="5" name="Group 105"/>
          <p:cNvGraphicFramePr>
            <a:graphicFrameLocks/>
          </p:cNvGraphicFramePr>
          <p:nvPr>
            <p:extLst/>
          </p:nvPr>
        </p:nvGraphicFramePr>
        <p:xfrm>
          <a:off x="3581400" y="1764508"/>
          <a:ext cx="4972050" cy="2171701"/>
        </p:xfrm>
        <a:graphic>
          <a:graphicData uri="http://schemas.openxmlformats.org/drawingml/2006/table">
            <a:tbl>
              <a:tblPr/>
              <a:tblGrid>
                <a:gridCol w="2238945">
                  <a:extLst>
                    <a:ext uri="{9D8B030D-6E8A-4147-A177-3AD203B41FA5}">
                      <a16:colId xmlns:a16="http://schemas.microsoft.com/office/drawing/2014/main" val="20000"/>
                    </a:ext>
                  </a:extLst>
                </a:gridCol>
                <a:gridCol w="2733105">
                  <a:extLst>
                    <a:ext uri="{9D8B030D-6E8A-4147-A177-3AD203B41FA5}">
                      <a16:colId xmlns:a16="http://schemas.microsoft.com/office/drawing/2014/main" val="20001"/>
                    </a:ext>
                  </a:extLst>
                </a:gridCol>
              </a:tblGrid>
              <a:tr h="72423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A50021"/>
                          </a:solidFill>
                          <a:effectLst/>
                          <a:latin typeface="Times New Roman" pitchFamily="18" charset="0"/>
                        </a:rPr>
                        <a:t>$   116,450,000</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in 80 projects</a:t>
                      </a:r>
                    </a:p>
                  </a:txBody>
                  <a:tcPr marL="68580" marR="68580" marT="34290" marB="3429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A50021"/>
                          </a:solidFill>
                          <a:effectLst/>
                          <a:latin typeface="Times New Roman" pitchFamily="18" charset="0"/>
                        </a:rPr>
                        <a:t>Annual Renewal </a:t>
                      </a:r>
                      <a:endParaRPr kumimoji="0" lang="en-US" sz="2400" b="1" i="0" u="none" strike="noStrike" cap="none" normalizeH="0" baseline="0" dirty="0">
                        <a:ln>
                          <a:noFill/>
                        </a:ln>
                        <a:solidFill>
                          <a:srgbClr val="0000FF"/>
                        </a:solidFill>
                        <a:effectLst/>
                        <a:latin typeface="Times New Roman" pitchFamily="18"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rPr>
                        <a:t>on pages 9 – 11</a:t>
                      </a:r>
                    </a:p>
                  </a:txBody>
                  <a:tcPr marL="68580" marR="68580"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2322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$ 94,430,000</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in 55 projects</a:t>
                      </a:r>
                    </a:p>
                  </a:txBody>
                  <a:tcPr marL="68580" marR="68580" marT="34290" marB="3429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Unmet Needs</a:t>
                      </a: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2423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$ 210,880,000</a:t>
                      </a:r>
                    </a:p>
                  </a:txBody>
                  <a:tcPr marL="68580" marR="68580" marT="34290" marB="34290"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Total</a:t>
                      </a:r>
                    </a:p>
                  </a:txBody>
                  <a:tcPr marL="68580" marR="68580"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Text Box 76"/>
          <p:cNvSpPr txBox="1">
            <a:spLocks noChangeArrowheads="1"/>
          </p:cNvSpPr>
          <p:nvPr/>
        </p:nvSpPr>
        <p:spPr bwMode="auto">
          <a:xfrm>
            <a:off x="8755157" y="4202136"/>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6</a:t>
            </a:r>
          </a:p>
        </p:txBody>
      </p:sp>
      <p:sp>
        <p:nvSpPr>
          <p:cNvPr id="7" name="Text Box 77"/>
          <p:cNvSpPr txBox="1">
            <a:spLocks noChangeArrowheads="1"/>
          </p:cNvSpPr>
          <p:nvPr/>
        </p:nvSpPr>
        <p:spPr bwMode="auto">
          <a:xfrm>
            <a:off x="8439150" y="4408115"/>
            <a:ext cx="1028700" cy="923330"/>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pages</a:t>
            </a:r>
            <a:br>
              <a:rPr lang="en-US" sz="1350" dirty="0">
                <a:latin typeface="Times New Roman" pitchFamily="18" charset="0"/>
              </a:rPr>
            </a:br>
            <a:r>
              <a:rPr lang="en-US" sz="2700" dirty="0">
                <a:latin typeface="Times New Roman" pitchFamily="18" charset="0"/>
              </a:rPr>
              <a:t>9-11</a:t>
            </a:r>
            <a:br>
              <a:rPr lang="en-US" sz="2700" dirty="0">
                <a:latin typeface="Times New Roman" pitchFamily="18" charset="0"/>
              </a:rPr>
            </a:br>
            <a:r>
              <a:rPr lang="en-US" sz="1350" dirty="0">
                <a:latin typeface="Times New Roman" pitchFamily="18" charset="0"/>
              </a:rPr>
              <a:t>in booklet </a:t>
            </a:r>
          </a:p>
        </p:txBody>
      </p:sp>
    </p:spTree>
    <p:extLst>
      <p:ext uri="{BB962C8B-B14F-4D97-AF65-F5344CB8AC3E}">
        <p14:creationId xmlns:p14="http://schemas.microsoft.com/office/powerpoint/2010/main" val="505610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67000" y="1007269"/>
            <a:ext cx="68580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3000">
                <a:latin typeface="Times New Roman" pitchFamily="18" charset="0"/>
              </a:rPr>
              <a:t>Project Disclosures</a:t>
            </a:r>
            <a:endParaRPr lang="en-US" sz="3000" dirty="0">
              <a:latin typeface="Times New Roman" pitchFamily="18" charset="0"/>
            </a:endParaRPr>
          </a:p>
        </p:txBody>
      </p:sp>
      <p:sp>
        <p:nvSpPr>
          <p:cNvPr id="3" name="Text Box 3"/>
          <p:cNvSpPr txBox="1">
            <a:spLocks noChangeArrowheads="1"/>
          </p:cNvSpPr>
          <p:nvPr/>
        </p:nvSpPr>
        <p:spPr bwMode="auto">
          <a:xfrm>
            <a:off x="3009900" y="1793082"/>
            <a:ext cx="62293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dirty="0">
                <a:latin typeface="Times New Roman" pitchFamily="18" charset="0"/>
              </a:rPr>
              <a:t>20 projects</a:t>
            </a:r>
          </a:p>
          <a:p>
            <a:pPr algn="ctr" eaLnBrk="1" hangingPunct="1"/>
            <a:r>
              <a:rPr lang="en-US" sz="1200" dirty="0">
                <a:latin typeface="Times New Roman" pitchFamily="18" charset="0"/>
              </a:rPr>
              <a:t>Austin Peay State University</a:t>
            </a:r>
          </a:p>
          <a:p>
            <a:pPr algn="ctr" eaLnBrk="1" hangingPunct="1"/>
            <a:r>
              <a:rPr lang="en-US" sz="1200" dirty="0">
                <a:latin typeface="Times New Roman" pitchFamily="18" charset="0"/>
              </a:rPr>
              <a:t>Tennessee State University</a:t>
            </a:r>
          </a:p>
          <a:p>
            <a:pPr algn="ctr" eaLnBrk="1" hangingPunct="1"/>
            <a:r>
              <a:rPr lang="en-US" sz="1200" dirty="0">
                <a:latin typeface="Times New Roman" pitchFamily="18" charset="0"/>
              </a:rPr>
              <a:t>University of Memphis</a:t>
            </a:r>
            <a:br>
              <a:rPr lang="en-US" sz="1200" dirty="0">
                <a:latin typeface="Times New Roman" pitchFamily="18" charset="0"/>
              </a:rPr>
            </a:br>
            <a:r>
              <a:rPr lang="en-US" sz="1200" dirty="0">
                <a:latin typeface="Times New Roman" pitchFamily="18" charset="0"/>
              </a:rPr>
              <a:t>Motlow State Community College</a:t>
            </a:r>
          </a:p>
          <a:p>
            <a:pPr algn="ctr" eaLnBrk="1" hangingPunct="1"/>
            <a:r>
              <a:rPr lang="en-US" sz="1200" dirty="0">
                <a:latin typeface="Times New Roman" pitchFamily="18" charset="0"/>
              </a:rPr>
              <a:t>Northeast State Community College</a:t>
            </a:r>
            <a:br>
              <a:rPr lang="en-US" sz="1200" dirty="0">
                <a:latin typeface="Times New Roman" pitchFamily="18" charset="0"/>
              </a:rPr>
            </a:br>
            <a:r>
              <a:rPr lang="en-US" sz="1200" dirty="0">
                <a:latin typeface="Times New Roman" pitchFamily="18" charset="0"/>
              </a:rPr>
              <a:t>Pellissippi State Community College</a:t>
            </a:r>
          </a:p>
          <a:p>
            <a:pPr algn="ctr" eaLnBrk="1" hangingPunct="1"/>
            <a:r>
              <a:rPr lang="en-US" sz="1200" dirty="0">
                <a:latin typeface="Times New Roman" pitchFamily="18" charset="0"/>
              </a:rPr>
              <a:t>Roane State Community College</a:t>
            </a:r>
          </a:p>
          <a:p>
            <a:pPr algn="ctr" eaLnBrk="1" hangingPunct="1"/>
            <a:r>
              <a:rPr lang="en-US" sz="1200" dirty="0">
                <a:latin typeface="Times New Roman" pitchFamily="18" charset="0"/>
              </a:rPr>
              <a:t>Volunteer State Community College</a:t>
            </a:r>
          </a:p>
          <a:p>
            <a:pPr algn="ctr" eaLnBrk="1" hangingPunct="1"/>
            <a:endParaRPr lang="en-US" sz="1200" dirty="0">
              <a:latin typeface="Times New Roman" pitchFamily="18" charset="0"/>
            </a:endParaRPr>
          </a:p>
        </p:txBody>
      </p:sp>
      <p:sp>
        <p:nvSpPr>
          <p:cNvPr id="4" name="Text Box 8"/>
          <p:cNvSpPr txBox="1">
            <a:spLocks noChangeArrowheads="1"/>
          </p:cNvSpPr>
          <p:nvPr/>
        </p:nvSpPr>
        <p:spPr bwMode="auto">
          <a:xfrm>
            <a:off x="8724900" y="4098284"/>
            <a:ext cx="514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7</a:t>
            </a:r>
          </a:p>
        </p:txBody>
      </p:sp>
      <p:sp>
        <p:nvSpPr>
          <p:cNvPr id="5" name="Text Box 9"/>
          <p:cNvSpPr txBox="1">
            <a:spLocks noChangeArrowheads="1"/>
          </p:cNvSpPr>
          <p:nvPr/>
        </p:nvSpPr>
        <p:spPr bwMode="auto">
          <a:xfrm>
            <a:off x="7639050" y="4345536"/>
            <a:ext cx="1828800" cy="1027204"/>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2700" dirty="0">
                <a:latin typeface="Times New Roman" pitchFamily="18" charset="0"/>
              </a:rPr>
              <a:t>14</a:t>
            </a:r>
          </a:p>
          <a:p>
            <a:pPr algn="ctr" eaLnBrk="1" hangingPunct="1">
              <a:spcBef>
                <a:spcPct val="50000"/>
              </a:spcBef>
            </a:pPr>
            <a:r>
              <a:rPr lang="en-US" sz="1350" dirty="0">
                <a:latin typeface="Times New Roman" pitchFamily="18" charset="0"/>
              </a:rPr>
              <a:t>in booklet </a:t>
            </a:r>
          </a:p>
        </p:txBody>
      </p:sp>
    </p:spTree>
    <p:extLst>
      <p:ext uri="{BB962C8B-B14F-4D97-AF65-F5344CB8AC3E}">
        <p14:creationId xmlns:p14="http://schemas.microsoft.com/office/powerpoint/2010/main" val="1415820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67000" y="957264"/>
            <a:ext cx="6858000" cy="484934"/>
          </a:xfrm>
          <a:prstGeom prst="rect">
            <a:avLst/>
          </a:prstGeom>
        </p:spPr>
        <p:txBody>
          <a:bodyPr vert="horz" lIns="68580" tIns="34290" rIns="68580" bIns="34290" rtlCol="0" anchor="ctr">
            <a:normAutofit lnSpcReduction="10000"/>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3000" dirty="0">
                <a:latin typeface="Times New Roman" pitchFamily="18" charset="0"/>
              </a:rPr>
              <a:t>Capital Budget Five Year Plan</a:t>
            </a:r>
          </a:p>
        </p:txBody>
      </p:sp>
      <p:graphicFrame>
        <p:nvGraphicFramePr>
          <p:cNvPr id="3" name="Group 239"/>
          <p:cNvGraphicFramePr>
            <a:graphicFrameLocks/>
          </p:cNvGraphicFramePr>
          <p:nvPr>
            <p:extLst/>
          </p:nvPr>
        </p:nvGraphicFramePr>
        <p:xfrm>
          <a:off x="3181350" y="1456868"/>
          <a:ext cx="5715000" cy="2982942"/>
        </p:xfrm>
        <a:graphic>
          <a:graphicData uri="http://schemas.openxmlformats.org/drawingml/2006/table">
            <a:tbl>
              <a:tblPr/>
              <a:tblGrid>
                <a:gridCol w="10858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tblGrid>
              <a:tr h="42787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3" marB="34293"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FF"/>
                          </a:solidFill>
                          <a:effectLst/>
                          <a:latin typeface="Times New Roman" pitchFamily="18" charset="0"/>
                        </a:rPr>
                        <a:t>Outlay</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A50021"/>
                          </a:solidFill>
                          <a:effectLst/>
                          <a:latin typeface="Times New Roman" pitchFamily="18" charset="0"/>
                        </a:rPr>
                        <a:t>Maintenance</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9900"/>
                          </a:solidFill>
                          <a:effectLst/>
                          <a:latin typeface="Times New Roman" pitchFamily="18" charset="0"/>
                        </a:rPr>
                        <a:t>Total</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87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FY 17/18</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294,680,000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A50021"/>
                          </a:solidFill>
                          <a:effectLst/>
                          <a:latin typeface="Times New Roman" pitchFamily="18" charset="0"/>
                        </a:rPr>
                        <a:t>116,450,000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9900"/>
                          </a:solidFill>
                          <a:effectLst/>
                          <a:latin typeface="Times New Roman" pitchFamily="18" charset="0"/>
                        </a:rPr>
                        <a:t>411,130,000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787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FY 18/19</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150,000,000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A50021"/>
                          </a:solidFill>
                          <a:effectLst/>
                          <a:latin typeface="Times New Roman" pitchFamily="18" charset="0"/>
                        </a:rPr>
                        <a:t>43,490,000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9900"/>
                          </a:solidFill>
                          <a:effectLst/>
                          <a:latin typeface="Times New Roman" pitchFamily="18" charset="0"/>
                        </a:rPr>
                        <a:t>193,490,000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787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FY 19/20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150,000,000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A50021"/>
                          </a:solidFill>
                          <a:effectLst/>
                          <a:latin typeface="Times New Roman" pitchFamily="18" charset="0"/>
                        </a:rPr>
                        <a:t>45,670,000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9900"/>
                          </a:solidFill>
                          <a:effectLst/>
                          <a:latin typeface="Times New Roman" pitchFamily="18" charset="0"/>
                        </a:rPr>
                        <a:t>195,670,000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7877">
                <a:tc>
                  <a: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FY 20/21</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150,000,000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A50021"/>
                          </a:solidFill>
                          <a:effectLst/>
                          <a:latin typeface="Times New Roman" pitchFamily="18" charset="0"/>
                        </a:rPr>
                        <a:t>47,960,000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9900"/>
                          </a:solidFill>
                          <a:effectLst/>
                          <a:latin typeface="Times New Roman" pitchFamily="18" charset="0"/>
                        </a:rPr>
                        <a:t>197,960,000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5680">
                <a:tc>
                  <a: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FY 21/22</a:t>
                      </a:r>
                    </a:p>
                  </a:txBody>
                  <a:tcPr marL="68580" marR="68580" marT="34293" marB="3429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150,000,000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A50021"/>
                          </a:solidFill>
                          <a:effectLst/>
                          <a:latin typeface="Times New Roman" pitchFamily="18" charset="0"/>
                        </a:rPr>
                        <a:t>50,350,000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9900"/>
                          </a:solidFill>
                          <a:effectLst/>
                          <a:latin typeface="Times New Roman" pitchFamily="18" charset="0"/>
                        </a:rPr>
                        <a:t>200,350,000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787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Total</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FF"/>
                          </a:solidFill>
                          <a:effectLst/>
                          <a:latin typeface="Times New Roman" pitchFamily="18" charset="0"/>
                        </a:rPr>
                        <a:t>894,680,000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A50021"/>
                          </a:solidFill>
                          <a:effectLst/>
                          <a:latin typeface="Times New Roman" pitchFamily="18" charset="0"/>
                        </a:rPr>
                        <a:t>303,920,000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9900"/>
                          </a:solidFill>
                          <a:effectLst/>
                          <a:latin typeface="Times New Roman" pitchFamily="18" charset="0"/>
                        </a:rPr>
                        <a:t>1,198,600,000</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Text Box 177"/>
          <p:cNvSpPr txBox="1">
            <a:spLocks noChangeArrowheads="1"/>
          </p:cNvSpPr>
          <p:nvPr/>
        </p:nvSpPr>
        <p:spPr bwMode="auto">
          <a:xfrm>
            <a:off x="8785412" y="4366794"/>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8</a:t>
            </a:r>
          </a:p>
        </p:txBody>
      </p:sp>
      <p:sp>
        <p:nvSpPr>
          <p:cNvPr id="5" name="Text Box 178"/>
          <p:cNvSpPr txBox="1">
            <a:spLocks noChangeArrowheads="1"/>
          </p:cNvSpPr>
          <p:nvPr/>
        </p:nvSpPr>
        <p:spPr bwMode="auto">
          <a:xfrm>
            <a:off x="8610600" y="4628664"/>
            <a:ext cx="857250" cy="646331"/>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200" dirty="0">
                <a:latin typeface="Times New Roman" pitchFamily="18" charset="0"/>
              </a:rPr>
              <a:t>See page</a:t>
            </a:r>
            <a:br>
              <a:rPr lang="en-US" sz="1200" dirty="0">
                <a:latin typeface="Times New Roman" pitchFamily="18" charset="0"/>
              </a:rPr>
            </a:br>
            <a:r>
              <a:rPr lang="en-US" sz="1200" dirty="0">
                <a:latin typeface="Times New Roman" pitchFamily="18" charset="0"/>
              </a:rPr>
              <a:t>15</a:t>
            </a:r>
            <a:br>
              <a:rPr lang="en-US" sz="1200" dirty="0">
                <a:latin typeface="Times New Roman" pitchFamily="18" charset="0"/>
              </a:rPr>
            </a:br>
            <a:r>
              <a:rPr lang="en-US" sz="1200" dirty="0">
                <a:latin typeface="Times New Roman" pitchFamily="18" charset="0"/>
              </a:rPr>
              <a:t>in booklet </a:t>
            </a:r>
          </a:p>
        </p:txBody>
      </p:sp>
    </p:spTree>
    <p:extLst>
      <p:ext uri="{BB962C8B-B14F-4D97-AF65-F5344CB8AC3E}">
        <p14:creationId xmlns:p14="http://schemas.microsoft.com/office/powerpoint/2010/main" val="57810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370955" y="731520"/>
          <a:ext cx="8972790" cy="4461536"/>
        </p:xfrm>
        <a:graphic>
          <a:graphicData uri="http://schemas.openxmlformats.org/drawingml/2006/table">
            <a:tbl>
              <a:tblPr firstRow="1" bandRow="1">
                <a:tableStyleId>{69012ECD-51FC-41F1-AA8D-1B2483CD663E}</a:tableStyleId>
              </a:tblPr>
              <a:tblGrid>
                <a:gridCol w="1731521">
                  <a:extLst>
                    <a:ext uri="{9D8B030D-6E8A-4147-A177-3AD203B41FA5}">
                      <a16:colId xmlns:a16="http://schemas.microsoft.com/office/drawing/2014/main" val="20000"/>
                    </a:ext>
                  </a:extLst>
                </a:gridCol>
                <a:gridCol w="2194075">
                  <a:extLst>
                    <a:ext uri="{9D8B030D-6E8A-4147-A177-3AD203B41FA5}">
                      <a16:colId xmlns:a16="http://schemas.microsoft.com/office/drawing/2014/main" val="20001"/>
                    </a:ext>
                  </a:extLst>
                </a:gridCol>
                <a:gridCol w="841199">
                  <a:extLst>
                    <a:ext uri="{9D8B030D-6E8A-4147-A177-3AD203B41FA5}">
                      <a16:colId xmlns:a16="http://schemas.microsoft.com/office/drawing/2014/main" val="20002"/>
                    </a:ext>
                  </a:extLst>
                </a:gridCol>
                <a:gridCol w="841199">
                  <a:extLst>
                    <a:ext uri="{9D8B030D-6E8A-4147-A177-3AD203B41FA5}">
                      <a16:colId xmlns:a16="http://schemas.microsoft.com/office/drawing/2014/main" val="20003"/>
                    </a:ext>
                  </a:extLst>
                </a:gridCol>
                <a:gridCol w="841199">
                  <a:extLst>
                    <a:ext uri="{9D8B030D-6E8A-4147-A177-3AD203B41FA5}">
                      <a16:colId xmlns:a16="http://schemas.microsoft.com/office/drawing/2014/main" val="20004"/>
                    </a:ext>
                  </a:extLst>
                </a:gridCol>
                <a:gridCol w="841199">
                  <a:extLst>
                    <a:ext uri="{9D8B030D-6E8A-4147-A177-3AD203B41FA5}">
                      <a16:colId xmlns:a16="http://schemas.microsoft.com/office/drawing/2014/main" val="20005"/>
                    </a:ext>
                  </a:extLst>
                </a:gridCol>
                <a:gridCol w="841199">
                  <a:extLst>
                    <a:ext uri="{9D8B030D-6E8A-4147-A177-3AD203B41FA5}">
                      <a16:colId xmlns:a16="http://schemas.microsoft.com/office/drawing/2014/main" val="20006"/>
                    </a:ext>
                  </a:extLst>
                </a:gridCol>
                <a:gridCol w="841199">
                  <a:extLst>
                    <a:ext uri="{9D8B030D-6E8A-4147-A177-3AD203B41FA5}">
                      <a16:colId xmlns:a16="http://schemas.microsoft.com/office/drawing/2014/main" val="20007"/>
                    </a:ext>
                  </a:extLst>
                </a:gridCol>
              </a:tblGrid>
              <a:tr h="925856">
                <a:tc gridSpan="8">
                  <a:txBody>
                    <a:bodyPr/>
                    <a:lstStyle/>
                    <a:p>
                      <a:pPr algn="ctr"/>
                      <a:r>
                        <a:rPr lang="en-US" b="1" dirty="0"/>
                        <a:t>Licensure Exam Pass Rates for Community </a:t>
                      </a:r>
                      <a:r>
                        <a:rPr lang="en-US" b="1" baseline="0" dirty="0"/>
                        <a:t>Colleges</a:t>
                      </a:r>
                    </a:p>
                    <a:p>
                      <a:pPr algn="ctr"/>
                      <a:r>
                        <a:rPr lang="en-US" b="1" baseline="0" dirty="0"/>
                        <a:t>2014-2015 Nursing and Allied Health Programs First-time Test Takers</a:t>
                      </a:r>
                      <a:endParaRPr lang="en-US"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0">
                <a:tc rowSpan="2">
                  <a:txBody>
                    <a:bodyPr/>
                    <a:lstStyle/>
                    <a:p>
                      <a:pPr algn="ctr"/>
                      <a:r>
                        <a:rPr lang="en-US" sz="1400" b="1" dirty="0"/>
                        <a:t>Institution</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b="1" dirty="0"/>
                        <a:t>Exam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dirty="0"/>
                        <a:t>2015</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v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r h="274320">
                <a:tc>
                  <a:txBody>
                    <a:bodyPr/>
                    <a:lstStyle/>
                    <a:p>
                      <a:pPr algn="l"/>
                      <a:r>
                        <a:rPr lang="en-US" sz="1400" b="1" dirty="0"/>
                        <a:t>Jackson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Physical Therapist 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87.5%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94.7%</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Radiologic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88.9%</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4"/>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kern="1200" dirty="0">
                          <a:solidFill>
                            <a:schemeClr val="tx1"/>
                          </a:solidFill>
                          <a:latin typeface="+mn-lt"/>
                          <a:ea typeface="+mn-ea"/>
                          <a:cs typeface="+mn-cs"/>
                        </a:rPr>
                        <a:t>Medical Lab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77.8%</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5"/>
                  </a:ext>
                </a:extLst>
              </a:tr>
              <a:tr h="274320">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kern="1200" dirty="0">
                          <a:solidFill>
                            <a:schemeClr val="tx1"/>
                          </a:solidFill>
                          <a:latin typeface="+mn-lt"/>
                          <a:ea typeface="+mn-ea"/>
                          <a:cs typeface="+mn-cs"/>
                        </a:rPr>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145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92.4%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125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94.4%</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6"/>
                  </a:ext>
                </a:extLst>
              </a:tr>
              <a:tr h="274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Motlow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86.9%</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65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96.9%</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7"/>
                  </a:ext>
                </a:extLst>
              </a:tr>
              <a:tr h="274320">
                <a:tc>
                  <a:txBody>
                    <a:bodyPr/>
                    <a:lstStyle/>
                    <a:p>
                      <a:r>
                        <a:rPr lang="en-US" sz="1400" b="1" kern="1200" dirty="0">
                          <a:solidFill>
                            <a:schemeClr val="tx1"/>
                          </a:solidFill>
                          <a:latin typeface="+mn-lt"/>
                          <a:ea typeface="+mn-ea"/>
                          <a:cs typeface="+mn-cs"/>
                        </a:rPr>
                        <a:t>Nashville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t>Nursing</a:t>
                      </a:r>
                      <a:endParaRPr lang="en-US"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36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80.6%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96.3%</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8"/>
                  </a:ext>
                </a:extLst>
              </a:tr>
              <a:tr h="274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Occupational Therapy 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90.5%</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9"/>
                  </a:ext>
                </a:extLst>
              </a:tr>
              <a:tr h="274320">
                <a:tc>
                  <a:txBody>
                    <a:bodyPr/>
                    <a:lstStyle/>
                    <a:p>
                      <a:pPr algn="l"/>
                      <a:r>
                        <a:rPr lang="en-US" sz="1400" b="1" dirty="0"/>
                        <a:t>Northeast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58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79.3%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32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87.5%</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274320">
                <a:tc>
                  <a:txBody>
                    <a:bodyPr/>
                    <a:lstStyle/>
                    <a:p>
                      <a:pPr algn="l"/>
                      <a:r>
                        <a:rPr lang="en-US" sz="1400" b="1" dirty="0"/>
                        <a:t>Pellissippi State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36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97.2%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76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89.5%</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bl>
          </a:graphicData>
        </a:graphic>
      </p:graphicFrame>
      <p:sp>
        <p:nvSpPr>
          <p:cNvPr id="3" name="TextBox 2"/>
          <p:cNvSpPr txBox="1"/>
          <p:nvPr/>
        </p:nvSpPr>
        <p:spPr>
          <a:xfrm>
            <a:off x="9247762"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1978479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67000" y="1014413"/>
            <a:ext cx="6858000" cy="659747"/>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2700" dirty="0">
                <a:latin typeface="Times New Roman" pitchFamily="18" charset="0"/>
              </a:rPr>
              <a:t>Capital Outlay Potential Out-Year Projects</a:t>
            </a:r>
          </a:p>
        </p:txBody>
      </p:sp>
      <p:graphicFrame>
        <p:nvGraphicFramePr>
          <p:cNvPr id="3" name="Group 98"/>
          <p:cNvGraphicFramePr>
            <a:graphicFrameLocks/>
          </p:cNvGraphicFramePr>
          <p:nvPr>
            <p:extLst/>
          </p:nvPr>
        </p:nvGraphicFramePr>
        <p:xfrm>
          <a:off x="3252788" y="1798544"/>
          <a:ext cx="5600700" cy="2356596"/>
        </p:xfrm>
        <a:graphic>
          <a:graphicData uri="http://schemas.openxmlformats.org/drawingml/2006/table">
            <a:tbl>
              <a:tblPr/>
              <a:tblGrid>
                <a:gridCol w="35433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785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chemeClr val="tx1"/>
                          </a:solidFill>
                          <a:effectLst/>
                          <a:latin typeface="Times New Roman" pitchFamily="18" charset="0"/>
                        </a:rPr>
                        <a:t>Institutional 1</a:t>
                      </a:r>
                      <a:r>
                        <a:rPr kumimoji="0" lang="en-US" sz="2300" b="1" i="0" u="none" strike="noStrike" cap="none" normalizeH="0" baseline="30000" dirty="0">
                          <a:ln>
                            <a:noFill/>
                          </a:ln>
                          <a:solidFill>
                            <a:schemeClr val="tx1"/>
                          </a:solidFill>
                          <a:effectLst/>
                          <a:latin typeface="Times New Roman" pitchFamily="18" charset="0"/>
                        </a:rPr>
                        <a:t>st</a:t>
                      </a:r>
                      <a:r>
                        <a:rPr kumimoji="0" lang="en-US" sz="2300" b="1" i="0" u="none" strike="noStrike" cap="none" normalizeH="0" baseline="0" dirty="0">
                          <a:ln>
                            <a:noFill/>
                          </a:ln>
                          <a:solidFill>
                            <a:schemeClr val="tx1"/>
                          </a:solidFill>
                          <a:effectLst/>
                          <a:latin typeface="Times New Roman" pitchFamily="18" charset="0"/>
                        </a:rPr>
                        <a:t> Priorities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rPr>
                        <a:t>(Community College &amp; TCAT projects)</a:t>
                      </a:r>
                      <a:endParaRPr kumimoji="0" lang="en-US" sz="2300" b="1" i="0" u="none" strike="noStrike" cap="none" normalizeH="0" baseline="0" dirty="0">
                        <a:ln>
                          <a:noFill/>
                        </a:ln>
                        <a:solidFill>
                          <a:schemeClr val="tx1"/>
                        </a:solidFill>
                        <a:effectLst/>
                        <a:latin typeface="Times New Roman" pitchFamily="18" charset="0"/>
                      </a:endParaRPr>
                    </a:p>
                  </a:txBody>
                  <a:tcPr marL="68580" marR="68580" marT="34290" marB="34290"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8 projects</a:t>
                      </a:r>
                    </a:p>
                  </a:txBody>
                  <a:tcPr marL="68580" marR="68580"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85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chemeClr val="tx1"/>
                          </a:solidFill>
                          <a:effectLst/>
                          <a:latin typeface="Times New Roman" pitchFamily="18" charset="0"/>
                        </a:rPr>
                        <a:t>Institutional 2</a:t>
                      </a:r>
                      <a:r>
                        <a:rPr kumimoji="0" lang="en-US" sz="2300" b="1" i="0" u="none" strike="noStrike" cap="none" normalizeH="0" baseline="30000" dirty="0">
                          <a:ln>
                            <a:noFill/>
                          </a:ln>
                          <a:solidFill>
                            <a:schemeClr val="tx1"/>
                          </a:solidFill>
                          <a:effectLst/>
                          <a:latin typeface="Times New Roman" pitchFamily="18" charset="0"/>
                        </a:rPr>
                        <a:t>nd</a:t>
                      </a:r>
                      <a:r>
                        <a:rPr kumimoji="0" lang="en-US" sz="2300" b="1" i="0" u="none" strike="noStrike" cap="none" normalizeH="0" baseline="0" dirty="0">
                          <a:ln>
                            <a:noFill/>
                          </a:ln>
                          <a:solidFill>
                            <a:schemeClr val="tx1"/>
                          </a:solidFill>
                          <a:effectLst/>
                          <a:latin typeface="Times New Roman" pitchFamily="18" charset="0"/>
                        </a:rPr>
                        <a:t> Priorities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kern="1200" cap="none" normalizeH="0" baseline="0" dirty="0">
                          <a:ln>
                            <a:noFill/>
                          </a:ln>
                          <a:solidFill>
                            <a:schemeClr val="tx1"/>
                          </a:solidFill>
                          <a:effectLst/>
                          <a:latin typeface="Times New Roman" pitchFamily="18" charset="0"/>
                          <a:ea typeface="+mn-ea"/>
                          <a:cs typeface="+mn-cs"/>
                        </a:rPr>
                        <a:t>(Community College &amp; TCAT projects)</a:t>
                      </a:r>
                    </a:p>
                  </a:txBody>
                  <a:tcPr marL="68580" marR="68580" marT="34290" marB="34290"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1 projects</a:t>
                      </a: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85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1" i="0" u="none" strike="noStrike" cap="none" normalizeH="0" baseline="0" dirty="0">
                          <a:ln>
                            <a:noFill/>
                          </a:ln>
                          <a:solidFill>
                            <a:srgbClr val="0000FF"/>
                          </a:solidFill>
                          <a:effectLst/>
                          <a:latin typeface="Times New Roman" pitchFamily="18" charset="0"/>
                        </a:rPr>
                        <a:t>Total Estimated Cost</a:t>
                      </a:r>
                    </a:p>
                  </a:txBody>
                  <a:tcPr marL="68580" marR="68580" marT="34290" marB="34290" horzOverflow="overflow">
                    <a:lnL cap="flat">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$ 118,160,000</a:t>
                      </a:r>
                    </a:p>
                  </a:txBody>
                  <a:tcPr marL="68580" marR="68580"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Text Box 61"/>
          <p:cNvSpPr txBox="1">
            <a:spLocks noChangeArrowheads="1"/>
          </p:cNvSpPr>
          <p:nvPr/>
        </p:nvSpPr>
        <p:spPr bwMode="auto">
          <a:xfrm>
            <a:off x="8853488" y="4168167"/>
            <a:ext cx="514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9</a:t>
            </a:r>
          </a:p>
        </p:txBody>
      </p:sp>
      <p:sp>
        <p:nvSpPr>
          <p:cNvPr id="5" name="Text Box 62"/>
          <p:cNvSpPr txBox="1">
            <a:spLocks noChangeArrowheads="1"/>
          </p:cNvSpPr>
          <p:nvPr/>
        </p:nvSpPr>
        <p:spPr bwMode="auto">
          <a:xfrm>
            <a:off x="8224838" y="4453919"/>
            <a:ext cx="1257300" cy="877163"/>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2400" dirty="0">
                <a:latin typeface="Times New Roman" pitchFamily="18" charset="0"/>
              </a:rPr>
              <a:t>16</a:t>
            </a:r>
            <a:r>
              <a:rPr lang="en-US" sz="2700" dirty="0">
                <a:latin typeface="Times New Roman" pitchFamily="18" charset="0"/>
              </a:rPr>
              <a:t/>
            </a:r>
            <a:br>
              <a:rPr lang="en-US" sz="2700" dirty="0">
                <a:latin typeface="Times New Roman" pitchFamily="18" charset="0"/>
              </a:rPr>
            </a:br>
            <a:r>
              <a:rPr lang="en-US" sz="1350" dirty="0">
                <a:latin typeface="Times New Roman" pitchFamily="18" charset="0"/>
              </a:rPr>
              <a:t>in booklet </a:t>
            </a:r>
          </a:p>
        </p:txBody>
      </p:sp>
    </p:spTree>
    <p:extLst>
      <p:ext uri="{BB962C8B-B14F-4D97-AF65-F5344CB8AC3E}">
        <p14:creationId xmlns:p14="http://schemas.microsoft.com/office/powerpoint/2010/main" val="2920754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38475" y="1088232"/>
            <a:ext cx="6172200" cy="823913"/>
          </a:xfrm>
          <a:prstGeom prst="rect">
            <a:avLst/>
          </a:prstGeom>
        </p:spPr>
        <p:txBody>
          <a:bodyPr vert="horz" lIns="68580" tIns="34290" rIns="68580" bIns="34290" rtlCol="0" anchor="ctr">
            <a:normAutofit fontScale="90000"/>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3000">
                <a:latin typeface="Times New Roman" pitchFamily="18" charset="0"/>
              </a:rPr>
              <a:t>Summary of the Capital Budget Request</a:t>
            </a:r>
            <a:endParaRPr lang="en-US" sz="1500" dirty="0">
              <a:latin typeface="Times New Roman" pitchFamily="18" charset="0"/>
            </a:endParaRPr>
          </a:p>
        </p:txBody>
      </p:sp>
      <p:graphicFrame>
        <p:nvGraphicFramePr>
          <p:cNvPr id="3" name="Group 540"/>
          <p:cNvGraphicFramePr>
            <a:graphicFrameLocks/>
          </p:cNvGraphicFramePr>
          <p:nvPr>
            <p:extLst/>
          </p:nvPr>
        </p:nvGraphicFramePr>
        <p:xfrm>
          <a:off x="3567114" y="2203100"/>
          <a:ext cx="4972051" cy="2181972"/>
        </p:xfrm>
        <a:graphic>
          <a:graphicData uri="http://schemas.openxmlformats.org/drawingml/2006/table">
            <a:tbl>
              <a:tblPr/>
              <a:tblGrid>
                <a:gridCol w="1294210">
                  <a:extLst>
                    <a:ext uri="{9D8B030D-6E8A-4147-A177-3AD203B41FA5}">
                      <a16:colId xmlns:a16="http://schemas.microsoft.com/office/drawing/2014/main" val="20000"/>
                    </a:ext>
                  </a:extLst>
                </a:gridCol>
                <a:gridCol w="223838">
                  <a:extLst>
                    <a:ext uri="{9D8B030D-6E8A-4147-A177-3AD203B41FA5}">
                      <a16:colId xmlns:a16="http://schemas.microsoft.com/office/drawing/2014/main" val="20001"/>
                    </a:ext>
                  </a:extLst>
                </a:gridCol>
                <a:gridCol w="1919288">
                  <a:extLst>
                    <a:ext uri="{9D8B030D-6E8A-4147-A177-3AD203B41FA5}">
                      <a16:colId xmlns:a16="http://schemas.microsoft.com/office/drawing/2014/main" val="20002"/>
                    </a:ext>
                  </a:extLst>
                </a:gridCol>
                <a:gridCol w="1534715">
                  <a:extLst>
                    <a:ext uri="{9D8B030D-6E8A-4147-A177-3AD203B41FA5}">
                      <a16:colId xmlns:a16="http://schemas.microsoft.com/office/drawing/2014/main" val="20003"/>
                    </a:ext>
                  </a:extLst>
                </a:gridCol>
              </a:tblGrid>
              <a:tr h="581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cap="flat">
                      <a:noFill/>
                    </a:lnL>
                    <a:lnR>
                      <a:noFill/>
                    </a:lnR>
                    <a:lnT cap="flat">
                      <a:noFill/>
                    </a:lnT>
                    <a:lnB w="38100" cap="flat" cmpd="sng" algn="ctr">
                      <a:solidFill>
                        <a:srgbClr val="0099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a:noFill/>
                    </a:lnL>
                    <a:lnR>
                      <a:noFill/>
                    </a:lnR>
                    <a:lnT cap="flat">
                      <a:noFill/>
                    </a:lnT>
                    <a:lnB w="38100"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This Request</a:t>
                      </a:r>
                      <a:endParaRPr kumimoji="0" lang="en-US" sz="11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a:noFill/>
                    </a:lnL>
                    <a:lnR cap="flat">
                      <a:noFill/>
                    </a:lnR>
                    <a:lnT cap="flat">
                      <a:noFill/>
                    </a:lnT>
                    <a:lnB w="38100" cap="flat" cmpd="sng" algn="ctr">
                      <a:solidFill>
                        <a:srgbClr val="0099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15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0000FF"/>
                          </a:solidFill>
                          <a:effectLst/>
                          <a:latin typeface="Times New Roman" pitchFamily="18" charset="0"/>
                        </a:rPr>
                        <a:t>Outlay</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cap="flat">
                      <a:noFill/>
                    </a:lnL>
                    <a:lnR>
                      <a:noFill/>
                    </a:lnR>
                    <a:lnT w="38100" cap="flat" cmpd="sng" algn="ctr">
                      <a:solidFill>
                        <a:srgbClr val="0099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Standard Projects</a:t>
                      </a:r>
                    </a:p>
                  </a:txBody>
                  <a:tcPr marL="68580" marR="68580" marT="34290" marB="34290" horzOverflow="overflow">
                    <a:lnL>
                      <a:noFill/>
                    </a:lnL>
                    <a:lnR>
                      <a:noFill/>
                    </a:lnR>
                    <a:lnT w="38100" cap="flat" cmpd="sng" algn="ctr">
                      <a:solidFill>
                        <a:srgbClr val="0099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294,680,000</a:t>
                      </a:r>
                    </a:p>
                  </a:txBody>
                  <a:tcPr marL="68580" marR="68580" marT="34290" marB="34290" horzOverflow="overflow">
                    <a:lnL>
                      <a:noFill/>
                    </a:lnL>
                    <a:lnR cap="flat">
                      <a:noFill/>
                    </a:lnR>
                    <a:lnT w="38100" cap="flat" cmpd="sng" algn="ctr">
                      <a:solidFill>
                        <a:srgbClr val="0099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9718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rgbClr val="A50021"/>
                          </a:solidFill>
                          <a:effectLst/>
                          <a:latin typeface="Times New Roman" pitchFamily="18" charset="0"/>
                        </a:rPr>
                        <a:t>Maintenance</a:t>
                      </a:r>
                    </a:p>
                  </a:txBody>
                  <a:tcPr marL="68580" marR="68580" marT="34290" marB="34290" horzOverflow="overflow">
                    <a:lnL cap="flat">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Annual Renewal</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116,450,000</a:t>
                      </a:r>
                    </a:p>
                  </a:txBody>
                  <a:tcPr marL="68580" marR="68580"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97180">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Times New Roman" pitchFamily="18" charset="0"/>
                      </a:endParaRPr>
                    </a:p>
                  </a:txBody>
                  <a:tcPr marL="68580" marR="68580" marT="34290" marB="34290" horzOverflow="overflow">
                    <a:lnL cap="flat">
                      <a:noFill/>
                    </a:lnL>
                    <a:lnR>
                      <a:noFill/>
                    </a:lnR>
                    <a:lnT>
                      <a:noFill/>
                    </a:lnT>
                    <a:lnB w="38100" cap="flat" cmpd="sng" algn="ctr">
                      <a:solidFill>
                        <a:srgbClr val="0099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Times New Roman" pitchFamily="18" charset="0"/>
                      </a:endParaRPr>
                    </a:p>
                  </a:txBody>
                  <a:tcPr marL="68580" marR="68580" marT="34290" marB="34290" horzOverflow="overflow">
                    <a:lnL>
                      <a:noFill/>
                    </a:lnL>
                    <a:lnR>
                      <a:noFill/>
                    </a:lnR>
                    <a:lnT>
                      <a:noFill/>
                    </a:lnT>
                    <a:lnB w="38100" cap="flat" cmpd="sng" algn="ctr">
                      <a:solidFill>
                        <a:srgbClr val="0099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a:noFill/>
                    </a:lnL>
                    <a:lnR cap="flat">
                      <a:noFill/>
                    </a:lnR>
                    <a:lnT>
                      <a:noFill/>
                    </a:lnT>
                    <a:lnB w="38100" cap="flat" cmpd="sng" algn="ctr">
                      <a:solidFill>
                        <a:srgbClr val="0099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434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Total</a:t>
                      </a:r>
                    </a:p>
                  </a:txBody>
                  <a:tcPr marL="68580" marR="68580" marT="34290" marB="34290" anchor="b" horzOverflow="overflow">
                    <a:lnL cap="flat">
                      <a:noFill/>
                    </a:lnL>
                    <a:lnR>
                      <a:noFill/>
                    </a:lnR>
                    <a:lnT w="38100" cap="flat" cmpd="sng" algn="ctr">
                      <a:solidFill>
                        <a:srgbClr val="0099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Outlay + Maintenance</a:t>
                      </a:r>
                    </a:p>
                  </a:txBody>
                  <a:tcPr marL="68580" marR="68580" marT="34290" marB="34290" anchor="b" horzOverflow="overflow">
                    <a:lnL>
                      <a:noFill/>
                    </a:lnL>
                    <a:lnR>
                      <a:noFill/>
                    </a:lnR>
                    <a:lnT w="38100" cap="flat" cmpd="sng" algn="ctr">
                      <a:solidFill>
                        <a:srgbClr val="0099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Times New Roman" pitchFamily="18" charset="0"/>
                        </a:rPr>
                        <a:t>411,130,000</a:t>
                      </a:r>
                    </a:p>
                  </a:txBody>
                  <a:tcPr marL="68580" marR="68580" marT="34290" marB="34290" anchor="b" horzOverflow="overflow">
                    <a:lnL>
                      <a:noFill/>
                    </a:lnL>
                    <a:lnR cap="flat">
                      <a:noFill/>
                    </a:lnR>
                    <a:lnT w="38100" cap="flat" cmpd="sng" algn="ctr">
                      <a:solidFill>
                        <a:srgbClr val="0099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332"/>
          <p:cNvSpPr txBox="1">
            <a:spLocks noChangeArrowheads="1"/>
          </p:cNvSpPr>
          <p:nvPr/>
        </p:nvSpPr>
        <p:spPr bwMode="auto">
          <a:xfrm>
            <a:off x="8753475" y="4385072"/>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10</a:t>
            </a:r>
          </a:p>
        </p:txBody>
      </p:sp>
      <p:sp>
        <p:nvSpPr>
          <p:cNvPr id="5" name="Text Box 333"/>
          <p:cNvSpPr txBox="1">
            <a:spLocks noChangeArrowheads="1"/>
          </p:cNvSpPr>
          <p:nvPr/>
        </p:nvSpPr>
        <p:spPr bwMode="auto">
          <a:xfrm>
            <a:off x="8610600" y="4591051"/>
            <a:ext cx="857250" cy="923330"/>
          </a:xfrm>
          <a:prstGeom prst="rect">
            <a:avLst/>
          </a:prstGeom>
          <a:noFill/>
          <a:ln w="6350">
            <a:solidFill>
              <a:srgbClr val="008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350" dirty="0">
                <a:latin typeface="Times New Roman" pitchFamily="18" charset="0"/>
              </a:rPr>
              <a:t>See page</a:t>
            </a:r>
            <a:br>
              <a:rPr lang="en-US" sz="1350" dirty="0">
                <a:latin typeface="Times New Roman" pitchFamily="18" charset="0"/>
              </a:rPr>
            </a:br>
            <a:r>
              <a:rPr lang="en-US" sz="1350" dirty="0">
                <a:latin typeface="Times New Roman" pitchFamily="18" charset="0"/>
              </a:rPr>
              <a:t>17</a:t>
            </a:r>
            <a:r>
              <a:rPr lang="en-US" sz="2700" dirty="0">
                <a:latin typeface="Times New Roman" pitchFamily="18" charset="0"/>
              </a:rPr>
              <a:t/>
            </a:r>
            <a:br>
              <a:rPr lang="en-US" sz="2700" dirty="0">
                <a:latin typeface="Times New Roman" pitchFamily="18" charset="0"/>
              </a:rPr>
            </a:br>
            <a:r>
              <a:rPr lang="en-US" sz="1350" dirty="0">
                <a:latin typeface="Times New Roman" pitchFamily="18" charset="0"/>
              </a:rPr>
              <a:t>in booklet </a:t>
            </a:r>
          </a:p>
        </p:txBody>
      </p:sp>
    </p:spTree>
    <p:extLst>
      <p:ext uri="{BB962C8B-B14F-4D97-AF65-F5344CB8AC3E}">
        <p14:creationId xmlns:p14="http://schemas.microsoft.com/office/powerpoint/2010/main" val="2010336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3695700" y="5197848"/>
            <a:ext cx="4800600" cy="395568"/>
          </a:xfrm>
        </p:spPr>
        <p:txBody>
          <a:bodyPr>
            <a:normAutofit fontScale="85000" lnSpcReduction="20000"/>
          </a:bodyPr>
          <a:lstStyle/>
          <a:p>
            <a:r>
              <a:rPr lang="en-US" dirty="0">
                <a:solidFill>
                  <a:schemeClr val="tx1"/>
                </a:solidFill>
                <a:latin typeface="Times New Roman" pitchFamily="18" charset="0"/>
              </a:rPr>
              <a:t>September 15, 2016</a:t>
            </a:r>
          </a:p>
        </p:txBody>
      </p:sp>
      <p:sp>
        <p:nvSpPr>
          <p:cNvPr id="4" name="Rectangle 2"/>
          <p:cNvSpPr txBox="1">
            <a:spLocks noChangeArrowheads="1"/>
          </p:cNvSpPr>
          <p:nvPr/>
        </p:nvSpPr>
        <p:spPr>
          <a:xfrm>
            <a:off x="3171265" y="3630707"/>
            <a:ext cx="5829300" cy="1567142"/>
          </a:xfrm>
          <a:prstGeom prst="rect">
            <a:avLst/>
          </a:prstGeom>
        </p:spPr>
        <p:txBody>
          <a:bodyPr vert="horz" lIns="68580" tIns="34290" rIns="68580" bIns="34290" rtlCol="0" anchor="ctr">
            <a:normAutofit fontScale="97500"/>
          </a:bodyPr>
          <a:lstStyle>
            <a:lvl1pPr algn="ctr" defTabSz="457200" rtl="0" eaLnBrk="1" latinLnBrk="0" hangingPunct="1">
              <a:spcBef>
                <a:spcPct val="0"/>
              </a:spcBef>
              <a:buNone/>
              <a:defRPr sz="2800" b="1" i="0" kern="1200">
                <a:solidFill>
                  <a:schemeClr val="bg1"/>
                </a:solidFill>
                <a:latin typeface="Verdana"/>
                <a:ea typeface="+mj-ea"/>
                <a:cs typeface="+mj-cs"/>
              </a:defRPr>
            </a:lvl1pPr>
          </a:lstStyle>
          <a:p>
            <a:r>
              <a:rPr lang="en-US" sz="2700" dirty="0">
                <a:latin typeface="Times New Roman" pitchFamily="18" charset="0"/>
              </a:rPr>
              <a:t>Summary of Capital Budget Request</a:t>
            </a:r>
            <a:br>
              <a:rPr lang="en-US" sz="2700" dirty="0">
                <a:latin typeface="Times New Roman" pitchFamily="18" charset="0"/>
              </a:rPr>
            </a:br>
            <a:r>
              <a:rPr lang="en-US" sz="2700" dirty="0">
                <a:solidFill>
                  <a:srgbClr val="A50021"/>
                </a:solidFill>
                <a:latin typeface="Times New Roman" pitchFamily="18" charset="0"/>
              </a:rPr>
              <a:t>2017– 2018</a:t>
            </a:r>
            <a:r>
              <a:rPr lang="en-US" sz="2700" dirty="0">
                <a:latin typeface="Times New Roman" pitchFamily="18" charset="0"/>
              </a:rPr>
              <a:t/>
            </a:r>
            <a:br>
              <a:rPr lang="en-US" sz="2700" dirty="0">
                <a:latin typeface="Times New Roman" pitchFamily="18" charset="0"/>
              </a:rPr>
            </a:br>
            <a:r>
              <a:rPr lang="en-US" sz="900" dirty="0">
                <a:latin typeface="Times New Roman" pitchFamily="18" charset="0"/>
              </a:rPr>
              <a:t>of   the</a:t>
            </a:r>
            <a:r>
              <a:rPr lang="en-US" sz="2700" dirty="0">
                <a:latin typeface="Times New Roman" pitchFamily="18" charset="0"/>
              </a:rPr>
              <a:t/>
            </a:r>
            <a:br>
              <a:rPr lang="en-US" sz="2700" dirty="0">
                <a:latin typeface="Times New Roman" pitchFamily="18" charset="0"/>
              </a:rPr>
            </a:br>
            <a:r>
              <a:rPr lang="en-US" sz="2700" dirty="0">
                <a:solidFill>
                  <a:srgbClr val="0000FF"/>
                </a:solidFill>
                <a:latin typeface="Times New Roman" pitchFamily="18" charset="0"/>
              </a:rPr>
              <a:t>Tennessee Board of Regents</a:t>
            </a:r>
            <a:endParaRPr lang="en-US" sz="2700" dirty="0">
              <a:solidFill>
                <a:srgbClr val="0066FF"/>
              </a:solidFill>
              <a:latin typeface="Times New Roman" pitchFamily="18" charset="0"/>
            </a:endParaRPr>
          </a:p>
        </p:txBody>
      </p:sp>
      <p:sp>
        <p:nvSpPr>
          <p:cNvPr id="5" name="Text Box 332"/>
          <p:cNvSpPr txBox="1">
            <a:spLocks noChangeArrowheads="1"/>
          </p:cNvSpPr>
          <p:nvPr/>
        </p:nvSpPr>
        <p:spPr bwMode="auto">
          <a:xfrm>
            <a:off x="8848891" y="5643367"/>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900" dirty="0">
                <a:latin typeface="Times New Roman" pitchFamily="18" charset="0"/>
              </a:rPr>
              <a:t>slide 11</a:t>
            </a:r>
          </a:p>
        </p:txBody>
      </p:sp>
    </p:spTree>
    <p:extLst>
      <p:ext uri="{BB962C8B-B14F-4D97-AF65-F5344CB8AC3E}">
        <p14:creationId xmlns:p14="http://schemas.microsoft.com/office/powerpoint/2010/main" val="2417039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2136"/>
            <a:ext cx="8229600" cy="813811"/>
          </a:xfrm>
        </p:spPr>
        <p:txBody>
          <a:bodyPr>
            <a:normAutofit fontScale="90000"/>
          </a:bodyPr>
          <a:lstStyle/>
          <a:p>
            <a:r>
              <a:rPr lang="en-US" dirty="0"/>
              <a:t>University of Memphis Substitution Request</a:t>
            </a:r>
          </a:p>
        </p:txBody>
      </p:sp>
      <p:sp>
        <p:nvSpPr>
          <p:cNvPr id="3" name="Content Placeholder 2"/>
          <p:cNvSpPr>
            <a:spLocks noGrp="1"/>
          </p:cNvSpPr>
          <p:nvPr>
            <p:ph idx="1"/>
          </p:nvPr>
        </p:nvSpPr>
        <p:spPr>
          <a:xfrm>
            <a:off x="1981200" y="896816"/>
            <a:ext cx="8229600" cy="2584938"/>
          </a:xfrm>
        </p:spPr>
        <p:txBody>
          <a:bodyPr>
            <a:normAutofit fontScale="85000" lnSpcReduction="20000"/>
          </a:bodyPr>
          <a:lstStyle/>
          <a:p>
            <a:r>
              <a:rPr lang="en-US" dirty="0"/>
              <a:t>Request to Substitute Music Center for Biochemistry &amp; Biology Building</a:t>
            </a:r>
          </a:p>
          <a:p>
            <a:r>
              <a:rPr lang="en-US" dirty="0"/>
              <a:t>Factors Not Considered in Staff Analysis</a:t>
            </a:r>
          </a:p>
          <a:p>
            <a:pPr lvl="1"/>
            <a:r>
              <a:rPr lang="en-US" dirty="0"/>
              <a:t>Campus Priority</a:t>
            </a:r>
          </a:p>
          <a:p>
            <a:pPr lvl="1"/>
            <a:r>
              <a:rPr lang="en-US" dirty="0"/>
              <a:t>Match Availability</a:t>
            </a:r>
          </a:p>
          <a:p>
            <a:pPr lvl="1"/>
            <a:r>
              <a:rPr lang="en-US" dirty="0"/>
              <a:t>Donor Issues</a:t>
            </a:r>
          </a:p>
          <a:p>
            <a:pPr lvl="1"/>
            <a:r>
              <a:rPr lang="en-US" dirty="0"/>
              <a:t>FOCUS Act Implications</a:t>
            </a:r>
          </a:p>
          <a:p>
            <a:pPr lvl="1"/>
            <a:r>
              <a:rPr lang="en-US" dirty="0"/>
              <a:t>Risk to Other Projects</a:t>
            </a:r>
          </a:p>
          <a:p>
            <a:pPr lvl="1"/>
            <a:endParaRPr lang="en-US" dirty="0"/>
          </a:p>
        </p:txBody>
      </p:sp>
      <p:graphicFrame>
        <p:nvGraphicFramePr>
          <p:cNvPr id="4" name="Object 3"/>
          <p:cNvGraphicFramePr>
            <a:graphicFrameLocks noChangeAspect="1"/>
          </p:cNvGraphicFramePr>
          <p:nvPr>
            <p:extLst/>
          </p:nvPr>
        </p:nvGraphicFramePr>
        <p:xfrm>
          <a:off x="2922403" y="3402624"/>
          <a:ext cx="6453128" cy="2813539"/>
        </p:xfrm>
        <a:graphic>
          <a:graphicData uri="http://schemas.openxmlformats.org/presentationml/2006/ole">
            <mc:AlternateContent xmlns:mc="http://schemas.openxmlformats.org/markup-compatibility/2006">
              <mc:Choice xmlns:v="urn:schemas-microsoft-com:vml" Requires="v">
                <p:oleObj spid="_x0000_s7177" name="Worksheet" r:id="rId4" imgW="4848258" imgH="1914525" progId="Excel.Sheet.12">
                  <p:embed/>
                </p:oleObj>
              </mc:Choice>
              <mc:Fallback>
                <p:oleObj name="Worksheet" r:id="rId4" imgW="4848258" imgH="1914525" progId="Excel.Sheet.12">
                  <p:embed/>
                  <p:pic>
                    <p:nvPicPr>
                      <p:cNvPr id="4" name="Object 3"/>
                      <p:cNvPicPr/>
                      <p:nvPr/>
                    </p:nvPicPr>
                    <p:blipFill>
                      <a:blip r:embed="rId5"/>
                      <a:stretch>
                        <a:fillRect/>
                      </a:stretch>
                    </p:blipFill>
                    <p:spPr>
                      <a:xfrm>
                        <a:off x="2922403" y="3402624"/>
                        <a:ext cx="6453128" cy="2813539"/>
                      </a:xfrm>
                      <a:prstGeom prst="rect">
                        <a:avLst/>
                      </a:prstGeom>
                    </p:spPr>
                  </p:pic>
                </p:oleObj>
              </mc:Fallback>
            </mc:AlternateContent>
          </a:graphicData>
        </a:graphic>
      </p:graphicFrame>
    </p:spTree>
    <p:extLst>
      <p:ext uri="{BB962C8B-B14F-4D97-AF65-F5344CB8AC3E}">
        <p14:creationId xmlns:p14="http://schemas.microsoft.com/office/powerpoint/2010/main" val="6024200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2136"/>
            <a:ext cx="8229600" cy="761057"/>
          </a:xfrm>
        </p:spPr>
        <p:txBody>
          <a:bodyPr>
            <a:normAutofit fontScale="90000"/>
          </a:bodyPr>
          <a:lstStyle/>
          <a:p>
            <a:r>
              <a:rPr lang="en-US" dirty="0"/>
              <a:t>Matching Funds Plans</a:t>
            </a:r>
            <a:br>
              <a:rPr lang="en-US" dirty="0"/>
            </a:br>
            <a:r>
              <a:rPr lang="en-US" dirty="0"/>
              <a:t>Projects Recommended for FY 2017-18</a:t>
            </a:r>
          </a:p>
        </p:txBody>
      </p:sp>
      <p:graphicFrame>
        <p:nvGraphicFramePr>
          <p:cNvPr id="3" name="Object 2"/>
          <p:cNvGraphicFramePr>
            <a:graphicFrameLocks noChangeAspect="1"/>
          </p:cNvGraphicFramePr>
          <p:nvPr>
            <p:extLst/>
          </p:nvPr>
        </p:nvGraphicFramePr>
        <p:xfrm>
          <a:off x="1764974" y="1155823"/>
          <a:ext cx="8710273" cy="4910869"/>
        </p:xfrm>
        <a:graphic>
          <a:graphicData uri="http://schemas.openxmlformats.org/presentationml/2006/ole">
            <mc:AlternateContent xmlns:mc="http://schemas.openxmlformats.org/markup-compatibility/2006">
              <mc:Choice xmlns:v="urn:schemas-microsoft-com:vml" Requires="v">
                <p:oleObj spid="_x0000_s10247" name="Worksheet" r:id="rId4" imgW="9258168" imgH="5219700" progId="Excel.Sheet.12">
                  <p:embed/>
                </p:oleObj>
              </mc:Choice>
              <mc:Fallback>
                <p:oleObj name="Worksheet" r:id="rId4" imgW="9258168" imgH="5219700" progId="Excel.Sheet.12">
                  <p:embed/>
                  <p:pic>
                    <p:nvPicPr>
                      <p:cNvPr id="3" name="Object 2"/>
                      <p:cNvPicPr/>
                      <p:nvPr/>
                    </p:nvPicPr>
                    <p:blipFill>
                      <a:blip r:embed="rId5"/>
                      <a:stretch>
                        <a:fillRect/>
                      </a:stretch>
                    </p:blipFill>
                    <p:spPr>
                      <a:xfrm>
                        <a:off x="1764974" y="1155823"/>
                        <a:ext cx="8710273" cy="4910869"/>
                      </a:xfrm>
                      <a:prstGeom prst="rect">
                        <a:avLst/>
                      </a:prstGeom>
                    </p:spPr>
                  </p:pic>
                </p:oleObj>
              </mc:Fallback>
            </mc:AlternateContent>
          </a:graphicData>
        </a:graphic>
      </p:graphicFrame>
    </p:spTree>
    <p:extLst>
      <p:ext uri="{BB962C8B-B14F-4D97-AF65-F5344CB8AC3E}">
        <p14:creationId xmlns:p14="http://schemas.microsoft.com/office/powerpoint/2010/main" val="1465147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TBR System Budget Request FY 2017-18</a:t>
            </a:r>
          </a:p>
        </p:txBody>
      </p:sp>
      <p:graphicFrame>
        <p:nvGraphicFramePr>
          <p:cNvPr id="3" name="Object 2"/>
          <p:cNvGraphicFramePr>
            <a:graphicFrameLocks noChangeAspect="1"/>
          </p:cNvGraphicFramePr>
          <p:nvPr>
            <p:extLst/>
          </p:nvPr>
        </p:nvGraphicFramePr>
        <p:xfrm>
          <a:off x="1981200" y="1468316"/>
          <a:ext cx="8252742" cy="4229099"/>
        </p:xfrm>
        <a:graphic>
          <a:graphicData uri="http://schemas.openxmlformats.org/presentationml/2006/ole">
            <mc:AlternateContent xmlns:mc="http://schemas.openxmlformats.org/markup-compatibility/2006">
              <mc:Choice xmlns:v="urn:schemas-microsoft-com:vml" Requires="v">
                <p:oleObj spid="_x0000_s9225" name="Worksheet" r:id="rId4" imgW="6867690" imgH="2105025" progId="Excel.Sheet.12">
                  <p:embed/>
                </p:oleObj>
              </mc:Choice>
              <mc:Fallback>
                <p:oleObj name="Worksheet" r:id="rId4" imgW="6867690" imgH="2105025" progId="Excel.Sheet.12">
                  <p:embed/>
                  <p:pic>
                    <p:nvPicPr>
                      <p:cNvPr id="3" name="Object 2"/>
                      <p:cNvPicPr/>
                      <p:nvPr/>
                    </p:nvPicPr>
                    <p:blipFill>
                      <a:blip r:embed="rId5"/>
                      <a:stretch>
                        <a:fillRect/>
                      </a:stretch>
                    </p:blipFill>
                    <p:spPr>
                      <a:xfrm>
                        <a:off x="1981200" y="1468316"/>
                        <a:ext cx="8252742" cy="4229099"/>
                      </a:xfrm>
                      <a:prstGeom prst="rect">
                        <a:avLst/>
                      </a:prstGeom>
                    </p:spPr>
                  </p:pic>
                </p:oleObj>
              </mc:Fallback>
            </mc:AlternateContent>
          </a:graphicData>
        </a:graphic>
      </p:graphicFrame>
    </p:spTree>
    <p:extLst>
      <p:ext uri="{BB962C8B-B14F-4D97-AF65-F5344CB8AC3E}">
        <p14:creationId xmlns:p14="http://schemas.microsoft.com/office/powerpoint/2010/main" val="23876399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latin typeface="Verdana"/>
                <a:cs typeface="Verdana"/>
              </a:rPr>
              <a:t>Committee on Finance and</a:t>
            </a:r>
            <a:br>
              <a:rPr lang="en-US" dirty="0">
                <a:latin typeface="Verdana"/>
                <a:cs typeface="Verdana"/>
              </a:rPr>
            </a:br>
            <a:r>
              <a:rPr lang="en-US" dirty="0">
                <a:cs typeface="Verdana"/>
              </a:rPr>
              <a:t>Business Operations</a:t>
            </a:r>
            <a:endParaRPr lang="en-US" dirty="0">
              <a:latin typeface="Verdana"/>
              <a:cs typeface="Verdana"/>
            </a:endParaRPr>
          </a:p>
        </p:txBody>
      </p:sp>
      <p:sp>
        <p:nvSpPr>
          <p:cNvPr id="9" name="Subtitle 8"/>
          <p:cNvSpPr>
            <a:spLocks noGrp="1"/>
          </p:cNvSpPr>
          <p:nvPr>
            <p:ph type="subTitle" idx="1"/>
          </p:nvPr>
        </p:nvSpPr>
        <p:spPr/>
        <p:txBody>
          <a:bodyPr>
            <a:normAutofit/>
          </a:bodyPr>
          <a:lstStyle/>
          <a:p>
            <a:r>
              <a:rPr lang="en-US" dirty="0"/>
              <a:t>September 2016</a:t>
            </a:r>
          </a:p>
          <a:p>
            <a:endParaRPr lang="en-US" dirty="0"/>
          </a:p>
        </p:txBody>
      </p:sp>
    </p:spTree>
    <p:extLst>
      <p:ext uri="{BB962C8B-B14F-4D97-AF65-F5344CB8AC3E}">
        <p14:creationId xmlns:p14="http://schemas.microsoft.com/office/powerpoint/2010/main" val="848681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Quarterly Board Meeting</a:t>
            </a:r>
          </a:p>
        </p:txBody>
      </p:sp>
      <p:sp>
        <p:nvSpPr>
          <p:cNvPr id="9" name="Subtitle 8"/>
          <p:cNvSpPr>
            <a:spLocks noGrp="1"/>
          </p:cNvSpPr>
          <p:nvPr>
            <p:ph type="subTitle" idx="1"/>
          </p:nvPr>
        </p:nvSpPr>
        <p:spPr>
          <a:xfrm>
            <a:off x="2895600" y="4978402"/>
            <a:ext cx="6400800" cy="1377503"/>
          </a:xfrm>
        </p:spPr>
        <p:txBody>
          <a:bodyPr>
            <a:normAutofit/>
          </a:bodyPr>
          <a:lstStyle/>
          <a:p>
            <a:r>
              <a:rPr lang="en-US" b="1" i="1" dirty="0">
                <a:solidFill>
                  <a:schemeClr val="tx1"/>
                </a:solidFill>
                <a:latin typeface="Times New Roman" panose="02020603050405020304" pitchFamily="18" charset="0"/>
                <a:cs typeface="Times New Roman" panose="02020603050405020304" pitchFamily="18" charset="0"/>
              </a:rPr>
              <a:t>Chattanooga State Community College</a:t>
            </a:r>
          </a:p>
          <a:p>
            <a:r>
              <a:rPr lang="en-US" b="1" dirty="0">
                <a:solidFill>
                  <a:schemeClr val="tx1"/>
                </a:solidFill>
                <a:latin typeface="Times New Roman" panose="02020603050405020304" pitchFamily="18" charset="0"/>
                <a:cs typeface="Times New Roman" panose="02020603050405020304" pitchFamily="18" charset="0"/>
              </a:rPr>
              <a:t>September 15, 2016</a:t>
            </a:r>
          </a:p>
        </p:txBody>
      </p:sp>
    </p:spTree>
    <p:extLst>
      <p:ext uri="{BB962C8B-B14F-4D97-AF65-F5344CB8AC3E}">
        <p14:creationId xmlns:p14="http://schemas.microsoft.com/office/powerpoint/2010/main" val="71687639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04635" y="386080"/>
          <a:ext cx="8972790" cy="5081296"/>
        </p:xfrm>
        <a:graphic>
          <a:graphicData uri="http://schemas.openxmlformats.org/drawingml/2006/table">
            <a:tbl>
              <a:tblPr firstRow="1" bandRow="1">
                <a:tableStyleId>{69012ECD-51FC-41F1-AA8D-1B2483CD663E}</a:tableStyleId>
              </a:tblPr>
              <a:tblGrid>
                <a:gridCol w="1835282">
                  <a:extLst>
                    <a:ext uri="{9D8B030D-6E8A-4147-A177-3AD203B41FA5}">
                      <a16:colId xmlns:a16="http://schemas.microsoft.com/office/drawing/2014/main" val="20000"/>
                    </a:ext>
                  </a:extLst>
                </a:gridCol>
                <a:gridCol w="2090314">
                  <a:extLst>
                    <a:ext uri="{9D8B030D-6E8A-4147-A177-3AD203B41FA5}">
                      <a16:colId xmlns:a16="http://schemas.microsoft.com/office/drawing/2014/main" val="20001"/>
                    </a:ext>
                  </a:extLst>
                </a:gridCol>
                <a:gridCol w="841199">
                  <a:extLst>
                    <a:ext uri="{9D8B030D-6E8A-4147-A177-3AD203B41FA5}">
                      <a16:colId xmlns:a16="http://schemas.microsoft.com/office/drawing/2014/main" val="20002"/>
                    </a:ext>
                  </a:extLst>
                </a:gridCol>
                <a:gridCol w="841199">
                  <a:extLst>
                    <a:ext uri="{9D8B030D-6E8A-4147-A177-3AD203B41FA5}">
                      <a16:colId xmlns:a16="http://schemas.microsoft.com/office/drawing/2014/main" val="20003"/>
                    </a:ext>
                  </a:extLst>
                </a:gridCol>
                <a:gridCol w="841199">
                  <a:extLst>
                    <a:ext uri="{9D8B030D-6E8A-4147-A177-3AD203B41FA5}">
                      <a16:colId xmlns:a16="http://schemas.microsoft.com/office/drawing/2014/main" val="20004"/>
                    </a:ext>
                  </a:extLst>
                </a:gridCol>
                <a:gridCol w="841199">
                  <a:extLst>
                    <a:ext uri="{9D8B030D-6E8A-4147-A177-3AD203B41FA5}">
                      <a16:colId xmlns:a16="http://schemas.microsoft.com/office/drawing/2014/main" val="20005"/>
                    </a:ext>
                  </a:extLst>
                </a:gridCol>
                <a:gridCol w="841199">
                  <a:extLst>
                    <a:ext uri="{9D8B030D-6E8A-4147-A177-3AD203B41FA5}">
                      <a16:colId xmlns:a16="http://schemas.microsoft.com/office/drawing/2014/main" val="20006"/>
                    </a:ext>
                  </a:extLst>
                </a:gridCol>
                <a:gridCol w="841199">
                  <a:extLst>
                    <a:ext uri="{9D8B030D-6E8A-4147-A177-3AD203B41FA5}">
                      <a16:colId xmlns:a16="http://schemas.microsoft.com/office/drawing/2014/main" val="20007"/>
                    </a:ext>
                  </a:extLst>
                </a:gridCol>
              </a:tblGrid>
              <a:tr h="794074">
                <a:tc gridSpan="8">
                  <a:txBody>
                    <a:bodyPr/>
                    <a:lstStyle/>
                    <a:p>
                      <a:pPr algn="ctr"/>
                      <a:r>
                        <a:rPr lang="en-US" b="1" dirty="0"/>
                        <a:t>Licensure Exam Pass Rates for Community </a:t>
                      </a:r>
                      <a:r>
                        <a:rPr lang="en-US" b="1" baseline="0" dirty="0"/>
                        <a:t>Colleges</a:t>
                      </a:r>
                    </a:p>
                    <a:p>
                      <a:pPr algn="ctr"/>
                      <a:r>
                        <a:rPr lang="en-US" b="1" baseline="0" dirty="0"/>
                        <a:t>2014-2015 Nursing and Allied Health Programs First-time Test Takers</a:t>
                      </a:r>
                      <a:endParaRPr lang="en-US"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283713">
                <a:tc rowSpan="2">
                  <a:txBody>
                    <a:bodyPr/>
                    <a:lstStyle/>
                    <a:p>
                      <a:pPr algn="ctr"/>
                      <a:r>
                        <a:rPr lang="en-US" sz="1400" b="1" dirty="0"/>
                        <a:t>Institution</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b="1" dirty="0"/>
                        <a:t>Exam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200" b="1" dirty="0"/>
                        <a:t>2015</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5902">
                <a:tc v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Number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Number Passed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Percent Passed</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r h="315237">
                <a:tc>
                  <a:txBody>
                    <a:bodyPr/>
                    <a:lstStyle/>
                    <a:p>
                      <a:pPr algn="l"/>
                      <a:r>
                        <a:rPr lang="en-US" sz="1400" b="1" dirty="0"/>
                        <a:t>Roane </a:t>
                      </a:r>
                      <a:r>
                        <a:rPr lang="en-US" sz="1400" b="1" baseline="0" dirty="0"/>
                        <a:t>State</a:t>
                      </a:r>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Dental Hygiene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Occupational Therapy 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76.5%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4"/>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Physical Therapist 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94.7%</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5"/>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Radiologic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96.2%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27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92.6%</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6"/>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Respiratory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66.7%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7"/>
                  </a:ext>
                </a:extLst>
              </a:tr>
              <a:tr h="315237">
                <a:tc>
                  <a:txBody>
                    <a:bodyPr/>
                    <a:lstStyle/>
                    <a:p>
                      <a:endParaRPr lang="en-US" sz="1400" b="1" kern="1200" dirty="0">
                        <a:solidFill>
                          <a:schemeClr val="tx1"/>
                        </a:solidFill>
                        <a:latin typeface="+mn-lt"/>
                        <a:ea typeface="+mn-ea"/>
                        <a:cs typeface="+mn-cs"/>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t>Nursing</a:t>
                      </a:r>
                      <a:endParaRPr lang="en-US"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84.0%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94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84.0%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8"/>
                  </a:ext>
                </a:extLst>
              </a:tr>
              <a:tr h="3152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Opticinary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9"/>
                  </a:ext>
                </a:extLst>
              </a:tr>
              <a:tr h="315237">
                <a:tc>
                  <a:txBody>
                    <a:bodyPr/>
                    <a:lstStyle/>
                    <a:p>
                      <a:pPr algn="l"/>
                      <a:r>
                        <a:rPr lang="en-US" sz="1400" b="1" dirty="0"/>
                        <a:t>Southwest Tennessee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Physical Therapist 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22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83.3%</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dirty="0"/>
                        <a:t>Radiologic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76.5%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82.4%</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kern="1200" dirty="0">
                          <a:solidFill>
                            <a:schemeClr val="tx1"/>
                          </a:solidFill>
                          <a:latin typeface="+mn-lt"/>
                          <a:ea typeface="+mn-ea"/>
                          <a:cs typeface="+mn-cs"/>
                        </a:rPr>
                        <a:t>Medical Lab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16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100%</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2"/>
                  </a:ext>
                </a:extLst>
              </a:tr>
              <a:tr h="315237">
                <a:tc>
                  <a:txBody>
                    <a:bodyPr/>
                    <a:lstStyle/>
                    <a:p>
                      <a:pPr algn="l"/>
                      <a:endParaRPr lang="en-US" sz="1400" b="1"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b="1" kern="1200" dirty="0">
                          <a:solidFill>
                            <a:schemeClr val="tx1"/>
                          </a:solidFill>
                          <a:latin typeface="+mn-lt"/>
                          <a:ea typeface="+mn-ea"/>
                          <a:cs typeface="+mn-cs"/>
                        </a:rPr>
                        <a:t>Nursing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96.8%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400" b="1" dirty="0"/>
                        <a:t>74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90.5%</a:t>
                      </a: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3"/>
                  </a:ext>
                </a:extLst>
              </a:tr>
            </a:tbl>
          </a:graphicData>
        </a:graphic>
      </p:graphicFrame>
      <p:sp>
        <p:nvSpPr>
          <p:cNvPr id="3" name="TextBox 2"/>
          <p:cNvSpPr txBox="1"/>
          <p:nvPr/>
        </p:nvSpPr>
        <p:spPr>
          <a:xfrm>
            <a:off x="9247762" y="6111301"/>
            <a:ext cx="2944238" cy="276999"/>
          </a:xfrm>
          <a:prstGeom prst="rect">
            <a:avLst/>
          </a:prstGeom>
          <a:noFill/>
        </p:spPr>
        <p:txBody>
          <a:bodyPr wrap="square" rtlCol="0">
            <a:spAutoFit/>
          </a:bodyPr>
          <a:lstStyle/>
          <a:p>
            <a:r>
              <a:rPr lang="en-US" sz="1200" b="1" dirty="0">
                <a:solidFill>
                  <a:schemeClr val="bg1"/>
                </a:solidFill>
              </a:rPr>
              <a:t>*2015-2016 THEC Fact Book</a:t>
            </a:r>
          </a:p>
        </p:txBody>
      </p:sp>
    </p:spTree>
    <p:extLst>
      <p:ext uri="{BB962C8B-B14F-4D97-AF65-F5344CB8AC3E}">
        <p14:creationId xmlns:p14="http://schemas.microsoft.com/office/powerpoint/2010/main" val="2762091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911</TotalTime>
  <Words>2962</Words>
  <Application>Microsoft Office PowerPoint</Application>
  <PresentationFormat>Widescreen</PresentationFormat>
  <Paragraphs>1016</Paragraphs>
  <Slides>87</Slides>
  <Notes>20</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87</vt:i4>
      </vt:variant>
    </vt:vector>
  </HeadingPairs>
  <TitlesOfParts>
    <vt:vector size="105" baseType="lpstr">
      <vt:lpstr>Arial</vt:lpstr>
      <vt:lpstr>Calibri</vt:lpstr>
      <vt:lpstr>Franklin Gothic Book</vt:lpstr>
      <vt:lpstr>Franklin Gothic Medium</vt:lpstr>
      <vt:lpstr>Gill Sans</vt:lpstr>
      <vt:lpstr>Helvetica</vt:lpstr>
      <vt:lpstr>Helvetica Light</vt:lpstr>
      <vt:lpstr>Helvetica Neue</vt:lpstr>
      <vt:lpstr>Helvetica Neue Light</vt:lpstr>
      <vt:lpstr>MS Mincho</vt:lpstr>
      <vt:lpstr>Symbol</vt:lpstr>
      <vt:lpstr>Tahoma</vt:lpstr>
      <vt:lpstr>Times New Roman</vt:lpstr>
      <vt:lpstr>Verdana</vt:lpstr>
      <vt:lpstr>Wingdings</vt:lpstr>
      <vt:lpstr>Office Theme</vt:lpstr>
      <vt:lpstr>2_Office Theme</vt:lpstr>
      <vt:lpstr>Worksheet</vt:lpstr>
      <vt:lpstr>Quarterly Board Meeting</vt:lpstr>
      <vt:lpstr>Committee on Workforce Development</vt:lpstr>
      <vt:lpstr>Community College Graduates:  Job Placement Rates and  First-time Licensure Pass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Proposed TCAT Program Terminations, Modifications, and New Technical Program Implementations</vt:lpstr>
      <vt:lpstr>Implementations</vt:lpstr>
      <vt:lpstr>Highlight SkillsUSA National Awards</vt:lpstr>
      <vt:lpstr>2016 SkillsUSA  TCAT ANNUAL REPORT</vt:lpstr>
      <vt:lpstr>PowerPoint Presentation</vt:lpstr>
      <vt:lpstr>Tom Murray, Director of Marketing &amp; Business Development Snap-on</vt:lpstr>
      <vt:lpstr>Molly Martin, SkillsUSA State President</vt:lpstr>
      <vt:lpstr>PowerPoint Presentation</vt:lpstr>
      <vt:lpstr>2016 SkillsUSA National Championship Floor </vt:lpstr>
      <vt:lpstr>TCAT SkillsUSA National Champions</vt:lpstr>
      <vt:lpstr>Sherrie Wilcox, SkillsUSA National Treasurer</vt:lpstr>
      <vt:lpstr>2016 SkillsUSA  TCAT ANNUAL REPORT</vt:lpstr>
      <vt:lpstr>Committee on Academic  Policies and Programs</vt:lpstr>
      <vt:lpstr>Approval of New Degree  Program Universities Dr. Tristan Denley Vice Chancellor, Academic Affairs</vt:lpstr>
      <vt:lpstr>Academic Policy Revision Dr. Tristan Denley Vice Chancellor, Academic Affairs</vt:lpstr>
      <vt:lpstr>Annual Accreditation Report</vt:lpstr>
      <vt:lpstr>Institutional Accreditation</vt:lpstr>
      <vt:lpstr>Program Accreditation</vt:lpstr>
      <vt:lpstr>Academic Audit and Program Review</vt:lpstr>
      <vt:lpstr>Graduation Report</vt:lpstr>
      <vt:lpstr>PowerPoint Presentation</vt:lpstr>
      <vt:lpstr>PowerPoint Presentation</vt:lpstr>
      <vt:lpstr>PowerPoint Presentation</vt:lpstr>
      <vt:lpstr>PowerPoint Presentation</vt:lpstr>
      <vt:lpstr>PowerPoint Presentation</vt:lpstr>
      <vt:lpstr>Preliminary Productivity</vt:lpstr>
      <vt:lpstr>Preliminary Community College 3yr Graduation Rates</vt:lpstr>
      <vt:lpstr>Preliminary University 4yr Graduation Rates</vt:lpstr>
      <vt:lpstr>Preliminary Fall Enrollment Report</vt:lpstr>
      <vt:lpstr>Fall Enrollment: Fall 2014 and Preliminary Fall 2015</vt:lpstr>
      <vt:lpstr>Fall Enrollment Trend</vt:lpstr>
      <vt:lpstr>First-time, Full-time Freshmen Recently Graduated from High School and Enrolled in TBR</vt:lpstr>
      <vt:lpstr>Fall Enrollment Age 25+ vs TN Unemployment rate</vt:lpstr>
      <vt:lpstr>Enrollment By Student Level:  Universities</vt:lpstr>
      <vt:lpstr>Enrollment By Student Level: Community Colleges</vt:lpstr>
      <vt:lpstr>Report on Academic Affairs Initiatives</vt:lpstr>
      <vt:lpstr>PowerPoint Presentation</vt:lpstr>
      <vt:lpstr>PowerPoint Presentation</vt:lpstr>
      <vt:lpstr>PowerPoint Presentation</vt:lpstr>
      <vt:lpstr>PowerPoint Presentation</vt:lpstr>
      <vt:lpstr>PowerPoint Presentation</vt:lpstr>
      <vt:lpstr>Completion of Gateway Math by ACT Sub-score Community College Pre-requisite Model vs. Co-requisite Model</vt:lpstr>
      <vt:lpstr>Completion of Gateway English by ACT Sub-score</vt:lpstr>
      <vt:lpstr>PowerPoint Presentation</vt:lpstr>
      <vt:lpstr>PowerPoint Presentation</vt:lpstr>
      <vt:lpstr>PowerPoint Presentation</vt:lpstr>
      <vt:lpstr>PowerPoint Presentation</vt:lpstr>
      <vt:lpstr>Committee on Personnel and Compensation</vt:lpstr>
      <vt:lpstr>Committee on  Personnel and Compensation</vt:lpstr>
      <vt:lpstr>Consent Agenda (Vice Chancellor Denley)</vt:lpstr>
      <vt:lpstr>   Consideration of Compensation   Proposals    (Vice Chancellor Sims)</vt:lpstr>
      <vt:lpstr>   Consideration of Compensation   Proposals    </vt:lpstr>
      <vt:lpstr>Consideration of Compensation  Proposals (continued) </vt:lpstr>
      <vt:lpstr>   Proposed Compensation Increase Summary   Note: An Institution may choose multiple strategies   </vt:lpstr>
      <vt:lpstr>Compensation Strategy Funding</vt:lpstr>
      <vt:lpstr>Breakdown of Recurring Salary Adjustments</vt:lpstr>
      <vt:lpstr>   Revisions to TBR Policy 7:01:00:00 – Firearms and other Weapons (General Counsel Mary Moody)</vt:lpstr>
      <vt:lpstr>Committee on Personnel and Compensation </vt:lpstr>
      <vt:lpstr>Committee on Finance and Business Operations</vt:lpstr>
      <vt:lpstr>Committee on Finance and Business Operations September 15, 2016</vt:lpstr>
      <vt:lpstr>Consent Agenda </vt:lpstr>
      <vt:lpstr>PowerPoint Presentation</vt:lpstr>
      <vt:lpstr>PowerPoint Presentation</vt:lpstr>
      <vt:lpstr>Capital Outlay Prioritization Formula</vt:lpstr>
      <vt:lpstr>Capital Outlay Request</vt:lpstr>
      <vt:lpstr>PowerPoint Presentation</vt:lpstr>
      <vt:lpstr>Capital Maintenance Request</vt:lpstr>
      <vt:lpstr>PowerPoint Presentation</vt:lpstr>
      <vt:lpstr>PowerPoint Presentation</vt:lpstr>
      <vt:lpstr>PowerPoint Presentation</vt:lpstr>
      <vt:lpstr>PowerPoint Presentation</vt:lpstr>
      <vt:lpstr>PowerPoint Presentation</vt:lpstr>
      <vt:lpstr>University of Memphis Substitution Request</vt:lpstr>
      <vt:lpstr>Matching Funds Plans Projects Recommended for FY 2017-18</vt:lpstr>
      <vt:lpstr>TBR System Budget Request FY 2017-18</vt:lpstr>
      <vt:lpstr>Committee on Finance and Business Operations</vt:lpstr>
      <vt:lpstr>Quarterly Board Meeting</vt:lpstr>
    </vt:vector>
  </TitlesOfParts>
  <Company>Tennessee Board of Regents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Gann</dc:creator>
  <cp:lastModifiedBy>TBR</cp:lastModifiedBy>
  <cp:revision>138</cp:revision>
  <cp:lastPrinted>2015-12-08T18:44:18Z</cp:lastPrinted>
  <dcterms:created xsi:type="dcterms:W3CDTF">2012-09-14T14:37:03Z</dcterms:created>
  <dcterms:modified xsi:type="dcterms:W3CDTF">2016-09-15T14:08:24Z</dcterms:modified>
</cp:coreProperties>
</file>