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 id="2147483703" r:id="rId2"/>
  </p:sldMasterIdLst>
  <p:notesMasterIdLst>
    <p:notesMasterId r:id="rId91"/>
  </p:notesMasterIdLst>
  <p:handoutMasterIdLst>
    <p:handoutMasterId r:id="rId92"/>
  </p:handoutMasterIdLst>
  <p:sldIdLst>
    <p:sldId id="264" r:id="rId3"/>
    <p:sldId id="275"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266" r:id="rId38"/>
    <p:sldId id="267" r:id="rId39"/>
    <p:sldId id="268" r:id="rId40"/>
    <p:sldId id="269" r:id="rId41"/>
    <p:sldId id="270" r:id="rId42"/>
    <p:sldId id="271" r:id="rId43"/>
    <p:sldId id="272" r:id="rId44"/>
    <p:sldId id="273" r:id="rId45"/>
    <p:sldId id="274" r:id="rId46"/>
    <p:sldId id="347" r:id="rId47"/>
    <p:sldId id="348" r:id="rId48"/>
    <p:sldId id="349" r:id="rId49"/>
    <p:sldId id="350" r:id="rId50"/>
    <p:sldId id="351" r:id="rId51"/>
    <p:sldId id="352" r:id="rId52"/>
    <p:sldId id="353" r:id="rId53"/>
    <p:sldId id="354" r:id="rId54"/>
    <p:sldId id="309" r:id="rId55"/>
    <p:sldId id="310" r:id="rId56"/>
    <p:sldId id="277" r:id="rId57"/>
    <p:sldId id="278" r:id="rId58"/>
    <p:sldId id="279" r:id="rId59"/>
    <p:sldId id="280" r:id="rId60"/>
    <p:sldId id="311" r:id="rId61"/>
    <p:sldId id="289" r:id="rId62"/>
    <p:sldId id="355" r:id="rId63"/>
    <p:sldId id="357" r:id="rId64"/>
    <p:sldId id="358" r:id="rId65"/>
    <p:sldId id="359" r:id="rId66"/>
    <p:sldId id="360" r:id="rId67"/>
    <p:sldId id="361" r:id="rId68"/>
    <p:sldId id="362" r:id="rId69"/>
    <p:sldId id="312" r:id="rId70"/>
    <p:sldId id="290" r:id="rId71"/>
    <p:sldId id="291" r:id="rId72"/>
    <p:sldId id="292" r:id="rId73"/>
    <p:sldId id="293" r:id="rId74"/>
    <p:sldId id="294" r:id="rId75"/>
    <p:sldId id="295" r:id="rId76"/>
    <p:sldId id="296" r:id="rId77"/>
    <p:sldId id="297" r:id="rId78"/>
    <p:sldId id="298" r:id="rId79"/>
    <p:sldId id="299" r:id="rId80"/>
    <p:sldId id="300" r:id="rId81"/>
    <p:sldId id="301" r:id="rId82"/>
    <p:sldId id="302" r:id="rId83"/>
    <p:sldId id="303" r:id="rId84"/>
    <p:sldId id="304" r:id="rId85"/>
    <p:sldId id="305" r:id="rId86"/>
    <p:sldId id="306" r:id="rId87"/>
    <p:sldId id="307" r:id="rId88"/>
    <p:sldId id="308" r:id="rId89"/>
    <p:sldId id="265" r:id="rId9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98"/>
    <a:srgbClr val="D131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96"/>
    <p:restoredTop sz="94615"/>
  </p:normalViewPr>
  <p:slideViewPr>
    <p:cSldViewPr snapToGrid="0" snapToObjects="1" showGuides="1">
      <p:cViewPr varScale="1">
        <p:scale>
          <a:sx n="253" d="100"/>
          <a:sy n="253" d="100"/>
        </p:scale>
        <p:origin x="324" y="420"/>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39784840151017"/>
          <c:y val="3.5264949605371729E-2"/>
          <c:w val="0.81219216490815582"/>
          <c:h val="0.75708062343133431"/>
        </c:manualLayout>
      </c:layout>
      <c:barChart>
        <c:barDir val="col"/>
        <c:grouping val="stacked"/>
        <c:varyColors val="0"/>
        <c:ser>
          <c:idx val="0"/>
          <c:order val="0"/>
          <c:tx>
            <c:strRef>
              <c:f>Revised!$B$45</c:f>
              <c:strCache>
                <c:ptCount val="1"/>
                <c:pt idx="0">
                  <c:v>Mandatory Fee Changes Only</c:v>
                </c:pt>
              </c:strCache>
            </c:strRef>
          </c:tx>
          <c:spPr>
            <a:solidFill>
              <a:schemeClr val="accent1"/>
            </a:solidFill>
            <a:ln>
              <a:noFill/>
            </a:ln>
            <a:effectLst/>
          </c:spPr>
          <c:invertIfNegative val="0"/>
          <c:cat>
            <c:strRef>
              <c:f>Revised!$A$46:$A$59</c:f>
              <c:strCache>
                <c:ptCount val="14"/>
                <c:pt idx="0">
                  <c:v>CHSCC</c:v>
                </c:pt>
                <c:pt idx="1">
                  <c:v>CLSCC</c:v>
                </c:pt>
                <c:pt idx="2">
                  <c:v>COSCC</c:v>
                </c:pt>
                <c:pt idx="3">
                  <c:v>DSCC</c:v>
                </c:pt>
                <c:pt idx="4">
                  <c:v>JSCC</c:v>
                </c:pt>
                <c:pt idx="5">
                  <c:v>MSCC</c:v>
                </c:pt>
                <c:pt idx="6">
                  <c:v>NASCC</c:v>
                </c:pt>
                <c:pt idx="7">
                  <c:v>NESCC</c:v>
                </c:pt>
                <c:pt idx="8">
                  <c:v>PSCC</c:v>
                </c:pt>
                <c:pt idx="9">
                  <c:v>RSCC</c:v>
                </c:pt>
                <c:pt idx="10">
                  <c:v>STCC</c:v>
                </c:pt>
                <c:pt idx="11">
                  <c:v>VSCC</c:v>
                </c:pt>
                <c:pt idx="12">
                  <c:v>WSCC</c:v>
                </c:pt>
                <c:pt idx="13">
                  <c:v>TCATs</c:v>
                </c:pt>
              </c:strCache>
            </c:strRef>
          </c:cat>
          <c:val>
            <c:numRef>
              <c:f>Revised!$B$46:$B$59</c:f>
              <c:numCache>
                <c:formatCode>0.0%</c:formatCode>
                <c:ptCount val="14"/>
                <c:pt idx="0">
                  <c:v>0</c:v>
                </c:pt>
                <c:pt idx="1">
                  <c:v>0</c:v>
                </c:pt>
                <c:pt idx="2">
                  <c:v>8.9999999999999993E-3</c:v>
                </c:pt>
                <c:pt idx="3">
                  <c:v>0</c:v>
                </c:pt>
                <c:pt idx="4">
                  <c:v>0</c:v>
                </c:pt>
                <c:pt idx="5">
                  <c:v>0</c:v>
                </c:pt>
                <c:pt idx="6">
                  <c:v>0</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00-E59E-4B78-A10A-8DD4D6226B75}"/>
            </c:ext>
          </c:extLst>
        </c:ser>
        <c:ser>
          <c:idx val="1"/>
          <c:order val="1"/>
          <c:tx>
            <c:strRef>
              <c:f>Revised!$D$45</c:f>
              <c:strCache>
                <c:ptCount val="1"/>
                <c:pt idx="0">
                  <c:v>Fixed Costs</c:v>
                </c:pt>
              </c:strCache>
            </c:strRef>
          </c:tx>
          <c:spPr>
            <a:solidFill>
              <a:schemeClr val="accent3"/>
            </a:solidFill>
            <a:ln>
              <a:noFill/>
            </a:ln>
            <a:effectLst/>
          </c:spPr>
          <c:invertIfNegative val="0"/>
          <c:cat>
            <c:strRef>
              <c:f>Revised!$A$46:$A$59</c:f>
              <c:strCache>
                <c:ptCount val="14"/>
                <c:pt idx="0">
                  <c:v>CHSCC</c:v>
                </c:pt>
                <c:pt idx="1">
                  <c:v>CLSCC</c:v>
                </c:pt>
                <c:pt idx="2">
                  <c:v>COSCC</c:v>
                </c:pt>
                <c:pt idx="3">
                  <c:v>DSCC</c:v>
                </c:pt>
                <c:pt idx="4">
                  <c:v>JSCC</c:v>
                </c:pt>
                <c:pt idx="5">
                  <c:v>MSCC</c:v>
                </c:pt>
                <c:pt idx="6">
                  <c:v>NASCC</c:v>
                </c:pt>
                <c:pt idx="7">
                  <c:v>NESCC</c:v>
                </c:pt>
                <c:pt idx="8">
                  <c:v>PSCC</c:v>
                </c:pt>
                <c:pt idx="9">
                  <c:v>RSCC</c:v>
                </c:pt>
                <c:pt idx="10">
                  <c:v>STCC</c:v>
                </c:pt>
                <c:pt idx="11">
                  <c:v>VSCC</c:v>
                </c:pt>
                <c:pt idx="12">
                  <c:v>WSCC</c:v>
                </c:pt>
                <c:pt idx="13">
                  <c:v>TCATs</c:v>
                </c:pt>
              </c:strCache>
            </c:strRef>
          </c:cat>
          <c:val>
            <c:numRef>
              <c:f>Revised!$D$46:$D$59</c:f>
              <c:numCache>
                <c:formatCode>0.0%</c:formatCode>
                <c:ptCount val="14"/>
                <c:pt idx="0">
                  <c:v>8.0000000000000002E-3</c:v>
                </c:pt>
                <c:pt idx="1">
                  <c:v>8.0000000000000002E-3</c:v>
                </c:pt>
                <c:pt idx="2">
                  <c:v>8.0000000000000002E-3</c:v>
                </c:pt>
                <c:pt idx="3">
                  <c:v>8.0000000000000002E-3</c:v>
                </c:pt>
                <c:pt idx="4">
                  <c:v>8.0000000000000002E-3</c:v>
                </c:pt>
                <c:pt idx="5">
                  <c:v>8.0000000000000002E-3</c:v>
                </c:pt>
                <c:pt idx="6">
                  <c:v>8.0000000000000002E-3</c:v>
                </c:pt>
                <c:pt idx="7">
                  <c:v>8.0000000000000002E-3</c:v>
                </c:pt>
                <c:pt idx="8">
                  <c:v>8.0000000000000002E-3</c:v>
                </c:pt>
                <c:pt idx="9">
                  <c:v>8.0000000000000002E-3</c:v>
                </c:pt>
                <c:pt idx="10">
                  <c:v>8.0000000000000002E-3</c:v>
                </c:pt>
                <c:pt idx="11">
                  <c:v>8.0000000000000002E-3</c:v>
                </c:pt>
                <c:pt idx="12">
                  <c:v>8.0000000000000002E-3</c:v>
                </c:pt>
                <c:pt idx="13">
                  <c:v>1.0999999999999999E-2</c:v>
                </c:pt>
              </c:numCache>
            </c:numRef>
          </c:val>
          <c:extLst>
            <c:ext xmlns:c16="http://schemas.microsoft.com/office/drawing/2014/chart" uri="{C3380CC4-5D6E-409C-BE32-E72D297353CC}">
              <c16:uniqueId val="{00000001-E59E-4B78-A10A-8DD4D6226B75}"/>
            </c:ext>
          </c:extLst>
        </c:ser>
        <c:ser>
          <c:idx val="3"/>
          <c:order val="2"/>
          <c:tx>
            <c:strRef>
              <c:f>Revised!$C$45</c:f>
              <c:strCache>
                <c:ptCount val="1"/>
                <c:pt idx="0">
                  <c:v>Personnel Costs</c:v>
                </c:pt>
              </c:strCache>
            </c:strRef>
          </c:tx>
          <c:spPr>
            <a:solidFill>
              <a:schemeClr val="accent1">
                <a:lumMod val="60000"/>
              </a:schemeClr>
            </a:solidFill>
            <a:ln>
              <a:noFill/>
            </a:ln>
            <a:effectLst/>
          </c:spPr>
          <c:invertIfNegative val="0"/>
          <c:val>
            <c:numRef>
              <c:f>Revised!$C$46:$C$59</c:f>
              <c:numCache>
                <c:formatCode>0.0%</c:formatCode>
                <c:ptCount val="14"/>
                <c:pt idx="0">
                  <c:v>1.7000000000000001E-2</c:v>
                </c:pt>
                <c:pt idx="1">
                  <c:v>1.7000000000000001E-2</c:v>
                </c:pt>
                <c:pt idx="2">
                  <c:v>1.7000000000000001E-2</c:v>
                </c:pt>
                <c:pt idx="3">
                  <c:v>1.7000000000000001E-2</c:v>
                </c:pt>
                <c:pt idx="4">
                  <c:v>1.7000000000000001E-2</c:v>
                </c:pt>
                <c:pt idx="5">
                  <c:v>1.7000000000000001E-2</c:v>
                </c:pt>
                <c:pt idx="6">
                  <c:v>1.7000000000000001E-2</c:v>
                </c:pt>
                <c:pt idx="7">
                  <c:v>1.7000000000000001E-2</c:v>
                </c:pt>
                <c:pt idx="8">
                  <c:v>1.7000000000000001E-2</c:v>
                </c:pt>
                <c:pt idx="9">
                  <c:v>1.7000000000000001E-2</c:v>
                </c:pt>
                <c:pt idx="10">
                  <c:v>1.7000000000000001E-2</c:v>
                </c:pt>
                <c:pt idx="11">
                  <c:v>1.7000000000000001E-2</c:v>
                </c:pt>
                <c:pt idx="12">
                  <c:v>1.7000000000000001E-2</c:v>
                </c:pt>
                <c:pt idx="13">
                  <c:v>1.4E-2</c:v>
                </c:pt>
              </c:numCache>
            </c:numRef>
          </c:val>
          <c:extLst>
            <c:ext xmlns:c16="http://schemas.microsoft.com/office/drawing/2014/chart" uri="{C3380CC4-5D6E-409C-BE32-E72D297353CC}">
              <c16:uniqueId val="{00000000-A372-4873-9DC2-72744C53CEC4}"/>
            </c:ext>
          </c:extLst>
        </c:ser>
        <c:ser>
          <c:idx val="2"/>
          <c:order val="3"/>
          <c:tx>
            <c:strRef>
              <c:f>Revised!$E$45</c:f>
              <c:strCache>
                <c:ptCount val="1"/>
                <c:pt idx="0">
                  <c:v>TN Reconnect</c:v>
                </c:pt>
              </c:strCache>
            </c:strRef>
          </c:tx>
          <c:spPr>
            <a:solidFill>
              <a:schemeClr val="accent5"/>
            </a:solidFill>
            <a:ln>
              <a:noFill/>
            </a:ln>
            <a:effectLst/>
          </c:spPr>
          <c:invertIfNegative val="0"/>
          <c:cat>
            <c:strRef>
              <c:f>Revised!$A$46:$A$59</c:f>
              <c:strCache>
                <c:ptCount val="14"/>
                <c:pt idx="0">
                  <c:v>CHSCC</c:v>
                </c:pt>
                <c:pt idx="1">
                  <c:v>CLSCC</c:v>
                </c:pt>
                <c:pt idx="2">
                  <c:v>COSCC</c:v>
                </c:pt>
                <c:pt idx="3">
                  <c:v>DSCC</c:v>
                </c:pt>
                <c:pt idx="4">
                  <c:v>JSCC</c:v>
                </c:pt>
                <c:pt idx="5">
                  <c:v>MSCC</c:v>
                </c:pt>
                <c:pt idx="6">
                  <c:v>NASCC</c:v>
                </c:pt>
                <c:pt idx="7">
                  <c:v>NESCC</c:v>
                </c:pt>
                <c:pt idx="8">
                  <c:v>PSCC</c:v>
                </c:pt>
                <c:pt idx="9">
                  <c:v>RSCC</c:v>
                </c:pt>
                <c:pt idx="10">
                  <c:v>STCC</c:v>
                </c:pt>
                <c:pt idx="11">
                  <c:v>VSCC</c:v>
                </c:pt>
                <c:pt idx="12">
                  <c:v>WSCC</c:v>
                </c:pt>
                <c:pt idx="13">
                  <c:v>TCATs</c:v>
                </c:pt>
              </c:strCache>
            </c:strRef>
          </c:cat>
          <c:val>
            <c:numRef>
              <c:f>Revised!$E$46:$E$59</c:f>
              <c:numCache>
                <c:formatCode>0.0%</c:formatCode>
                <c:ptCount val="14"/>
                <c:pt idx="0">
                  <c:v>1E-3</c:v>
                </c:pt>
                <c:pt idx="1">
                  <c:v>1E-3</c:v>
                </c:pt>
                <c:pt idx="2">
                  <c:v>1E-3</c:v>
                </c:pt>
                <c:pt idx="3">
                  <c:v>1E-3</c:v>
                </c:pt>
                <c:pt idx="4">
                  <c:v>1E-3</c:v>
                </c:pt>
                <c:pt idx="5">
                  <c:v>1E-3</c:v>
                </c:pt>
                <c:pt idx="6">
                  <c:v>1E-3</c:v>
                </c:pt>
                <c:pt idx="7">
                  <c:v>1E-3</c:v>
                </c:pt>
                <c:pt idx="8">
                  <c:v>1E-3</c:v>
                </c:pt>
                <c:pt idx="9">
                  <c:v>1E-3</c:v>
                </c:pt>
                <c:pt idx="10">
                  <c:v>1E-3</c:v>
                </c:pt>
                <c:pt idx="11">
                  <c:v>1E-3</c:v>
                </c:pt>
                <c:pt idx="12">
                  <c:v>1E-3</c:v>
                </c:pt>
                <c:pt idx="13">
                  <c:v>1E-3</c:v>
                </c:pt>
              </c:numCache>
            </c:numRef>
          </c:val>
          <c:extLst>
            <c:ext xmlns:c16="http://schemas.microsoft.com/office/drawing/2014/chart" uri="{C3380CC4-5D6E-409C-BE32-E72D297353CC}">
              <c16:uniqueId val="{00000002-E59E-4B78-A10A-8DD4D6226B75}"/>
            </c:ext>
          </c:extLst>
        </c:ser>
        <c:dLbls>
          <c:showLegendKey val="0"/>
          <c:showVal val="0"/>
          <c:showCatName val="0"/>
          <c:showSerName val="0"/>
          <c:showPercent val="0"/>
          <c:showBubbleSize val="0"/>
        </c:dLbls>
        <c:gapWidth val="150"/>
        <c:overlap val="100"/>
        <c:axId val="-1261346800"/>
        <c:axId val="-1261340816"/>
      </c:barChart>
      <c:catAx>
        <c:axId val="-126134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61340816"/>
        <c:crosses val="autoZero"/>
        <c:auto val="1"/>
        <c:lblAlgn val="ctr"/>
        <c:lblOffset val="100"/>
        <c:noMultiLvlLbl val="0"/>
      </c:catAx>
      <c:valAx>
        <c:axId val="-1261340816"/>
        <c:scaling>
          <c:orientation val="minMax"/>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400" dirty="0"/>
                  <a:t>Increase Over FY 2015-16 Combined </a:t>
                </a:r>
              </a:p>
              <a:p>
                <a:pPr>
                  <a:defRPr b="0"/>
                </a:pPr>
                <a:r>
                  <a:rPr lang="en-US" sz="1400" dirty="0"/>
                  <a:t>Maintenance</a:t>
                </a:r>
                <a:r>
                  <a:rPr lang="en-US" sz="1400" baseline="0" dirty="0"/>
                  <a:t> and Mandatory Fees</a:t>
                </a:r>
                <a:endParaRPr lang="en-US" sz="1400" dirty="0"/>
              </a:p>
            </c:rich>
          </c:tx>
          <c:layout>
            <c:manualLayout>
              <c:xMode val="edge"/>
              <c:yMode val="edge"/>
              <c:x val="5.6547625673465697E-2"/>
              <c:y val="0.1686687585621564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61346800"/>
        <c:crosses val="autoZero"/>
        <c:crossBetween val="between"/>
      </c:valAx>
      <c:dTable>
        <c:showHorzBorder val="1"/>
        <c:showVertBorder val="1"/>
        <c:showOutline val="1"/>
        <c:showKeys val="1"/>
        <c:spPr>
          <a:noFill/>
          <a:ln w="9525" cap="flat" cmpd="sng" algn="ctr">
            <a:solidFill>
              <a:schemeClr val="tx1">
                <a:lumMod val="15000"/>
                <a:lumOff val="85000"/>
              </a:schemeClr>
            </a:solidFill>
            <a:prstDash val="solid"/>
            <a:round/>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5"/>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3005395158938464"/>
          <c:y val="1.3287662646586404E-3"/>
          <c:w val="0.51341835117990664"/>
          <c:h val="0.51005925262686647"/>
        </c:manualLayout>
      </c:layout>
      <c:pie3DChart>
        <c:varyColors val="1"/>
        <c:ser>
          <c:idx val="0"/>
          <c:order val="0"/>
          <c:tx>
            <c:strRef>
              <c:f>Sheet1!$B$1</c:f>
              <c:strCache>
                <c:ptCount val="1"/>
                <c:pt idx="0">
                  <c:v>Column1</c:v>
                </c:pt>
              </c:strCache>
            </c:strRef>
          </c:tx>
          <c:explosion val="5"/>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004-401E-98C9-E9FFEF572A2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004-401E-98C9-E9FFEF572A2A}"/>
              </c:ext>
            </c:extLst>
          </c:dPt>
          <c:dPt>
            <c:idx val="2"/>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2004-401E-98C9-E9FFEF572A2A}"/>
              </c:ext>
            </c:extLst>
          </c:dPt>
          <c:dPt>
            <c:idx val="3"/>
            <c:bubble3D val="0"/>
            <c:spPr>
              <a:solidFill>
                <a:srgbClr val="8945C1"/>
              </a:solidFill>
              <a:ln w="25400">
                <a:solidFill>
                  <a:schemeClr val="lt1"/>
                </a:solidFill>
              </a:ln>
              <a:effectLst/>
              <a:scene3d>
                <a:camera prst="orthographicFront"/>
                <a:lightRig rig="threePt" dir="t"/>
              </a:scene3d>
              <a:sp3d contourW="25400">
                <a:bevelT w="25400" h="203200"/>
                <a:contourClr>
                  <a:schemeClr val="lt1"/>
                </a:contourClr>
              </a:sp3d>
            </c:spPr>
            <c:extLst>
              <c:ext xmlns:c16="http://schemas.microsoft.com/office/drawing/2014/chart" uri="{C3380CC4-5D6E-409C-BE32-E72D297353CC}">
                <c16:uniqueId val="{00000007-2004-401E-98C9-E9FFEF572A2A}"/>
              </c:ext>
            </c:extLst>
          </c:dPt>
          <c:dLbls>
            <c:dLbl>
              <c:idx val="0"/>
              <c:delete val="1"/>
              <c:extLst>
                <c:ext xmlns:c15="http://schemas.microsoft.com/office/drawing/2012/chart" uri="{CE6537A1-D6FC-4f65-9D91-7224C49458BB}"/>
                <c:ext xmlns:c16="http://schemas.microsoft.com/office/drawing/2014/chart" uri="{C3380CC4-5D6E-409C-BE32-E72D297353CC}">
                  <c16:uniqueId val="{00000001-2004-401E-98C9-E9FFEF572A2A}"/>
                </c:ext>
              </c:extLst>
            </c:dLbl>
            <c:dLbl>
              <c:idx val="1"/>
              <c:delete val="1"/>
              <c:extLst>
                <c:ext xmlns:c15="http://schemas.microsoft.com/office/drawing/2012/chart" uri="{CE6537A1-D6FC-4f65-9D91-7224C49458BB}"/>
                <c:ext xmlns:c16="http://schemas.microsoft.com/office/drawing/2014/chart" uri="{C3380CC4-5D6E-409C-BE32-E72D297353CC}">
                  <c16:uniqueId val="{00000003-2004-401E-98C9-E9FFEF572A2A}"/>
                </c:ext>
              </c:extLst>
            </c:dLbl>
            <c:dLbl>
              <c:idx val="2"/>
              <c:layout>
                <c:manualLayout>
                  <c:x val="-2.7693508797511424E-2"/>
                  <c:y val="-0.1717977345411745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004-401E-98C9-E9FFEF572A2A}"/>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6="http://schemas.microsoft.com/office/drawing/2014/chart" uri="{C3380CC4-5D6E-409C-BE32-E72D297353CC}">
                  <c16:uniqueId val="{00000007-2004-401E-98C9-E9FFEF572A2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Auxiliary Funds</c:v>
                </c:pt>
                <c:pt idx="1">
                  <c:v>Restricted Fund</c:v>
                </c:pt>
                <c:pt idx="2">
                  <c:v>Sales/Services/Other</c:v>
                </c:pt>
                <c:pt idx="3">
                  <c:v>Fees/Appropriations</c:v>
                </c:pt>
              </c:strCache>
            </c:strRef>
          </c:cat>
          <c:val>
            <c:numRef>
              <c:f>Sheet1!$B$2:$B$5</c:f>
              <c:numCache>
                <c:formatCode>General</c:formatCode>
                <c:ptCount val="4"/>
                <c:pt idx="0">
                  <c:v>9.9</c:v>
                </c:pt>
                <c:pt idx="1">
                  <c:v>346.2</c:v>
                </c:pt>
                <c:pt idx="2">
                  <c:v>33.700000000000003</c:v>
                </c:pt>
                <c:pt idx="3">
                  <c:v>650.29999999999995</c:v>
                </c:pt>
              </c:numCache>
            </c:numRef>
          </c:val>
          <c:extLst>
            <c:ext xmlns:c16="http://schemas.microsoft.com/office/drawing/2014/chart" uri="{C3380CC4-5D6E-409C-BE32-E72D297353CC}">
              <c16:uniqueId val="{00000008-2004-401E-98C9-E9FFEF572A2A}"/>
            </c:ext>
          </c:extLst>
        </c:ser>
        <c:ser>
          <c:idx val="1"/>
          <c:order val="1"/>
          <c:tx>
            <c:strRef>
              <c:f>Sheet1!$C$1</c:f>
              <c:strCache>
                <c:ptCount val="1"/>
                <c:pt idx="0">
                  <c:v>Column2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9-355D-42F1-98B5-05166312CB3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B-355D-42F1-98B5-05166312CB3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D-355D-42F1-98B5-05166312CB3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F-355D-42F1-98B5-05166312CB3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Auxiliary Funds</c:v>
                </c:pt>
                <c:pt idx="1">
                  <c:v>Restricted Fund</c:v>
                </c:pt>
                <c:pt idx="2">
                  <c:v>Sales/Services/Other</c:v>
                </c:pt>
                <c:pt idx="3">
                  <c:v>Fees/Appropriations</c:v>
                </c:pt>
              </c:strCache>
            </c:strRef>
          </c:cat>
          <c:val>
            <c:numRef>
              <c:f>Sheet1!$C$2:$C$5</c:f>
              <c:numCache>
                <c:formatCode>0%</c:formatCode>
                <c:ptCount val="4"/>
                <c:pt idx="0">
                  <c:v>9.5183155465820603E-3</c:v>
                </c:pt>
                <c:pt idx="1">
                  <c:v>0.33285261032593022</c:v>
                </c:pt>
                <c:pt idx="2">
                  <c:v>3.2400730698971258E-2</c:v>
                </c:pt>
                <c:pt idx="3">
                  <c:v>0.62522834342851652</c:v>
                </c:pt>
              </c:numCache>
            </c:numRef>
          </c:val>
          <c:extLst>
            <c:ext xmlns:c16="http://schemas.microsoft.com/office/drawing/2014/chart" uri="{C3380CC4-5D6E-409C-BE32-E72D297353CC}">
              <c16:uniqueId val="{00000009-2004-401E-98C9-E9FFEF572A2A}"/>
            </c:ext>
          </c:extLst>
        </c:ser>
        <c:dLbls>
          <c:dLblPos val="bestFit"/>
          <c:showLegendKey val="0"/>
          <c:showVal val="1"/>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40"/>
      <c:rAngAx val="0"/>
    </c:view3D>
    <c:floor>
      <c:thickness val="0"/>
    </c:floor>
    <c:sideWall>
      <c:thickness val="0"/>
    </c:sideWall>
    <c:backWall>
      <c:thickness val="0"/>
    </c:backWall>
    <c:plotArea>
      <c:layout>
        <c:manualLayout>
          <c:layoutTarget val="inner"/>
          <c:xMode val="edge"/>
          <c:yMode val="edge"/>
          <c:x val="9.4130528460061882E-2"/>
          <c:y val="5.6140618150551456E-2"/>
          <c:w val="0.86314843107298156"/>
          <c:h val="0.8648980605118175"/>
        </c:manualLayout>
      </c:layout>
      <c:pie3DChart>
        <c:varyColors val="1"/>
        <c:ser>
          <c:idx val="0"/>
          <c:order val="0"/>
          <c:tx>
            <c:strRef>
              <c:f>Sheet1!$B$1</c:f>
              <c:strCache>
                <c:ptCount val="1"/>
                <c:pt idx="0">
                  <c:v>Column1</c:v>
                </c:pt>
              </c:strCache>
            </c:strRef>
          </c:tx>
          <c:explosion val="60"/>
          <c:dPt>
            <c:idx val="0"/>
            <c:bubble3D val="0"/>
            <c:spPr>
              <a:solidFill>
                <a:srgbClr val="7030A0"/>
              </a:solidFill>
            </c:spPr>
            <c:extLst>
              <c:ext xmlns:c16="http://schemas.microsoft.com/office/drawing/2014/chart" uri="{C3380CC4-5D6E-409C-BE32-E72D297353CC}">
                <c16:uniqueId val="{00000001-3E00-485E-A81E-A2012676B82B}"/>
              </c:ext>
            </c:extLst>
          </c:dPt>
          <c:dPt>
            <c:idx val="1"/>
            <c:bubble3D val="0"/>
            <c:spPr>
              <a:solidFill>
                <a:srgbClr val="00B050"/>
              </a:solidFill>
            </c:spPr>
            <c:extLst>
              <c:ext xmlns:c16="http://schemas.microsoft.com/office/drawing/2014/chart" uri="{C3380CC4-5D6E-409C-BE32-E72D297353CC}">
                <c16:uniqueId val="{00000003-3E00-485E-A81E-A2012676B82B}"/>
              </c:ext>
            </c:extLst>
          </c:dPt>
          <c:dPt>
            <c:idx val="2"/>
            <c:bubble3D val="0"/>
            <c:explosion val="0"/>
            <c:spPr>
              <a:solidFill>
                <a:srgbClr val="FFFF00"/>
              </a:solidFill>
            </c:spPr>
            <c:extLst>
              <c:ext xmlns:c16="http://schemas.microsoft.com/office/drawing/2014/chart" uri="{C3380CC4-5D6E-409C-BE32-E72D297353CC}">
                <c16:uniqueId val="{00000005-3E00-485E-A81E-A2012676B82B}"/>
              </c:ext>
            </c:extLst>
          </c:dPt>
          <c:dPt>
            <c:idx val="3"/>
            <c:bubble3D val="0"/>
            <c:explosion val="2"/>
            <c:spPr>
              <a:gradFill>
                <a:gsLst>
                  <a:gs pos="0">
                    <a:srgbClr val="000082"/>
                  </a:gs>
                  <a:gs pos="54749">
                    <a:srgbClr val="A50071"/>
                  </a:gs>
                  <a:gs pos="44499">
                    <a:srgbClr val="90007B"/>
                  </a:gs>
                  <a:gs pos="24000">
                    <a:srgbClr val="66008F"/>
                  </a:gs>
                  <a:gs pos="64999">
                    <a:srgbClr val="BA0066"/>
                  </a:gs>
                  <a:gs pos="89999">
                    <a:srgbClr val="FF0000"/>
                  </a:gs>
                  <a:gs pos="100000">
                    <a:srgbClr val="FF8200"/>
                  </a:gs>
                </a:gsLst>
                <a:lin ang="5400000" scaled="0"/>
              </a:gradFill>
            </c:spPr>
            <c:extLst>
              <c:ext xmlns:c16="http://schemas.microsoft.com/office/drawing/2014/chart" uri="{C3380CC4-5D6E-409C-BE32-E72D297353CC}">
                <c16:uniqueId val="{00000007-3E00-485E-A81E-A2012676B82B}"/>
              </c:ext>
            </c:extLst>
          </c:dPt>
          <c:dLbls>
            <c:dLbl>
              <c:idx val="0"/>
              <c:layout>
                <c:manualLayout>
                  <c:x val="8.4388888888888888E-2"/>
                  <c:y val="-6.506683192378730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E00-485E-A81E-A2012676B82B}"/>
                </c:ext>
              </c:extLst>
            </c:dLbl>
            <c:dLbl>
              <c:idx val="2"/>
              <c:delete val="1"/>
              <c:extLst>
                <c:ext xmlns:c15="http://schemas.microsoft.com/office/drawing/2012/chart" uri="{CE6537A1-D6FC-4f65-9D91-7224C49458BB}"/>
                <c:ext xmlns:c16="http://schemas.microsoft.com/office/drawing/2014/chart" uri="{C3380CC4-5D6E-409C-BE32-E72D297353CC}">
                  <c16:uniqueId val="{00000005-3E00-485E-A81E-A2012676B82B}"/>
                </c:ext>
              </c:extLst>
            </c:dLbl>
            <c:dLbl>
              <c:idx val="3"/>
              <c:delete val="1"/>
              <c:extLst>
                <c:ext xmlns:c15="http://schemas.microsoft.com/office/drawing/2012/chart" uri="{CE6537A1-D6FC-4f65-9D91-7224C49458BB}"/>
                <c:ext xmlns:c16="http://schemas.microsoft.com/office/drawing/2014/chart" uri="{C3380CC4-5D6E-409C-BE32-E72D297353CC}">
                  <c16:uniqueId val="{00000007-3E00-485E-A81E-A2012676B82B}"/>
                </c:ext>
              </c:extLst>
            </c:dLbl>
            <c:spPr>
              <a:noFill/>
              <a:ln>
                <a:noFill/>
              </a:ln>
              <a:effectLst/>
            </c:spPr>
            <c:txPr>
              <a:bodyPr/>
              <a:lstStyle/>
              <a:p>
                <a:pPr>
                  <a:defRPr>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Auxiliary Funds</c:v>
                </c:pt>
                <c:pt idx="1">
                  <c:v>Restricted Fund</c:v>
                </c:pt>
                <c:pt idx="2">
                  <c:v>Sales/Services/Other</c:v>
                </c:pt>
                <c:pt idx="3">
                  <c:v>Fees &amp; Appropriations</c:v>
                </c:pt>
              </c:strCache>
            </c:strRef>
          </c:cat>
          <c:val>
            <c:numRef>
              <c:f>Sheet1!$B$2:$B$5</c:f>
              <c:numCache>
                <c:formatCode>General</c:formatCode>
                <c:ptCount val="4"/>
                <c:pt idx="0">
                  <c:v>6.8</c:v>
                </c:pt>
                <c:pt idx="1">
                  <c:v>346.2</c:v>
                </c:pt>
                <c:pt idx="2">
                  <c:v>33.700000000000003</c:v>
                </c:pt>
                <c:pt idx="3">
                  <c:v>650.29999999999995</c:v>
                </c:pt>
              </c:numCache>
            </c:numRef>
          </c:val>
          <c:extLst>
            <c:ext xmlns:c16="http://schemas.microsoft.com/office/drawing/2014/chart" uri="{C3380CC4-5D6E-409C-BE32-E72D297353CC}">
              <c16:uniqueId val="{00000008-3E00-485E-A81E-A2012676B82B}"/>
            </c:ext>
          </c:extLst>
        </c:ser>
        <c:ser>
          <c:idx val="1"/>
          <c:order val="1"/>
          <c:tx>
            <c:strRef>
              <c:f>Sheet1!$C$1</c:f>
              <c:strCache>
                <c:ptCount val="1"/>
                <c:pt idx="0">
                  <c:v>Column2</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Auxiliary Funds</c:v>
                </c:pt>
                <c:pt idx="1">
                  <c:v>Restricted Fund</c:v>
                </c:pt>
                <c:pt idx="2">
                  <c:v>Sales/Services/Other</c:v>
                </c:pt>
                <c:pt idx="3">
                  <c:v>Fees &amp; Appropriations</c:v>
                </c:pt>
              </c:strCache>
            </c:strRef>
          </c:cat>
          <c:val>
            <c:numRef>
              <c:f>Sheet1!$C$2:$C$5</c:f>
              <c:numCache>
                <c:formatCode>0%</c:formatCode>
                <c:ptCount val="4"/>
                <c:pt idx="0">
                  <c:v>6.5573770491803279E-3</c:v>
                </c:pt>
                <c:pt idx="1">
                  <c:v>0.33384763741562196</c:v>
                </c:pt>
                <c:pt idx="2">
                  <c:v>3.2497589199614277E-2</c:v>
                </c:pt>
                <c:pt idx="3">
                  <c:v>0.62709739633558337</c:v>
                </c:pt>
              </c:numCache>
            </c:numRef>
          </c:val>
          <c:extLst>
            <c:ext xmlns:c16="http://schemas.microsoft.com/office/drawing/2014/chart" uri="{C3380CC4-5D6E-409C-BE32-E72D297353CC}">
              <c16:uniqueId val="{00000009-3E00-485E-A81E-A2012676B82B}"/>
            </c:ext>
          </c:extLst>
        </c:ser>
        <c:dLbls>
          <c:showLegendKey val="0"/>
          <c:showVal val="0"/>
          <c:showCatName val="0"/>
          <c:showSerName val="0"/>
          <c:showPercent val="1"/>
          <c:showBubbleSize val="0"/>
          <c:showLeaderLines val="0"/>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TCATs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83294541353077E-2"/>
          <c:y val="8.7954222186145223E-2"/>
          <c:w val="0.83345181929813228"/>
          <c:h val="0.73301810085375951"/>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FA-4680-8223-AEB5B928212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FA-4680-8223-AEB5B9282128}"/>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DEFA-4680-8223-AEB5B9282128}"/>
              </c:ext>
            </c:extLst>
          </c:dPt>
          <c:dPt>
            <c:idx val="3"/>
            <c:bubble3D val="0"/>
            <c:spPr>
              <a:solidFill>
                <a:srgbClr val="8945C1"/>
              </a:solidFill>
              <a:ln w="19050">
                <a:solidFill>
                  <a:schemeClr val="lt1"/>
                </a:solidFill>
              </a:ln>
              <a:effectLst/>
              <a:scene3d>
                <a:camera prst="orthographicFront"/>
                <a:lightRig rig="threePt" dir="t"/>
              </a:scene3d>
              <a:sp3d contourW="25400">
                <a:bevelT w="25400" h="203200"/>
                <a:contourClr>
                  <a:schemeClr val="lt1"/>
                </a:contourClr>
              </a:sp3d>
            </c:spPr>
            <c:extLst>
              <c:ext xmlns:c16="http://schemas.microsoft.com/office/drawing/2014/chart" uri="{C3380CC4-5D6E-409C-BE32-E72D297353CC}">
                <c16:uniqueId val="{00000007-DEFA-4680-8223-AEB5B928212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EFA-4680-8223-AEB5B9282128}"/>
              </c:ext>
            </c:extLst>
          </c:dPt>
          <c:dLbls>
            <c:dLbl>
              <c:idx val="0"/>
              <c:layout>
                <c:manualLayout>
                  <c:x val="-1.3351818487345112E-2"/>
                  <c:y val="7.005376510470728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EFA-4680-8223-AEB5B9282128}"/>
                </c:ext>
              </c:extLst>
            </c:dLbl>
            <c:dLbl>
              <c:idx val="1"/>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EFA-4680-8223-AEB5B9282128}"/>
                </c:ext>
              </c:extLst>
            </c:dLbl>
            <c:dLbl>
              <c:idx val="2"/>
              <c:layout>
                <c:manualLayout>
                  <c:x val="2.5511272560582943E-2"/>
                  <c:y val="-1.8371974562783249E-3"/>
                </c:manualLayout>
              </c:layout>
              <c:tx>
                <c:rich>
                  <a:bodyPr/>
                  <a:lstStyle/>
                  <a:p>
                    <a:fld id="{AB8B5372-20D2-46EC-9A1F-8E010429FA23}" type="CATEGORYNAME">
                      <a:rPr lang="en-US" sz="1200" baseline="0"/>
                      <a:pPr/>
                      <a:t>[CATEGORY NAME]</a:t>
                    </a:fld>
                    <a:r>
                      <a:rPr lang="en-US" baseline="0" dirty="0"/>
                      <a:t>
</a:t>
                    </a:r>
                    <a:fld id="{E4F5E38F-0767-4B34-BE84-5A17F21C7470}"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36808815886975893"/>
                      <c:h val="0.1106179074395371"/>
                    </c:manualLayout>
                  </c15:layout>
                  <c15:dlblFieldTable/>
                  <c15:showDataLabelsRange val="0"/>
                </c:ext>
                <c:ext xmlns:c16="http://schemas.microsoft.com/office/drawing/2014/chart" uri="{C3380CC4-5D6E-409C-BE32-E72D297353CC}">
                  <c16:uniqueId val="{00000005-DEFA-4680-8223-AEB5B9282128}"/>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7-DEFA-4680-8223-AEB5B9282128}"/>
                </c:ext>
              </c:extLst>
            </c:dLbl>
            <c:dLbl>
              <c:idx val="4"/>
              <c:layout>
                <c:manualLayout>
                  <c:x val="0.1174630606177499"/>
                  <c:y val="0.15018849129141759"/>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950234124134926"/>
                      <c:h val="0.1180344552175803"/>
                    </c:manualLayout>
                  </c15:layout>
                </c:ext>
                <c:ext xmlns:c16="http://schemas.microsoft.com/office/drawing/2014/chart" uri="{C3380CC4-5D6E-409C-BE32-E72D297353CC}">
                  <c16:uniqueId val="{00000009-DEFA-4680-8223-AEB5B928212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Auxiliary Funds</c:v>
                </c:pt>
                <c:pt idx="1">
                  <c:v>Restricted Fund</c:v>
                </c:pt>
                <c:pt idx="2">
                  <c:v>Sales/Services/Other</c:v>
                </c:pt>
                <c:pt idx="3">
                  <c:v>Tuition/fees</c:v>
                </c:pt>
                <c:pt idx="4">
                  <c:v>Appropriation</c:v>
                </c:pt>
              </c:strCache>
            </c:strRef>
          </c:cat>
          <c:val>
            <c:numRef>
              <c:f>Sheet1!$B$2:$B$6</c:f>
              <c:numCache>
                <c:formatCode>General</c:formatCode>
                <c:ptCount val="5"/>
                <c:pt idx="0">
                  <c:v>4.8</c:v>
                </c:pt>
                <c:pt idx="1">
                  <c:v>57.4</c:v>
                </c:pt>
                <c:pt idx="2">
                  <c:v>5.2999999999999972</c:v>
                </c:pt>
                <c:pt idx="3">
                  <c:v>35.5</c:v>
                </c:pt>
                <c:pt idx="4">
                  <c:v>56.7</c:v>
                </c:pt>
              </c:numCache>
            </c:numRef>
          </c:val>
          <c:extLst>
            <c:ext xmlns:c16="http://schemas.microsoft.com/office/drawing/2014/chart" uri="{C3380CC4-5D6E-409C-BE32-E72D297353CC}">
              <c16:uniqueId val="{0000000A-DEFA-4680-8223-AEB5B9282128}"/>
            </c:ext>
          </c:extLst>
        </c:ser>
        <c:ser>
          <c:idx val="1"/>
          <c:order val="1"/>
          <c:tx>
            <c:strRef>
              <c:f>Sheet1!$C$1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DEFA-4680-8223-AEB5B928212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DEFA-4680-8223-AEB5B928212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DEFA-4680-8223-AEB5B928212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DEFA-4680-8223-AEB5B928212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DEFA-4680-8223-AEB5B928212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Auxiliary Funds</c:v>
                </c:pt>
                <c:pt idx="1">
                  <c:v>Restricted Fund</c:v>
                </c:pt>
                <c:pt idx="2">
                  <c:v>Sales/Services/Other</c:v>
                </c:pt>
                <c:pt idx="3">
                  <c:v>Tuition/fees</c:v>
                </c:pt>
                <c:pt idx="4">
                  <c:v>Appropriation</c:v>
                </c:pt>
              </c:strCache>
            </c:strRef>
          </c:cat>
          <c:val>
            <c:numRef>
              <c:f>Sheet1!$C$2:$C$6</c:f>
              <c:numCache>
                <c:formatCode>0%</c:formatCode>
                <c:ptCount val="5"/>
                <c:pt idx="0">
                  <c:v>3.0056355666875392E-2</c:v>
                </c:pt>
                <c:pt idx="1">
                  <c:v>0.35942391984971822</c:v>
                </c:pt>
                <c:pt idx="2">
                  <c:v>3.3187226048841563E-2</c:v>
                </c:pt>
                <c:pt idx="3">
                  <c:v>0.22229179711959926</c:v>
                </c:pt>
                <c:pt idx="4">
                  <c:v>0.35504070131496562</c:v>
                </c:pt>
              </c:numCache>
            </c:numRef>
          </c:val>
          <c:extLst>
            <c:ext xmlns:c16="http://schemas.microsoft.com/office/drawing/2014/chart" uri="{C3380CC4-5D6E-409C-BE32-E72D297353CC}">
              <c16:uniqueId val="{00000015-DEFA-4680-8223-AEB5B9282128}"/>
            </c:ext>
          </c:extLst>
        </c:ser>
        <c:dLbls>
          <c:dLblPos val="bestFit"/>
          <c:showLegendKey val="0"/>
          <c:showVal val="1"/>
          <c:showCatName val="0"/>
          <c:showSerName val="0"/>
          <c:showPercent val="0"/>
          <c:showBubbleSize val="0"/>
          <c:showLeaderLines val="1"/>
        </c:dLbls>
        <c:firstSliceAng val="3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Community Colleges</a:t>
            </a:r>
          </a:p>
        </c:rich>
      </c:tx>
      <c:layout>
        <c:manualLayout>
          <c:xMode val="edge"/>
          <c:yMode val="edge"/>
          <c:x val="0.26987184954512877"/>
          <c:y val="2.9464255170933925E-2"/>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9893308900391847E-2"/>
          <c:y val="9.1519208326011778E-2"/>
          <c:w val="0.83957114337099348"/>
          <c:h val="0.75192053819385052"/>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04-401E-98C9-E9FFEF572A2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04-401E-98C9-E9FFEF572A2A}"/>
              </c:ext>
            </c:extLst>
          </c:dPt>
          <c:dPt>
            <c:idx val="2"/>
            <c:bubble3D val="0"/>
            <c:spPr>
              <a:solidFill>
                <a:srgbClr val="FFFF00"/>
              </a:solidFill>
              <a:ln w="19050">
                <a:solidFill>
                  <a:schemeClr val="lt1"/>
                </a:solidFill>
              </a:ln>
              <a:effectLst/>
            </c:spPr>
            <c:extLst>
              <c:ext xmlns:c16="http://schemas.microsoft.com/office/drawing/2014/chart" uri="{C3380CC4-5D6E-409C-BE32-E72D297353CC}">
                <c16:uniqueId val="{00000005-2004-401E-98C9-E9FFEF572A2A}"/>
              </c:ext>
            </c:extLst>
          </c:dPt>
          <c:dPt>
            <c:idx val="3"/>
            <c:bubble3D val="0"/>
            <c:spPr>
              <a:solidFill>
                <a:srgbClr val="8945C1"/>
              </a:solidFill>
              <a:ln w="19050">
                <a:solidFill>
                  <a:schemeClr val="lt1"/>
                </a:solidFill>
              </a:ln>
              <a:effectLst/>
              <a:scene3d>
                <a:camera prst="orthographicFront"/>
                <a:lightRig rig="threePt" dir="t"/>
              </a:scene3d>
              <a:sp3d contourW="25400">
                <a:bevelT w="25400" h="203200"/>
                <a:contourClr>
                  <a:schemeClr val="lt1"/>
                </a:contourClr>
              </a:sp3d>
            </c:spPr>
            <c:extLst>
              <c:ext xmlns:c16="http://schemas.microsoft.com/office/drawing/2014/chart" uri="{C3380CC4-5D6E-409C-BE32-E72D297353CC}">
                <c16:uniqueId val="{00000007-2004-401E-98C9-E9FFEF572A2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0-52E4-4A0A-8F79-E6E0BF6FBAC8}"/>
              </c:ext>
            </c:extLst>
          </c:dPt>
          <c:dLbls>
            <c:dLbl>
              <c:idx val="0"/>
              <c:layout>
                <c:manualLayout>
                  <c:x val="-1.3351818487345112E-2"/>
                  <c:y val="7.005376510470728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004-401E-98C9-E9FFEF572A2A}"/>
                </c:ext>
              </c:extLst>
            </c:dLbl>
            <c:dLbl>
              <c:idx val="1"/>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004-401E-98C9-E9FFEF572A2A}"/>
                </c:ext>
              </c:extLst>
            </c:dLbl>
            <c:dLbl>
              <c:idx val="2"/>
              <c:layout>
                <c:manualLayout>
                  <c:x val="-0.1181837398299878"/>
                  <c:y val="2.0378871397606024E-2"/>
                </c:manualLayout>
              </c:layout>
              <c:tx>
                <c:rich>
                  <a:bodyPr/>
                  <a:lstStyle/>
                  <a:p>
                    <a:fld id="{AB8B5372-20D2-46EC-9A1F-8E010429FA23}" type="CATEGORYNAME">
                      <a:rPr lang="en-US" sz="1200" baseline="0"/>
                      <a:pPr/>
                      <a:t>[CATEGORY NAME]</a:t>
                    </a:fld>
                    <a:r>
                      <a:rPr lang="en-US" baseline="0" dirty="0"/>
                      <a:t>
</a:t>
                    </a:r>
                    <a:fld id="{E4F5E38F-0767-4B34-BE84-5A17F21C7470}"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40226794337498667"/>
                      <c:h val="0.1104512574753465"/>
                    </c:manualLayout>
                  </c15:layout>
                  <c15:dlblFieldTable/>
                  <c15:showDataLabelsRange val="0"/>
                </c:ext>
                <c:ext xmlns:c16="http://schemas.microsoft.com/office/drawing/2014/chart" uri="{C3380CC4-5D6E-409C-BE32-E72D297353CC}">
                  <c16:uniqueId val="{00000005-2004-401E-98C9-E9FFEF572A2A}"/>
                </c:ext>
              </c:extLst>
            </c:dLbl>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6="http://schemas.microsoft.com/office/drawing/2014/chart" uri="{C3380CC4-5D6E-409C-BE32-E72D297353CC}">
                  <c16:uniqueId val="{00000007-2004-401E-98C9-E9FFEF572A2A}"/>
                </c:ext>
              </c:extLst>
            </c:dLbl>
            <c:dLbl>
              <c:idx val="4"/>
              <c:layout>
                <c:manualLayout>
                  <c:x val="0.1290180912978342"/>
                  <c:y val="0.1464802174023959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0782672896989377"/>
                      <c:h val="0.1104512574753465"/>
                    </c:manualLayout>
                  </c15:layout>
                </c:ext>
                <c:ext xmlns:c16="http://schemas.microsoft.com/office/drawing/2014/chart" uri="{C3380CC4-5D6E-409C-BE32-E72D297353CC}">
                  <c16:uniqueId val="{00000000-52E4-4A0A-8F79-E6E0BF6FBAC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Auxiliary Funds</c:v>
                </c:pt>
                <c:pt idx="1">
                  <c:v>Restricted Fund</c:v>
                </c:pt>
                <c:pt idx="2">
                  <c:v>Sales/Services/Other</c:v>
                </c:pt>
                <c:pt idx="3">
                  <c:v>Tuition/fees</c:v>
                </c:pt>
                <c:pt idx="4">
                  <c:v>Appropriation</c:v>
                </c:pt>
              </c:strCache>
            </c:strRef>
          </c:cat>
          <c:val>
            <c:numRef>
              <c:f>Sheet1!$B$2:$B$6</c:f>
              <c:numCache>
                <c:formatCode>General</c:formatCode>
                <c:ptCount val="5"/>
                <c:pt idx="0">
                  <c:v>5.2</c:v>
                </c:pt>
                <c:pt idx="1">
                  <c:v>285</c:v>
                </c:pt>
                <c:pt idx="2">
                  <c:v>10.399999999999977</c:v>
                </c:pt>
                <c:pt idx="3">
                  <c:v>290.7</c:v>
                </c:pt>
                <c:pt idx="4">
                  <c:v>232.7</c:v>
                </c:pt>
              </c:numCache>
            </c:numRef>
          </c:val>
          <c:extLst>
            <c:ext xmlns:c16="http://schemas.microsoft.com/office/drawing/2014/chart" uri="{C3380CC4-5D6E-409C-BE32-E72D297353CC}">
              <c16:uniqueId val="{00000008-2004-401E-98C9-E9FFEF572A2A}"/>
            </c:ext>
          </c:extLst>
        </c:ser>
        <c:ser>
          <c:idx val="1"/>
          <c:order val="1"/>
          <c:tx>
            <c:strRef>
              <c:f>Sheet1!$C$1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355D-42F1-98B5-05166312CB3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B-355D-42F1-98B5-05166312CB3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D-355D-42F1-98B5-05166312CB3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F-355D-42F1-98B5-05166312CB3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3-F4B7-48F5-A480-1B4A029F35D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Auxiliary Funds</c:v>
                </c:pt>
                <c:pt idx="1">
                  <c:v>Restricted Fund</c:v>
                </c:pt>
                <c:pt idx="2">
                  <c:v>Sales/Services/Other</c:v>
                </c:pt>
                <c:pt idx="3">
                  <c:v>Tuition/fees</c:v>
                </c:pt>
                <c:pt idx="4">
                  <c:v>Appropriation</c:v>
                </c:pt>
              </c:strCache>
            </c:strRef>
          </c:cat>
          <c:val>
            <c:numRef>
              <c:f>Sheet1!$C$2:$C$6</c:f>
              <c:numCache>
                <c:formatCode>0%</c:formatCode>
                <c:ptCount val="5"/>
                <c:pt idx="0">
                  <c:v>6.3106796116504859E-3</c:v>
                </c:pt>
                <c:pt idx="1">
                  <c:v>0.345873786407767</c:v>
                </c:pt>
                <c:pt idx="2">
                  <c:v>1.2621359223300944E-2</c:v>
                </c:pt>
                <c:pt idx="3">
                  <c:v>0.35279126213592232</c:v>
                </c:pt>
                <c:pt idx="4">
                  <c:v>0.28240291262135919</c:v>
                </c:pt>
              </c:numCache>
            </c:numRef>
          </c:val>
          <c:extLst>
            <c:ext xmlns:c16="http://schemas.microsoft.com/office/drawing/2014/chart" uri="{C3380CC4-5D6E-409C-BE32-E72D297353CC}">
              <c16:uniqueId val="{00000009-2004-401E-98C9-E9FFEF572A2A}"/>
            </c:ext>
          </c:extLst>
        </c:ser>
        <c:dLbls>
          <c:dLblPos val="bestFit"/>
          <c:showLegendKey val="0"/>
          <c:showVal val="1"/>
          <c:showCatName val="0"/>
          <c:showSerName val="0"/>
          <c:showPercent val="0"/>
          <c:showBubbleSize val="0"/>
          <c:showLeaderLines val="1"/>
        </c:dLbls>
        <c:firstSliceAng val="3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114634A-6DFE-4723-9B99-FFA977DCABBE}" type="datetimeFigureOut">
              <a:rPr lang="en-US" smtClean="0"/>
              <a:t>6/21/2017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85A6A55-BBBE-42E7-AF35-BF90B69E685D}" type="slidenum">
              <a:rPr lang="en-US" smtClean="0"/>
              <a:t>‹#›</a:t>
            </a:fld>
            <a:endParaRPr lang="en-US"/>
          </a:p>
        </p:txBody>
      </p:sp>
    </p:spTree>
    <p:extLst>
      <p:ext uri="{BB962C8B-B14F-4D97-AF65-F5344CB8AC3E}">
        <p14:creationId xmlns:p14="http://schemas.microsoft.com/office/powerpoint/2010/main" val="789698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16ADC4-FA13-7D4B-AD63-771EC0B10066}" type="datetimeFigureOut">
              <a:rPr lang="en-US" smtClean="0"/>
              <a:t>6/21/2017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B384F7-32A7-2B43-A7D3-AA20DDB308E2}" type="slidenum">
              <a:rPr lang="en-US" smtClean="0"/>
              <a:t>‹#›</a:t>
            </a:fld>
            <a:endParaRPr lang="en-US"/>
          </a:p>
        </p:txBody>
      </p:sp>
    </p:spTree>
    <p:extLst>
      <p:ext uri="{BB962C8B-B14F-4D97-AF65-F5344CB8AC3E}">
        <p14:creationId xmlns:p14="http://schemas.microsoft.com/office/powerpoint/2010/main" val="901745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E5BE7-F01D-498E-8A87-7594FF0D1D39}" type="slidenum">
              <a:rPr lang="en-US" smtClean="0"/>
              <a:t>2</a:t>
            </a:fld>
            <a:endParaRPr lang="en-US"/>
          </a:p>
        </p:txBody>
      </p:sp>
    </p:spTree>
    <p:extLst>
      <p:ext uri="{BB962C8B-B14F-4D97-AF65-F5344CB8AC3E}">
        <p14:creationId xmlns:p14="http://schemas.microsoft.com/office/powerpoint/2010/main" val="212637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66675" y="171450"/>
            <a:ext cx="7248525" cy="4078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058" indent="-285407">
              <a:defRPr>
                <a:solidFill>
                  <a:schemeClr val="tx1"/>
                </a:solidFill>
                <a:latin typeface="Calibri" pitchFamily="34" charset="0"/>
              </a:defRPr>
            </a:lvl2pPr>
            <a:lvl3pPr marL="1141628" indent="-228326">
              <a:defRPr>
                <a:solidFill>
                  <a:schemeClr val="tx1"/>
                </a:solidFill>
                <a:latin typeface="Calibri" pitchFamily="34" charset="0"/>
              </a:defRPr>
            </a:lvl3pPr>
            <a:lvl4pPr marL="1598280" indent="-228326">
              <a:defRPr>
                <a:solidFill>
                  <a:schemeClr val="tx1"/>
                </a:solidFill>
                <a:latin typeface="Calibri" pitchFamily="34" charset="0"/>
              </a:defRPr>
            </a:lvl4pPr>
            <a:lvl5pPr marL="2054931" indent="-228326">
              <a:defRPr>
                <a:solidFill>
                  <a:schemeClr val="tx1"/>
                </a:solidFill>
                <a:latin typeface="Calibri" pitchFamily="34" charset="0"/>
              </a:defRPr>
            </a:lvl5pPr>
            <a:lvl6pPr marL="2511582" indent="-228326" fontAlgn="base">
              <a:spcBef>
                <a:spcPct val="0"/>
              </a:spcBef>
              <a:spcAft>
                <a:spcPct val="0"/>
              </a:spcAft>
              <a:defRPr>
                <a:solidFill>
                  <a:schemeClr val="tx1"/>
                </a:solidFill>
                <a:latin typeface="Calibri" pitchFamily="34" charset="0"/>
              </a:defRPr>
            </a:lvl6pPr>
            <a:lvl7pPr marL="2968234" indent="-228326" fontAlgn="base">
              <a:spcBef>
                <a:spcPct val="0"/>
              </a:spcBef>
              <a:spcAft>
                <a:spcPct val="0"/>
              </a:spcAft>
              <a:defRPr>
                <a:solidFill>
                  <a:schemeClr val="tx1"/>
                </a:solidFill>
                <a:latin typeface="Calibri" pitchFamily="34" charset="0"/>
              </a:defRPr>
            </a:lvl7pPr>
            <a:lvl8pPr marL="3424885" indent="-228326" fontAlgn="base">
              <a:spcBef>
                <a:spcPct val="0"/>
              </a:spcBef>
              <a:spcAft>
                <a:spcPct val="0"/>
              </a:spcAft>
              <a:defRPr>
                <a:solidFill>
                  <a:schemeClr val="tx1"/>
                </a:solidFill>
                <a:latin typeface="Calibri" pitchFamily="34" charset="0"/>
              </a:defRPr>
            </a:lvl8pPr>
            <a:lvl9pPr marL="3881537" indent="-228326"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C2EC0DCA-3DF6-416E-999F-9E8A9BF4E465}" type="slidenum">
              <a:rPr kumimoji="0" lang="en-US" altLang="en-US" sz="1800" b="0" i="0" u="none" strike="noStrike" kern="0" cap="none" spc="0" normalizeH="0" baseline="0" noProof="0">
                <a:ln>
                  <a:noFill/>
                </a:ln>
                <a:solidFill>
                  <a:prstClr val="black"/>
                </a:solidFill>
                <a:effectLst/>
                <a:uLnTx/>
                <a:uFillTx/>
                <a:latin typeface="Calibri" pitchFamily="34" charset="0"/>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altLang="en-US" sz="1800" b="0" i="0" u="none" strike="noStrike" kern="0" cap="none" spc="0" normalizeH="0" baseline="0" noProof="0" dirty="0">
              <a:ln>
                <a:noFill/>
              </a:ln>
              <a:solidFill>
                <a:prstClr val="black"/>
              </a:solidFill>
              <a:effectLst/>
              <a:uLnTx/>
              <a:uFillTx/>
              <a:latin typeface="Calibri" pitchFamily="34" charset="0"/>
            </a:endParaRPr>
          </a:p>
        </p:txBody>
      </p:sp>
    </p:spTree>
    <p:extLst>
      <p:ext uri="{BB962C8B-B14F-4D97-AF65-F5344CB8AC3E}">
        <p14:creationId xmlns:p14="http://schemas.microsoft.com/office/powerpoint/2010/main" val="2143812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66675" y="171450"/>
            <a:ext cx="7248525" cy="4078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058" indent="-285407">
              <a:defRPr>
                <a:solidFill>
                  <a:schemeClr val="tx1"/>
                </a:solidFill>
                <a:latin typeface="Calibri" pitchFamily="34" charset="0"/>
              </a:defRPr>
            </a:lvl2pPr>
            <a:lvl3pPr marL="1141628" indent="-228326">
              <a:defRPr>
                <a:solidFill>
                  <a:schemeClr val="tx1"/>
                </a:solidFill>
                <a:latin typeface="Calibri" pitchFamily="34" charset="0"/>
              </a:defRPr>
            </a:lvl3pPr>
            <a:lvl4pPr marL="1598280" indent="-228326">
              <a:defRPr>
                <a:solidFill>
                  <a:schemeClr val="tx1"/>
                </a:solidFill>
                <a:latin typeface="Calibri" pitchFamily="34" charset="0"/>
              </a:defRPr>
            </a:lvl4pPr>
            <a:lvl5pPr marL="2054931" indent="-228326">
              <a:defRPr>
                <a:solidFill>
                  <a:schemeClr val="tx1"/>
                </a:solidFill>
                <a:latin typeface="Calibri" pitchFamily="34" charset="0"/>
              </a:defRPr>
            </a:lvl5pPr>
            <a:lvl6pPr marL="2511582" indent="-228326" fontAlgn="base">
              <a:spcBef>
                <a:spcPct val="0"/>
              </a:spcBef>
              <a:spcAft>
                <a:spcPct val="0"/>
              </a:spcAft>
              <a:defRPr>
                <a:solidFill>
                  <a:schemeClr val="tx1"/>
                </a:solidFill>
                <a:latin typeface="Calibri" pitchFamily="34" charset="0"/>
              </a:defRPr>
            </a:lvl6pPr>
            <a:lvl7pPr marL="2968234" indent="-228326" fontAlgn="base">
              <a:spcBef>
                <a:spcPct val="0"/>
              </a:spcBef>
              <a:spcAft>
                <a:spcPct val="0"/>
              </a:spcAft>
              <a:defRPr>
                <a:solidFill>
                  <a:schemeClr val="tx1"/>
                </a:solidFill>
                <a:latin typeface="Calibri" pitchFamily="34" charset="0"/>
              </a:defRPr>
            </a:lvl7pPr>
            <a:lvl8pPr marL="3424885" indent="-228326" fontAlgn="base">
              <a:spcBef>
                <a:spcPct val="0"/>
              </a:spcBef>
              <a:spcAft>
                <a:spcPct val="0"/>
              </a:spcAft>
              <a:defRPr>
                <a:solidFill>
                  <a:schemeClr val="tx1"/>
                </a:solidFill>
                <a:latin typeface="Calibri" pitchFamily="34" charset="0"/>
              </a:defRPr>
            </a:lvl8pPr>
            <a:lvl9pPr marL="3881537" indent="-228326" fontAlgn="base">
              <a:spcBef>
                <a:spcPct val="0"/>
              </a:spcBef>
              <a:spcAft>
                <a:spcPct val="0"/>
              </a:spcAft>
              <a:defRPr>
                <a:solidFill>
                  <a:schemeClr val="tx1"/>
                </a:solidFill>
                <a:latin typeface="Calibri"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9777EE3F-082E-4D49-A146-F15F6B4703EB}" type="slidenum">
              <a:rPr kumimoji="0" lang="en-US" altLang="en-US" sz="1800" b="0" i="0" u="none" strike="noStrike" kern="0" cap="none" spc="0" normalizeH="0" baseline="0" noProof="0">
                <a:ln>
                  <a:noFill/>
                </a:ln>
                <a:solidFill>
                  <a:prstClr val="black"/>
                </a:solidFill>
                <a:effectLst/>
                <a:uLnTx/>
                <a:uFillTx/>
                <a:latin typeface="Calibri" pitchFamily="34" charset="0"/>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altLang="en-US" sz="1800" b="0" i="0" u="none" strike="noStrike" kern="0" cap="none" spc="0" normalizeH="0" baseline="0" noProof="0" dirty="0">
              <a:ln>
                <a:noFill/>
              </a:ln>
              <a:solidFill>
                <a:prstClr val="black"/>
              </a:solidFill>
              <a:effectLst/>
              <a:uLnTx/>
              <a:uFillTx/>
              <a:latin typeface="Calibri" pitchFamily="34" charset="0"/>
            </a:endParaRPr>
          </a:p>
        </p:txBody>
      </p:sp>
    </p:spTree>
    <p:extLst>
      <p:ext uri="{BB962C8B-B14F-4D97-AF65-F5344CB8AC3E}">
        <p14:creationId xmlns:p14="http://schemas.microsoft.com/office/powerpoint/2010/main" val="1274096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63550"/>
            <a:ext cx="8656638"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AFA12FD-AED2-4338-BB3D-6729644A576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98823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63550"/>
            <a:ext cx="8656638" cy="487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04B215D-E10C-4AEB-B02A-A591F6AF93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77130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These are the first budgets considered</a:t>
            </a:r>
            <a:r>
              <a:rPr lang="en-US" sz="1400" baseline="0" dirty="0"/>
              <a:t> by Board under full operation of the FOCUS Act</a:t>
            </a:r>
          </a:p>
          <a:p>
            <a:endParaRPr lang="en-US" sz="1400" baseline="0" dirty="0"/>
          </a:p>
          <a:p>
            <a:r>
              <a:rPr lang="en-US" sz="1400" dirty="0"/>
              <a:t>Unlike in past, detailed</a:t>
            </a:r>
            <a:r>
              <a:rPr lang="en-US" sz="1400" baseline="0" dirty="0"/>
              <a:t> t</a:t>
            </a:r>
            <a:r>
              <a:rPr lang="en-US" sz="1400" dirty="0"/>
              <a:t>ables</a:t>
            </a:r>
            <a:r>
              <a:rPr lang="en-US" sz="1400" baseline="0" dirty="0"/>
              <a:t> in presentation will only include information on colleges, TCATs, and System Office</a:t>
            </a:r>
          </a:p>
          <a:p>
            <a:endParaRPr lang="en-US" sz="1400" baseline="0" dirty="0"/>
          </a:p>
          <a:p>
            <a:r>
              <a:rPr lang="en-US" sz="1400" baseline="0" dirty="0"/>
              <a:t>At end of presentation will be requesting two actions approving budgets – </a:t>
            </a:r>
          </a:p>
          <a:p>
            <a:pPr marL="171450" indent="-171450">
              <a:buFont typeface="Arial" panose="020B0604020202020204" pitchFamily="34" charset="0"/>
              <a:buChar char="•"/>
            </a:pPr>
            <a:endParaRPr lang="en-US" sz="1400" baseline="0" dirty="0"/>
          </a:p>
          <a:p>
            <a:pPr marL="171450" indent="-171450">
              <a:buFont typeface="Arial" panose="020B0604020202020204" pitchFamily="34" charset="0"/>
              <a:buChar char="•"/>
            </a:pPr>
            <a:r>
              <a:rPr lang="en-US" sz="1400" baseline="0" dirty="0"/>
              <a:t>Colleges, TCATS, &amp; System Office</a:t>
            </a:r>
          </a:p>
          <a:p>
            <a:pPr marL="171450" indent="-171450">
              <a:buFont typeface="Arial" panose="020B0604020202020204" pitchFamily="34" charset="0"/>
              <a:buChar char="•"/>
            </a:pPr>
            <a:endParaRPr lang="en-US" sz="1400" baseline="0" dirty="0"/>
          </a:p>
          <a:p>
            <a:pPr marL="171450" indent="-171450">
              <a:buFont typeface="Arial" panose="020B0604020202020204" pitchFamily="34" charset="0"/>
              <a:buChar char="•"/>
            </a:pPr>
            <a:r>
              <a:rPr lang="en-US" sz="1400" baseline="0" dirty="0"/>
              <a:t>Universities</a:t>
            </a:r>
            <a:endParaRPr lang="en-US" sz="1400" dirty="0"/>
          </a:p>
        </p:txBody>
      </p:sp>
      <p:sp>
        <p:nvSpPr>
          <p:cNvPr id="4" name="Slide Number Placeholder 3"/>
          <p:cNvSpPr>
            <a:spLocks noGrp="1"/>
          </p:cNvSpPr>
          <p:nvPr>
            <p:ph type="sldNum" sz="quarter" idx="10"/>
          </p:nvPr>
        </p:nvSpPr>
        <p:spPr/>
        <p:txBody>
          <a:bodyPr/>
          <a:lstStyle/>
          <a:p>
            <a:pPr>
              <a:defRPr/>
            </a:pPr>
            <a:fld id="{AD1B95CE-A104-41F0-B375-D613D016CF75}" type="slidenum">
              <a:rPr lang="en-US" smtClean="0"/>
              <a:pPr>
                <a:defRPr/>
              </a:pPr>
              <a:t>21</a:t>
            </a:fld>
            <a:endParaRPr lang="en-US" dirty="0"/>
          </a:p>
        </p:txBody>
      </p:sp>
    </p:spTree>
    <p:extLst>
      <p:ext uri="{BB962C8B-B14F-4D97-AF65-F5344CB8AC3E}">
        <p14:creationId xmlns:p14="http://schemas.microsoft.com/office/powerpoint/2010/main" val="3866135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BD18BF-7C83-44F1-AF90-C048344413C3}" type="slidenum">
              <a:rPr lang="en-US" smtClean="0"/>
              <a:t>22</a:t>
            </a:fld>
            <a:endParaRPr lang="en-US" dirty="0"/>
          </a:p>
        </p:txBody>
      </p:sp>
    </p:spTree>
    <p:extLst>
      <p:ext uri="{BB962C8B-B14F-4D97-AF65-F5344CB8AC3E}">
        <p14:creationId xmlns:p14="http://schemas.microsoft.com/office/powerpoint/2010/main" val="2601574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BD18BF-7C83-44F1-AF90-C048344413C3}" type="slidenum">
              <a:rPr lang="en-US" smtClean="0"/>
              <a:t>23</a:t>
            </a:fld>
            <a:endParaRPr lang="en-US" dirty="0"/>
          </a:p>
        </p:txBody>
      </p:sp>
    </p:spTree>
    <p:extLst>
      <p:ext uri="{BB962C8B-B14F-4D97-AF65-F5344CB8AC3E}">
        <p14:creationId xmlns:p14="http://schemas.microsoft.com/office/powerpoint/2010/main" val="503245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56651"/>
            <a:fld id="{1FC5C616-CD72-43A2-8425-4CF3274020AA}" type="slidenum">
              <a:rPr lang="en-US">
                <a:solidFill>
                  <a:prstClr val="black"/>
                </a:solidFill>
                <a:latin typeface="Calibri"/>
              </a:rPr>
              <a:pPr defTabSz="456651"/>
              <a:t>24</a:t>
            </a:fld>
            <a:endParaRPr lang="en-US" dirty="0">
              <a:solidFill>
                <a:prstClr val="black"/>
              </a:solidFill>
              <a:latin typeface="Calibri"/>
            </a:endParaRPr>
          </a:p>
        </p:txBody>
      </p:sp>
    </p:spTree>
    <p:extLst>
      <p:ext uri="{BB962C8B-B14F-4D97-AF65-F5344CB8AC3E}">
        <p14:creationId xmlns:p14="http://schemas.microsoft.com/office/powerpoint/2010/main" val="3016356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defTabSz="456651"/>
            <a:fld id="{1FC5C616-CD72-43A2-8425-4CF3274020AA}" type="slidenum">
              <a:rPr lang="en-US">
                <a:solidFill>
                  <a:prstClr val="black"/>
                </a:solidFill>
                <a:latin typeface="Calibri"/>
              </a:rPr>
              <a:pPr defTabSz="456651"/>
              <a:t>25</a:t>
            </a:fld>
            <a:endParaRPr lang="en-US" dirty="0">
              <a:solidFill>
                <a:prstClr val="black"/>
              </a:solidFill>
              <a:latin typeface="Calibri"/>
            </a:endParaRPr>
          </a:p>
        </p:txBody>
      </p:sp>
    </p:spTree>
    <p:extLst>
      <p:ext uri="{BB962C8B-B14F-4D97-AF65-F5344CB8AC3E}">
        <p14:creationId xmlns:p14="http://schemas.microsoft.com/office/powerpoint/2010/main" val="1524971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D18BF-7C83-44F1-AF90-C048344413C3}" type="slidenum">
              <a:rPr lang="en-US" smtClean="0"/>
              <a:t>26</a:t>
            </a:fld>
            <a:endParaRPr lang="en-US" dirty="0"/>
          </a:p>
        </p:txBody>
      </p:sp>
    </p:spTree>
    <p:extLst>
      <p:ext uri="{BB962C8B-B14F-4D97-AF65-F5344CB8AC3E}">
        <p14:creationId xmlns:p14="http://schemas.microsoft.com/office/powerpoint/2010/main" val="346748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E5BE7-F01D-498E-8A87-7594FF0D1D39}" type="slidenum">
              <a:rPr lang="en-US" smtClean="0"/>
              <a:t>3</a:t>
            </a:fld>
            <a:endParaRPr lang="en-US"/>
          </a:p>
        </p:txBody>
      </p:sp>
    </p:spTree>
    <p:extLst>
      <p:ext uri="{BB962C8B-B14F-4D97-AF65-F5344CB8AC3E}">
        <p14:creationId xmlns:p14="http://schemas.microsoft.com/office/powerpoint/2010/main" val="4221384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1B95CE-A104-41F0-B375-D613D016CF75}" type="slidenum">
              <a:rPr lang="en-US" smtClean="0"/>
              <a:pPr>
                <a:defRPr/>
              </a:pPr>
              <a:t>27</a:t>
            </a:fld>
            <a:endParaRPr lang="en-US" dirty="0"/>
          </a:p>
        </p:txBody>
      </p:sp>
    </p:spTree>
    <p:extLst>
      <p:ext uri="{BB962C8B-B14F-4D97-AF65-F5344CB8AC3E}">
        <p14:creationId xmlns:p14="http://schemas.microsoft.com/office/powerpoint/2010/main" val="894924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456651"/>
            <a:fld id="{1FC5C616-CD72-43A2-8425-4CF3274020AA}" type="slidenum">
              <a:rPr lang="en-US">
                <a:solidFill>
                  <a:prstClr val="black"/>
                </a:solidFill>
                <a:latin typeface="Calibri"/>
              </a:rPr>
              <a:pPr defTabSz="456651"/>
              <a:t>28</a:t>
            </a:fld>
            <a:endParaRPr lang="en-US" dirty="0">
              <a:solidFill>
                <a:prstClr val="black"/>
              </a:solidFill>
              <a:latin typeface="Calibri"/>
            </a:endParaRPr>
          </a:p>
        </p:txBody>
      </p:sp>
    </p:spTree>
    <p:extLst>
      <p:ext uri="{BB962C8B-B14F-4D97-AF65-F5344CB8AC3E}">
        <p14:creationId xmlns:p14="http://schemas.microsoft.com/office/powerpoint/2010/main" val="3882717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Transfers</a:t>
            </a:r>
            <a:r>
              <a:rPr lang="en-US" baseline="0" dirty="0"/>
              <a:t> to the unexpended plant fund decreased $11.9 million, primarily at PSCC, NESCC, and WSCC.  In the Estimated budget, PSCC and WSCC were able to set aside funds for various initiatives.  These set-asides are not anticipated to be available again during FY 2018.  NESCC transferred $2.9 million in the Estimated budget to close out four capital projects.  This type transfer will not be needed for FY 2018.</a:t>
            </a:r>
          </a:p>
          <a:p>
            <a:endParaRPr lang="en-US" baseline="0" dirty="0"/>
          </a:p>
          <a:p>
            <a:r>
              <a:rPr lang="en-US" baseline="0" dirty="0"/>
              <a:t>TBR transferred $31.6 million to R&amp;R funds in the Estimated budget, primarily due to the non-recurring appropriation for the community college shared services project of $28.7 million.</a:t>
            </a:r>
            <a:endParaRPr lang="en-US" dirty="0"/>
          </a:p>
        </p:txBody>
      </p:sp>
      <p:sp>
        <p:nvSpPr>
          <p:cNvPr id="4" name="Slide Number Placeholder 3"/>
          <p:cNvSpPr>
            <a:spLocks noGrp="1"/>
          </p:cNvSpPr>
          <p:nvPr>
            <p:ph type="sldNum" sz="quarter" idx="10"/>
          </p:nvPr>
        </p:nvSpPr>
        <p:spPr/>
        <p:txBody>
          <a:bodyPr/>
          <a:lstStyle/>
          <a:p>
            <a:pPr>
              <a:defRPr/>
            </a:pPr>
            <a:fld id="{C668B81C-080C-4D76-98FE-1930D5E2FD1C}" type="slidenum">
              <a:rPr lang="en-US" smtClean="0"/>
              <a:pPr>
                <a:defRPr/>
              </a:pPr>
              <a:t>29</a:t>
            </a:fld>
            <a:endParaRPr lang="en-US" dirty="0"/>
          </a:p>
        </p:txBody>
      </p:sp>
    </p:spTree>
    <p:extLst>
      <p:ext uri="{BB962C8B-B14F-4D97-AF65-F5344CB8AC3E}">
        <p14:creationId xmlns:p14="http://schemas.microsoft.com/office/powerpoint/2010/main" val="1508608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723" y="5732939"/>
            <a:ext cx="5608954" cy="1810861"/>
          </a:xfrm>
        </p:spPr>
        <p:txBody>
          <a:bodyPr/>
          <a:lstStyle/>
          <a:p>
            <a:r>
              <a:rPr lang="en-US" dirty="0"/>
              <a:t>The increase in capital equipment occurred primarily at NASCC.  NASCC is planning to expand the Health Care laboratory used by the following programs:</a:t>
            </a:r>
            <a:r>
              <a:rPr lang="en-US" baseline="0" dirty="0"/>
              <a:t>  nursing, surgical tech, and occupational therapy.</a:t>
            </a:r>
          </a:p>
          <a:p>
            <a:endParaRPr lang="en-US" dirty="0"/>
          </a:p>
          <a:p>
            <a:r>
              <a:rPr lang="en-US" dirty="0"/>
              <a:t>Transfers</a:t>
            </a:r>
            <a:r>
              <a:rPr lang="en-US" baseline="0" dirty="0"/>
              <a:t> to the unexpended plant fund decreased $11.9 million, primarily at PSCC, NESCC, and WSCC.  In the Estimated budget, PSCC and WSCC were able to set aside funds for various initiatives.  These set-asides are not anticipated to be available again during FY 2018.  NESCC transferred $2.9 million in the Estimated budget to close out four capital projects.  This type transfer will not be needed for FY 2018.</a:t>
            </a:r>
          </a:p>
          <a:p>
            <a:endParaRPr lang="en-US" baseline="0" dirty="0"/>
          </a:p>
          <a:p>
            <a:r>
              <a:rPr lang="en-US" baseline="0" dirty="0"/>
              <a:t>TBR transferred $31.6 million to R&amp;R funds in the Estimated budget, primarily due to the non-recurring appropriation for the community college shared services project of $28.7 million.</a:t>
            </a:r>
            <a:endParaRPr lang="en-US" dirty="0"/>
          </a:p>
          <a:p>
            <a:endParaRPr lang="en-US" dirty="0"/>
          </a:p>
        </p:txBody>
      </p:sp>
      <p:sp>
        <p:nvSpPr>
          <p:cNvPr id="4" name="Slide Number Placeholder 3"/>
          <p:cNvSpPr>
            <a:spLocks noGrp="1"/>
          </p:cNvSpPr>
          <p:nvPr>
            <p:ph type="sldNum" sz="quarter" idx="10"/>
          </p:nvPr>
        </p:nvSpPr>
        <p:spPr/>
        <p:txBody>
          <a:bodyPr/>
          <a:lstStyle/>
          <a:p>
            <a:fld id="{C9BD18BF-7C83-44F1-AF90-C048344413C3}" type="slidenum">
              <a:rPr lang="en-US" smtClean="0"/>
              <a:t>30</a:t>
            </a:fld>
            <a:endParaRPr lang="en-US" dirty="0"/>
          </a:p>
        </p:txBody>
      </p:sp>
    </p:spTree>
    <p:extLst>
      <p:ext uri="{BB962C8B-B14F-4D97-AF65-F5344CB8AC3E}">
        <p14:creationId xmlns:p14="http://schemas.microsoft.com/office/powerpoint/2010/main" val="315083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Transfers</a:t>
            </a:r>
            <a:r>
              <a:rPr lang="en-US" baseline="0" dirty="0"/>
              <a:t> to the unexpended plant fund decreased $11.9 million, primarily at PSCC, NESCC, and WSCC.  In the Estimated budget, PSCC and WSCC were able to set aside funds for various initiatives.  These set-asides are not anticipated to be available again during FY 2018.  NESCC transferred $2.9 million in the Estimated budget to close out four capital projects.  This type transfer will not be needed for FY 2018.</a:t>
            </a:r>
          </a:p>
          <a:p>
            <a:endParaRPr lang="en-US" baseline="0" dirty="0"/>
          </a:p>
          <a:p>
            <a:r>
              <a:rPr lang="en-US" baseline="0" dirty="0"/>
              <a:t>TBR transferred $31.6 million to R&amp;R funds in the Estimated budget, primarily due to the non-recurring appropriation for the community college shared services project of $28.7 million.</a:t>
            </a:r>
            <a:endParaRPr lang="en-US" dirty="0"/>
          </a:p>
          <a:p>
            <a:endParaRPr lang="en-US" dirty="0"/>
          </a:p>
        </p:txBody>
      </p:sp>
      <p:sp>
        <p:nvSpPr>
          <p:cNvPr id="4" name="Slide Number Placeholder 3"/>
          <p:cNvSpPr>
            <a:spLocks noGrp="1"/>
          </p:cNvSpPr>
          <p:nvPr>
            <p:ph type="sldNum" sz="quarter" idx="10"/>
          </p:nvPr>
        </p:nvSpPr>
        <p:spPr/>
        <p:txBody>
          <a:bodyPr/>
          <a:lstStyle/>
          <a:p>
            <a:fld id="{C9BD18BF-7C83-44F1-AF90-C048344413C3}" type="slidenum">
              <a:rPr lang="en-US" smtClean="0"/>
              <a:t>31</a:t>
            </a:fld>
            <a:endParaRPr lang="en-US" dirty="0"/>
          </a:p>
        </p:txBody>
      </p:sp>
    </p:spTree>
    <p:extLst>
      <p:ext uri="{BB962C8B-B14F-4D97-AF65-F5344CB8AC3E}">
        <p14:creationId xmlns:p14="http://schemas.microsoft.com/office/powerpoint/2010/main" val="1488987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BD18BF-7C83-44F1-AF90-C048344413C3}" type="slidenum">
              <a:rPr lang="en-US" smtClean="0"/>
              <a:t>32</a:t>
            </a:fld>
            <a:endParaRPr lang="en-US" dirty="0"/>
          </a:p>
        </p:txBody>
      </p:sp>
    </p:spTree>
    <p:extLst>
      <p:ext uri="{BB962C8B-B14F-4D97-AF65-F5344CB8AC3E}">
        <p14:creationId xmlns:p14="http://schemas.microsoft.com/office/powerpoint/2010/main" val="2070760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BD18BF-7C83-44F1-AF90-C048344413C3}" type="slidenum">
              <a:rPr lang="en-US" smtClean="0"/>
              <a:t>33</a:t>
            </a:fld>
            <a:endParaRPr lang="en-US" dirty="0"/>
          </a:p>
        </p:txBody>
      </p:sp>
    </p:spTree>
    <p:extLst>
      <p:ext uri="{BB962C8B-B14F-4D97-AF65-F5344CB8AC3E}">
        <p14:creationId xmlns:p14="http://schemas.microsoft.com/office/powerpoint/2010/main" val="1199588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kern="1200" dirty="0">
                <a:solidFill>
                  <a:schemeClr val="tx1"/>
                </a:solidFill>
                <a:effectLst/>
                <a:latin typeface="+mn-lt"/>
                <a:ea typeface="+mn-ea"/>
                <a:cs typeface="+mn-cs"/>
              </a:rPr>
              <a:t>This table</a:t>
            </a:r>
            <a:r>
              <a:rPr lang="en-US" sz="1400" kern="1200" baseline="0" dirty="0">
                <a:solidFill>
                  <a:schemeClr val="tx1"/>
                </a:solidFill>
                <a:effectLst/>
                <a:latin typeface="+mn-lt"/>
                <a:ea typeface="+mn-ea"/>
                <a:cs typeface="+mn-cs"/>
              </a:rPr>
              <a:t> summarizes the materials included in Board materials related to budgets for colleges, TCATs, and the System Office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400"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kern="1200" baseline="0" dirty="0">
                <a:solidFill>
                  <a:schemeClr val="tx1"/>
                </a:solidFill>
                <a:effectLst/>
                <a:latin typeface="+mn-lt"/>
                <a:ea typeface="+mn-ea"/>
                <a:cs typeface="+mn-cs"/>
              </a:rPr>
              <a:t>Board materials also include information on university budgets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400"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kern="1200" dirty="0">
                <a:solidFill>
                  <a:schemeClr val="tx1"/>
                </a:solidFill>
                <a:effectLst/>
                <a:latin typeface="+mn-lt"/>
                <a:ea typeface="+mn-ea"/>
                <a:cs typeface="+mn-cs"/>
              </a:rPr>
              <a:t>Action recommended is to approve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4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4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4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kern="1200" dirty="0">
                <a:solidFill>
                  <a:schemeClr val="tx1"/>
                </a:solidFill>
                <a:effectLst/>
                <a:latin typeface="+mn-lt"/>
                <a:ea typeface="+mn-ea"/>
                <a:cs typeface="+mn-cs"/>
              </a:rPr>
              <a:t>As part of approval of the Proposed Budgets for FY 2017-18, staff recommends that the Board authorize the Chancellor to take actions necessary to implement the approved budgets.</a:t>
            </a:r>
          </a:p>
          <a:p>
            <a:endParaRPr lang="en-US" sz="1400" dirty="0"/>
          </a:p>
        </p:txBody>
      </p:sp>
      <p:sp>
        <p:nvSpPr>
          <p:cNvPr id="4" name="Slide Number Placeholder 3"/>
          <p:cNvSpPr>
            <a:spLocks noGrp="1"/>
          </p:cNvSpPr>
          <p:nvPr>
            <p:ph type="sldNum" sz="quarter" idx="10"/>
          </p:nvPr>
        </p:nvSpPr>
        <p:spPr/>
        <p:txBody>
          <a:bodyPr/>
          <a:lstStyle/>
          <a:p>
            <a:fld id="{C9BD18BF-7C83-44F1-AF90-C048344413C3}" type="slidenum">
              <a:rPr lang="en-US" smtClean="0"/>
              <a:t>34</a:t>
            </a:fld>
            <a:endParaRPr lang="en-US" dirty="0"/>
          </a:p>
        </p:txBody>
      </p:sp>
    </p:spTree>
    <p:extLst>
      <p:ext uri="{BB962C8B-B14F-4D97-AF65-F5344CB8AC3E}">
        <p14:creationId xmlns:p14="http://schemas.microsoft.com/office/powerpoint/2010/main" val="197467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Board materials include more detailed information on university budgets as approved</a:t>
            </a:r>
            <a:r>
              <a:rPr lang="en-US" baseline="0" dirty="0"/>
              <a:t> by the local board of trustees</a:t>
            </a:r>
            <a:endParaRPr lang="en-US" dirty="0"/>
          </a:p>
        </p:txBody>
      </p:sp>
      <p:sp>
        <p:nvSpPr>
          <p:cNvPr id="4" name="Slide Number Placeholder 3"/>
          <p:cNvSpPr>
            <a:spLocks noGrp="1"/>
          </p:cNvSpPr>
          <p:nvPr>
            <p:ph type="sldNum" sz="quarter" idx="10"/>
          </p:nvPr>
        </p:nvSpPr>
        <p:spPr/>
        <p:txBody>
          <a:bodyPr/>
          <a:lstStyle/>
          <a:p>
            <a:pPr>
              <a:defRPr/>
            </a:pPr>
            <a:fld id="{AD1B95CE-A104-41F0-B375-D613D016CF75}" type="slidenum">
              <a:rPr lang="en-US" smtClean="0"/>
              <a:pPr>
                <a:defRPr/>
              </a:pPr>
              <a:t>35</a:t>
            </a:fld>
            <a:endParaRPr lang="en-US" dirty="0"/>
          </a:p>
        </p:txBody>
      </p:sp>
    </p:spTree>
    <p:extLst>
      <p:ext uri="{BB962C8B-B14F-4D97-AF65-F5344CB8AC3E}">
        <p14:creationId xmlns:p14="http://schemas.microsoft.com/office/powerpoint/2010/main" val="2392499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058" indent="-285407">
              <a:defRPr>
                <a:solidFill>
                  <a:schemeClr val="tx1"/>
                </a:solidFill>
                <a:latin typeface="Calibri" pitchFamily="34" charset="0"/>
              </a:defRPr>
            </a:lvl2pPr>
            <a:lvl3pPr marL="1141628" indent="-228326">
              <a:defRPr>
                <a:solidFill>
                  <a:schemeClr val="tx1"/>
                </a:solidFill>
                <a:latin typeface="Calibri" pitchFamily="34" charset="0"/>
              </a:defRPr>
            </a:lvl3pPr>
            <a:lvl4pPr marL="1598280" indent="-228326">
              <a:defRPr>
                <a:solidFill>
                  <a:schemeClr val="tx1"/>
                </a:solidFill>
                <a:latin typeface="Calibri" pitchFamily="34" charset="0"/>
              </a:defRPr>
            </a:lvl4pPr>
            <a:lvl5pPr marL="2054931" indent="-228326">
              <a:defRPr>
                <a:solidFill>
                  <a:schemeClr val="tx1"/>
                </a:solidFill>
                <a:latin typeface="Calibri" pitchFamily="34" charset="0"/>
              </a:defRPr>
            </a:lvl5pPr>
            <a:lvl6pPr marL="2511582" indent="-228326" fontAlgn="base">
              <a:spcBef>
                <a:spcPct val="0"/>
              </a:spcBef>
              <a:spcAft>
                <a:spcPct val="0"/>
              </a:spcAft>
              <a:defRPr>
                <a:solidFill>
                  <a:schemeClr val="tx1"/>
                </a:solidFill>
                <a:latin typeface="Calibri" pitchFamily="34" charset="0"/>
              </a:defRPr>
            </a:lvl6pPr>
            <a:lvl7pPr marL="2968234" indent="-228326" fontAlgn="base">
              <a:spcBef>
                <a:spcPct val="0"/>
              </a:spcBef>
              <a:spcAft>
                <a:spcPct val="0"/>
              </a:spcAft>
              <a:defRPr>
                <a:solidFill>
                  <a:schemeClr val="tx1"/>
                </a:solidFill>
                <a:latin typeface="Calibri" pitchFamily="34" charset="0"/>
              </a:defRPr>
            </a:lvl7pPr>
            <a:lvl8pPr marL="3424885" indent="-228326" fontAlgn="base">
              <a:spcBef>
                <a:spcPct val="0"/>
              </a:spcBef>
              <a:spcAft>
                <a:spcPct val="0"/>
              </a:spcAft>
              <a:defRPr>
                <a:solidFill>
                  <a:schemeClr val="tx1"/>
                </a:solidFill>
                <a:latin typeface="Calibri" pitchFamily="34" charset="0"/>
              </a:defRPr>
            </a:lvl8pPr>
            <a:lvl9pPr marL="3881537" indent="-228326"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AB381D9-8FE3-425C-8B14-503E48F9B7F9}" type="slidenum">
              <a:rPr lang="en-US" altLang="en-US"/>
              <a:pPr fontAlgn="base">
                <a:spcBef>
                  <a:spcPct val="0"/>
                </a:spcBef>
                <a:spcAft>
                  <a:spcPct val="0"/>
                </a:spcAft>
              </a:pPr>
              <a:t>36</a:t>
            </a:fld>
            <a:endParaRPr lang="en-US" altLang="en-US"/>
          </a:p>
        </p:txBody>
      </p:sp>
    </p:spTree>
    <p:extLst>
      <p:ext uri="{BB962C8B-B14F-4D97-AF65-F5344CB8AC3E}">
        <p14:creationId xmlns:p14="http://schemas.microsoft.com/office/powerpoint/2010/main" val="3856581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1B95CE-A104-41F0-B375-D613D016CF75}" type="slidenum">
              <a:rPr lang="en-US" smtClean="0"/>
              <a:pPr>
                <a:defRPr/>
              </a:pPr>
              <a:t>4</a:t>
            </a:fld>
            <a:endParaRPr lang="en-US" dirty="0"/>
          </a:p>
        </p:txBody>
      </p:sp>
    </p:spTree>
    <p:extLst>
      <p:ext uri="{BB962C8B-B14F-4D97-AF65-F5344CB8AC3E}">
        <p14:creationId xmlns:p14="http://schemas.microsoft.com/office/powerpoint/2010/main" val="39553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E5BE7-F01D-498E-8A87-7594FF0D1D39}" type="slidenum">
              <a:rPr lang="en-US" smtClean="0"/>
              <a:t>37</a:t>
            </a:fld>
            <a:endParaRPr lang="en-US"/>
          </a:p>
        </p:txBody>
      </p:sp>
    </p:spTree>
    <p:extLst>
      <p:ext uri="{BB962C8B-B14F-4D97-AF65-F5344CB8AC3E}">
        <p14:creationId xmlns:p14="http://schemas.microsoft.com/office/powerpoint/2010/main" val="857613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E5BE7-F01D-498E-8A87-7594FF0D1D39}" type="slidenum">
              <a:rPr lang="en-US" smtClean="0"/>
              <a:t>46</a:t>
            </a:fld>
            <a:endParaRPr lang="en-US"/>
          </a:p>
        </p:txBody>
      </p:sp>
    </p:spTree>
    <p:extLst>
      <p:ext uri="{BB962C8B-B14F-4D97-AF65-F5344CB8AC3E}">
        <p14:creationId xmlns:p14="http://schemas.microsoft.com/office/powerpoint/2010/main" val="3910031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3B384F7-32A7-2B43-A7D3-AA20DDB308E2}" type="slidenum">
              <a:rPr lang="en-US" smtClean="0"/>
              <a:t>47</a:t>
            </a:fld>
            <a:endParaRPr lang="en-US"/>
          </a:p>
        </p:txBody>
      </p:sp>
    </p:spTree>
    <p:extLst>
      <p:ext uri="{BB962C8B-B14F-4D97-AF65-F5344CB8AC3E}">
        <p14:creationId xmlns:p14="http://schemas.microsoft.com/office/powerpoint/2010/main" val="3170060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384F7-32A7-2B43-A7D3-AA20DDB308E2}" type="slidenum">
              <a:rPr lang="en-US" smtClean="0"/>
              <a:t>48</a:t>
            </a:fld>
            <a:endParaRPr lang="en-US"/>
          </a:p>
        </p:txBody>
      </p:sp>
    </p:spTree>
    <p:extLst>
      <p:ext uri="{BB962C8B-B14F-4D97-AF65-F5344CB8AC3E}">
        <p14:creationId xmlns:p14="http://schemas.microsoft.com/office/powerpoint/2010/main" val="3346309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3B384F7-32A7-2B43-A7D3-AA20DDB308E2}" type="slidenum">
              <a:rPr lang="en-US" smtClean="0"/>
              <a:t>49</a:t>
            </a:fld>
            <a:endParaRPr lang="en-US"/>
          </a:p>
        </p:txBody>
      </p:sp>
    </p:spTree>
    <p:extLst>
      <p:ext uri="{BB962C8B-B14F-4D97-AF65-F5344CB8AC3E}">
        <p14:creationId xmlns:p14="http://schemas.microsoft.com/office/powerpoint/2010/main" val="1206849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384F7-32A7-2B43-A7D3-AA20DDB308E2}" type="slidenum">
              <a:rPr lang="en-US" smtClean="0"/>
              <a:t>50</a:t>
            </a:fld>
            <a:endParaRPr lang="en-US"/>
          </a:p>
        </p:txBody>
      </p:sp>
    </p:spTree>
    <p:extLst>
      <p:ext uri="{BB962C8B-B14F-4D97-AF65-F5344CB8AC3E}">
        <p14:creationId xmlns:p14="http://schemas.microsoft.com/office/powerpoint/2010/main" val="1156605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384F7-32A7-2B43-A7D3-AA20DDB308E2}" type="slidenum">
              <a:rPr lang="en-US" smtClean="0"/>
              <a:t>51</a:t>
            </a:fld>
            <a:endParaRPr lang="en-US"/>
          </a:p>
        </p:txBody>
      </p:sp>
    </p:spTree>
    <p:extLst>
      <p:ext uri="{BB962C8B-B14F-4D97-AF65-F5344CB8AC3E}">
        <p14:creationId xmlns:p14="http://schemas.microsoft.com/office/powerpoint/2010/main" val="2819195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384F7-32A7-2B43-A7D3-AA20DDB308E2}" type="slidenum">
              <a:rPr lang="en-US" smtClean="0"/>
              <a:t>52</a:t>
            </a:fld>
            <a:endParaRPr lang="en-US"/>
          </a:p>
        </p:txBody>
      </p:sp>
    </p:spTree>
    <p:extLst>
      <p:ext uri="{BB962C8B-B14F-4D97-AF65-F5344CB8AC3E}">
        <p14:creationId xmlns:p14="http://schemas.microsoft.com/office/powerpoint/2010/main" val="539880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E5BE7-F01D-498E-8A87-7594FF0D1D39}" type="slidenum">
              <a:rPr lang="en-US" smtClean="0"/>
              <a:t>54</a:t>
            </a:fld>
            <a:endParaRPr lang="en-US"/>
          </a:p>
        </p:txBody>
      </p:sp>
    </p:spTree>
    <p:extLst>
      <p:ext uri="{BB962C8B-B14F-4D97-AF65-F5344CB8AC3E}">
        <p14:creationId xmlns:p14="http://schemas.microsoft.com/office/powerpoint/2010/main" val="34986684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E5BE7-F01D-498E-8A87-7594FF0D1D39}" type="slidenum">
              <a:rPr lang="en-US" smtClean="0"/>
              <a:t>55</a:t>
            </a:fld>
            <a:endParaRPr lang="en-US"/>
          </a:p>
        </p:txBody>
      </p:sp>
    </p:spTree>
    <p:extLst>
      <p:ext uri="{BB962C8B-B14F-4D97-AF65-F5344CB8AC3E}">
        <p14:creationId xmlns:p14="http://schemas.microsoft.com/office/powerpoint/2010/main" val="2660891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1B95CE-A104-41F0-B375-D613D016CF75}" type="slidenum">
              <a:rPr lang="en-US" smtClean="0"/>
              <a:pPr>
                <a:defRPr/>
              </a:pPr>
              <a:t>5</a:t>
            </a:fld>
            <a:endParaRPr lang="en-US" dirty="0"/>
          </a:p>
        </p:txBody>
      </p:sp>
    </p:spTree>
    <p:extLst>
      <p:ext uri="{BB962C8B-B14F-4D97-AF65-F5344CB8AC3E}">
        <p14:creationId xmlns:p14="http://schemas.microsoft.com/office/powerpoint/2010/main" val="3519559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E5BE7-F01D-498E-8A87-7594FF0D1D39}" type="slidenum">
              <a:rPr lang="en-US" smtClean="0"/>
              <a:t>60</a:t>
            </a:fld>
            <a:endParaRPr lang="en-US"/>
          </a:p>
        </p:txBody>
      </p:sp>
    </p:spTree>
    <p:extLst>
      <p:ext uri="{BB962C8B-B14F-4D97-AF65-F5344CB8AC3E}">
        <p14:creationId xmlns:p14="http://schemas.microsoft.com/office/powerpoint/2010/main" val="37970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E5BE7-F01D-498E-8A87-7594FF0D1D39}" type="slidenum">
              <a:rPr lang="en-US" smtClean="0"/>
              <a:t>61</a:t>
            </a:fld>
            <a:endParaRPr lang="en-US"/>
          </a:p>
        </p:txBody>
      </p:sp>
    </p:spTree>
    <p:extLst>
      <p:ext uri="{BB962C8B-B14F-4D97-AF65-F5344CB8AC3E}">
        <p14:creationId xmlns:p14="http://schemas.microsoft.com/office/powerpoint/2010/main" val="3644548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1E5BE7-F01D-498E-8A87-7594FF0D1D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5297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B384F7-32A7-2B43-A7D3-AA20DDB308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9528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E5BE7-F01D-498E-8A87-7594FF0D1D39}" type="slidenum">
              <a:rPr lang="en-US" smtClean="0"/>
              <a:t>69</a:t>
            </a:fld>
            <a:endParaRPr lang="en-US"/>
          </a:p>
        </p:txBody>
      </p:sp>
    </p:spTree>
    <p:extLst>
      <p:ext uri="{BB962C8B-B14F-4D97-AF65-F5344CB8AC3E}">
        <p14:creationId xmlns:p14="http://schemas.microsoft.com/office/powerpoint/2010/main" val="2550972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E5BE7-F01D-498E-8A87-7594FF0D1D39}" type="slidenum">
              <a:rPr lang="en-US" smtClean="0"/>
              <a:t>70</a:t>
            </a:fld>
            <a:endParaRPr lang="en-US"/>
          </a:p>
        </p:txBody>
      </p:sp>
    </p:spTree>
    <p:extLst>
      <p:ext uri="{BB962C8B-B14F-4D97-AF65-F5344CB8AC3E}">
        <p14:creationId xmlns:p14="http://schemas.microsoft.com/office/powerpoint/2010/main" val="4524704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E5BE7-F01D-498E-8A87-7594FF0D1D39}" type="slidenum">
              <a:rPr lang="en-US" smtClean="0"/>
              <a:t>88</a:t>
            </a:fld>
            <a:endParaRPr lang="en-US"/>
          </a:p>
        </p:txBody>
      </p:sp>
    </p:spTree>
    <p:extLst>
      <p:ext uri="{BB962C8B-B14F-4D97-AF65-F5344CB8AC3E}">
        <p14:creationId xmlns:p14="http://schemas.microsoft.com/office/powerpoint/2010/main" val="40401483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E5BE7-F01D-498E-8A87-7594FF0D1D39}" type="slidenum">
              <a:rPr lang="en-US" smtClean="0"/>
              <a:t>89</a:t>
            </a:fld>
            <a:endParaRPr lang="en-US"/>
          </a:p>
        </p:txBody>
      </p:sp>
    </p:spTree>
    <p:extLst>
      <p:ext uri="{BB962C8B-B14F-4D97-AF65-F5344CB8AC3E}">
        <p14:creationId xmlns:p14="http://schemas.microsoft.com/office/powerpoint/2010/main" val="291852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63550"/>
            <a:ext cx="8656638" cy="487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04B215D-E10C-4AEB-B02A-A591F6AF93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79871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63550"/>
            <a:ext cx="8656638"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04B215D-E10C-4AEB-B02A-A591F6AF93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55420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588" y="381000"/>
            <a:ext cx="7645401" cy="4300538"/>
          </a:xfrm>
        </p:spPr>
      </p:sp>
      <p:sp>
        <p:nvSpPr>
          <p:cNvPr id="3" name="Notes Placeholder 2"/>
          <p:cNvSpPr>
            <a:spLocks noGrp="1"/>
          </p:cNvSpPr>
          <p:nvPr>
            <p:ph type="body" idx="1"/>
          </p:nvPr>
        </p:nvSpPr>
        <p:spPr>
          <a:xfrm>
            <a:off x="700089" y="5164378"/>
            <a:ext cx="5610225" cy="3434391"/>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F38FB33-7D84-4834-A43F-A9A2A15BEB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08400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304800"/>
            <a:ext cx="7643813" cy="4300538"/>
          </a:xfrm>
        </p:spPr>
      </p:sp>
      <p:sp>
        <p:nvSpPr>
          <p:cNvPr id="3" name="Notes Placeholder 2"/>
          <p:cNvSpPr>
            <a:spLocks noGrp="1"/>
          </p:cNvSpPr>
          <p:nvPr>
            <p:ph type="body" idx="1"/>
          </p:nvPr>
        </p:nvSpPr>
        <p:spPr>
          <a:xfrm>
            <a:off x="700089" y="5164378"/>
            <a:ext cx="5610225" cy="3434391"/>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F38FB33-7D84-4834-A43F-A9A2A15BEB6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13920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63550"/>
            <a:ext cx="8656638" cy="487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04B215D-E10C-4AEB-B02A-A591F6AF93D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53943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Vertical">
    <p:spTree>
      <p:nvGrpSpPr>
        <p:cNvPr id="1" name=""/>
        <p:cNvGrpSpPr/>
        <p:nvPr/>
      </p:nvGrpSpPr>
      <p:grpSpPr>
        <a:xfrm>
          <a:off x="0" y="0"/>
          <a:ext cx="0" cy="0"/>
          <a:chOff x="0" y="0"/>
          <a:chExt cx="0" cy="0"/>
        </a:xfrm>
      </p:grpSpPr>
      <p:sp>
        <p:nvSpPr>
          <p:cNvPr id="5" name="Rectangle 4"/>
          <p:cNvSpPr/>
          <p:nvPr userDrawn="1"/>
        </p:nvSpPr>
        <p:spPr>
          <a:xfrm>
            <a:off x="1" y="2556163"/>
            <a:ext cx="12192000" cy="4301837"/>
          </a:xfrm>
          <a:prstGeom prst="rect">
            <a:avLst/>
          </a:prstGeom>
          <a:solidFill>
            <a:srgbClr val="004A98"/>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a:p>
        </p:txBody>
      </p:sp>
      <p:sp>
        <p:nvSpPr>
          <p:cNvPr id="7" name="Rectangle 6"/>
          <p:cNvSpPr/>
          <p:nvPr userDrawn="1"/>
        </p:nvSpPr>
        <p:spPr>
          <a:xfrm>
            <a:off x="0" y="-87086"/>
            <a:ext cx="12192000" cy="1053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7680" y="323362"/>
            <a:ext cx="3721824" cy="1944032"/>
          </a:xfrm>
          <a:prstGeom prst="rect">
            <a:avLst/>
          </a:prstGeom>
        </p:spPr>
      </p:pic>
      <p:sp>
        <p:nvSpPr>
          <p:cNvPr id="6" name="Title 1"/>
          <p:cNvSpPr>
            <a:spLocks noGrp="1"/>
          </p:cNvSpPr>
          <p:nvPr>
            <p:ph type="title" hasCustomPrompt="1"/>
          </p:nvPr>
        </p:nvSpPr>
        <p:spPr>
          <a:xfrm>
            <a:off x="5756563" y="2733008"/>
            <a:ext cx="6309161" cy="1315290"/>
          </a:xfrm>
        </p:spPr>
        <p:txBody>
          <a:bodyPr anchor="t" anchorCtr="0"/>
          <a:lstStyle>
            <a:lvl1pPr algn="l">
              <a:defRPr>
                <a:solidFill>
                  <a:schemeClr val="bg1"/>
                </a:solidFill>
              </a:defRPr>
            </a:lvl1pPr>
          </a:lstStyle>
          <a:p>
            <a:r>
              <a:rPr lang="en-US" dirty="0"/>
              <a:t>December Quarterly Board Meeting</a:t>
            </a:r>
          </a:p>
        </p:txBody>
      </p:sp>
      <p:sp>
        <p:nvSpPr>
          <p:cNvPr id="8" name="Subtitle 2"/>
          <p:cNvSpPr>
            <a:spLocks noGrp="1"/>
          </p:cNvSpPr>
          <p:nvPr>
            <p:ph type="subTitle" idx="1"/>
          </p:nvPr>
        </p:nvSpPr>
        <p:spPr>
          <a:xfrm>
            <a:off x="5756563" y="4322521"/>
            <a:ext cx="6309161" cy="239324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 name="Straight Connector 2"/>
          <p:cNvCxnSpPr/>
          <p:nvPr userDrawn="1"/>
        </p:nvCxnSpPr>
        <p:spPr>
          <a:xfrm>
            <a:off x="5892800" y="4175760"/>
            <a:ext cx="6172924" cy="10160"/>
          </a:xfrm>
          <a:prstGeom prst="line">
            <a:avLst/>
          </a:prstGeom>
          <a:ln>
            <a:gradFill flip="none" rotWithShape="1">
              <a:gsLst>
                <a:gs pos="79000">
                  <a:srgbClr val="004A98"/>
                </a:gs>
                <a:gs pos="34000">
                  <a:schemeClr val="accent1">
                    <a:lumMod val="45000"/>
                    <a:lumOff val="55000"/>
                  </a:schemeClr>
                </a:gs>
                <a:gs pos="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84C354-FECB-5948-A248-8700D7C56D1A}" type="slidenum">
              <a:rPr lang="en-US" smtClean="0"/>
              <a:t>‹#›</a:t>
            </a:fld>
            <a:endParaRPr lang="en-US"/>
          </a:p>
        </p:txBody>
      </p:sp>
    </p:spTree>
    <p:extLst>
      <p:ext uri="{BB962C8B-B14F-4D97-AF65-F5344CB8AC3E}">
        <p14:creationId xmlns:p14="http://schemas.microsoft.com/office/powerpoint/2010/main" val="167823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02824"/>
            <a:ext cx="3932237" cy="11545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684C354-FECB-5948-A248-8700D7C56D1A}" type="slidenum">
              <a:rPr lang="en-US" smtClean="0"/>
              <a:t>‹#›</a:t>
            </a:fld>
            <a:endParaRPr lang="en-US"/>
          </a:p>
        </p:txBody>
      </p:sp>
    </p:spTree>
    <p:extLst>
      <p:ext uri="{BB962C8B-B14F-4D97-AF65-F5344CB8AC3E}">
        <p14:creationId xmlns:p14="http://schemas.microsoft.com/office/powerpoint/2010/main" val="983878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Mask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684C354-FECB-5948-A248-8700D7C56D1A}" type="slidenum">
              <a:rPr lang="en-US" smtClean="0"/>
              <a:pPr/>
              <a:t>‹#›</a:t>
            </a:fld>
            <a:endParaRPr lang="en-US"/>
          </a:p>
        </p:txBody>
      </p:sp>
      <p:sp>
        <p:nvSpPr>
          <p:cNvPr id="4" name="Picture Placeholder 18"/>
          <p:cNvSpPr>
            <a:spLocks noGrp="1"/>
          </p:cNvSpPr>
          <p:nvPr>
            <p:ph type="pic" sz="quarter" idx="11"/>
          </p:nvPr>
        </p:nvSpPr>
        <p:spPr>
          <a:xfrm>
            <a:off x="838200" y="1180578"/>
            <a:ext cx="4473877" cy="5123969"/>
          </a:xfrm>
          <a:custGeom>
            <a:avLst/>
            <a:gdLst>
              <a:gd name="connsiteX0" fmla="*/ 8955694 w 11724934"/>
              <a:gd name="connsiteY0" fmla="*/ 2976334 h 13428667"/>
              <a:gd name="connsiteX1" fmla="*/ 3330999 w 11724934"/>
              <a:gd name="connsiteY1" fmla="*/ 12125956 h 13428667"/>
              <a:gd name="connsiteX2" fmla="*/ 3074428 w 11724934"/>
              <a:gd name="connsiteY2" fmla="*/ 11690634 h 13428667"/>
              <a:gd name="connsiteX3" fmla="*/ 8133670 w 11724934"/>
              <a:gd name="connsiteY3" fmla="*/ 3460824 h 13428667"/>
              <a:gd name="connsiteX4" fmla="*/ 6613112 w 11724934"/>
              <a:gd name="connsiteY4" fmla="*/ 2045671 h 13428667"/>
              <a:gd name="connsiteX5" fmla="*/ 988418 w 11724934"/>
              <a:gd name="connsiteY5" fmla="*/ 11195294 h 13428667"/>
              <a:gd name="connsiteX6" fmla="*/ 731845 w 11724934"/>
              <a:gd name="connsiteY6" fmla="*/ 10759973 h 13428667"/>
              <a:gd name="connsiteX7" fmla="*/ 5791089 w 11724934"/>
              <a:gd name="connsiteY7" fmla="*/ 2530161 h 13428667"/>
              <a:gd name="connsiteX8" fmla="*/ 10347090 w 11724934"/>
              <a:gd name="connsiteY8" fmla="*/ 1955479 h 13428667"/>
              <a:gd name="connsiteX9" fmla="*/ 3290281 w 11724934"/>
              <a:gd name="connsiteY9" fmla="*/ 13428667 h 13428667"/>
              <a:gd name="connsiteX10" fmla="*/ 2991235 w 11724934"/>
              <a:gd name="connsiteY10" fmla="*/ 12921283 h 13428667"/>
              <a:gd name="connsiteX11" fmla="*/ 9388443 w 11724934"/>
              <a:gd name="connsiteY11" fmla="*/ 2520493 h 13428667"/>
              <a:gd name="connsiteX12" fmla="*/ 9016568 w 11724934"/>
              <a:gd name="connsiteY12" fmla="*/ 1717422 h 13428667"/>
              <a:gd name="connsiteX13" fmla="*/ 3391873 w 11724934"/>
              <a:gd name="connsiteY13" fmla="*/ 10867044 h 13428667"/>
              <a:gd name="connsiteX14" fmla="*/ 3135302 w 11724934"/>
              <a:gd name="connsiteY14" fmla="*/ 10431723 h 13428667"/>
              <a:gd name="connsiteX15" fmla="*/ 8194543 w 11724934"/>
              <a:gd name="connsiteY15" fmla="*/ 2201912 h 13428667"/>
              <a:gd name="connsiteX16" fmla="*/ 8004509 w 11724934"/>
              <a:gd name="connsiteY16" fmla="*/ 1024816 h 13428667"/>
              <a:gd name="connsiteX17" fmla="*/ 947699 w 11724934"/>
              <a:gd name="connsiteY17" fmla="*/ 12498007 h 13428667"/>
              <a:gd name="connsiteX18" fmla="*/ 648653 w 11724934"/>
              <a:gd name="connsiteY18" fmla="*/ 11990622 h 13428667"/>
              <a:gd name="connsiteX19" fmla="*/ 7045862 w 11724934"/>
              <a:gd name="connsiteY19" fmla="*/ 1589830 h 13428667"/>
              <a:gd name="connsiteX20" fmla="*/ 11724934 w 11724934"/>
              <a:gd name="connsiteY20" fmla="*/ 930662 h 13428667"/>
              <a:gd name="connsiteX21" fmla="*/ 4668125 w 11724934"/>
              <a:gd name="connsiteY21" fmla="*/ 12403851 h 13428667"/>
              <a:gd name="connsiteX22" fmla="*/ 4369080 w 11724934"/>
              <a:gd name="connsiteY22" fmla="*/ 11896466 h 13428667"/>
              <a:gd name="connsiteX23" fmla="*/ 10766288 w 11724934"/>
              <a:gd name="connsiteY23" fmla="*/ 1495676 h 13428667"/>
              <a:gd name="connsiteX24" fmla="*/ 6673985 w 11724934"/>
              <a:gd name="connsiteY24" fmla="*/ 786761 h 13428667"/>
              <a:gd name="connsiteX25" fmla="*/ 1049293 w 11724934"/>
              <a:gd name="connsiteY25" fmla="*/ 9936384 h 13428667"/>
              <a:gd name="connsiteX26" fmla="*/ 792719 w 11724934"/>
              <a:gd name="connsiteY26" fmla="*/ 9501062 h 13428667"/>
              <a:gd name="connsiteX27" fmla="*/ 5851961 w 11724934"/>
              <a:gd name="connsiteY27" fmla="*/ 1271251 h 13428667"/>
              <a:gd name="connsiteX28" fmla="*/ 6440843 w 11724934"/>
              <a:gd name="connsiteY28" fmla="*/ 94156 h 13428667"/>
              <a:gd name="connsiteX29" fmla="*/ 278218 w 11724934"/>
              <a:gd name="connsiteY29" fmla="*/ 10053030 h 13428667"/>
              <a:gd name="connsiteX30" fmla="*/ 0 w 11724934"/>
              <a:gd name="connsiteY30" fmla="*/ 9580984 h 13428667"/>
              <a:gd name="connsiteX31" fmla="*/ 5543097 w 11724934"/>
              <a:gd name="connsiteY31" fmla="*/ 623276 h 13428667"/>
              <a:gd name="connsiteX32" fmla="*/ 9382354 w 11724934"/>
              <a:gd name="connsiteY32" fmla="*/ 0 h 13428667"/>
              <a:gd name="connsiteX33" fmla="*/ 2325545 w 11724934"/>
              <a:gd name="connsiteY33" fmla="*/ 11473190 h 13428667"/>
              <a:gd name="connsiteX34" fmla="*/ 2026498 w 11724934"/>
              <a:gd name="connsiteY34" fmla="*/ 10965805 h 13428667"/>
              <a:gd name="connsiteX35" fmla="*/ 8423706 w 11724934"/>
              <a:gd name="connsiteY35" fmla="*/ 565013 h 134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4934" h="13428667">
                <a:moveTo>
                  <a:pt x="8955694" y="2976334"/>
                </a:moveTo>
                <a:lnTo>
                  <a:pt x="3330999" y="12125956"/>
                </a:lnTo>
                <a:lnTo>
                  <a:pt x="3074428" y="11690634"/>
                </a:lnTo>
                <a:lnTo>
                  <a:pt x="8133670" y="3460824"/>
                </a:lnTo>
                <a:close/>
                <a:moveTo>
                  <a:pt x="6613112" y="2045671"/>
                </a:moveTo>
                <a:lnTo>
                  <a:pt x="988418" y="11195294"/>
                </a:lnTo>
                <a:lnTo>
                  <a:pt x="731845" y="10759973"/>
                </a:lnTo>
                <a:lnTo>
                  <a:pt x="5791089" y="2530161"/>
                </a:lnTo>
                <a:close/>
                <a:moveTo>
                  <a:pt x="10347090" y="1955479"/>
                </a:moveTo>
                <a:lnTo>
                  <a:pt x="3290281" y="13428667"/>
                </a:lnTo>
                <a:lnTo>
                  <a:pt x="2991235" y="12921283"/>
                </a:lnTo>
                <a:lnTo>
                  <a:pt x="9388443" y="2520493"/>
                </a:lnTo>
                <a:close/>
                <a:moveTo>
                  <a:pt x="9016568" y="1717422"/>
                </a:moveTo>
                <a:lnTo>
                  <a:pt x="3391873" y="10867044"/>
                </a:lnTo>
                <a:lnTo>
                  <a:pt x="3135302" y="10431723"/>
                </a:lnTo>
                <a:lnTo>
                  <a:pt x="8194543" y="2201912"/>
                </a:lnTo>
                <a:close/>
                <a:moveTo>
                  <a:pt x="8004509" y="1024816"/>
                </a:moveTo>
                <a:lnTo>
                  <a:pt x="947699" y="12498007"/>
                </a:lnTo>
                <a:lnTo>
                  <a:pt x="648653" y="11990622"/>
                </a:lnTo>
                <a:lnTo>
                  <a:pt x="7045862" y="1589830"/>
                </a:lnTo>
                <a:close/>
                <a:moveTo>
                  <a:pt x="11724934" y="930662"/>
                </a:moveTo>
                <a:lnTo>
                  <a:pt x="4668125" y="12403851"/>
                </a:lnTo>
                <a:lnTo>
                  <a:pt x="4369080" y="11896466"/>
                </a:lnTo>
                <a:lnTo>
                  <a:pt x="10766288" y="1495676"/>
                </a:lnTo>
                <a:close/>
                <a:moveTo>
                  <a:pt x="6673985" y="786761"/>
                </a:moveTo>
                <a:lnTo>
                  <a:pt x="1049293" y="9936384"/>
                </a:lnTo>
                <a:lnTo>
                  <a:pt x="792719" y="9501062"/>
                </a:lnTo>
                <a:lnTo>
                  <a:pt x="5851961" y="1271251"/>
                </a:lnTo>
                <a:close/>
                <a:moveTo>
                  <a:pt x="6440843" y="94156"/>
                </a:moveTo>
                <a:lnTo>
                  <a:pt x="278218" y="10053030"/>
                </a:lnTo>
                <a:lnTo>
                  <a:pt x="0" y="9580984"/>
                </a:lnTo>
                <a:lnTo>
                  <a:pt x="5543097" y="623276"/>
                </a:lnTo>
                <a:close/>
                <a:moveTo>
                  <a:pt x="9382354" y="0"/>
                </a:moveTo>
                <a:lnTo>
                  <a:pt x="2325545" y="11473190"/>
                </a:lnTo>
                <a:lnTo>
                  <a:pt x="2026498" y="10965805"/>
                </a:lnTo>
                <a:lnTo>
                  <a:pt x="8423706" y="565013"/>
                </a:lnTo>
                <a:close/>
              </a:path>
            </a:pathLst>
          </a:custGeom>
        </p:spPr>
        <p:txBody>
          <a:bodyPr wrap="square">
            <a:noAutofit/>
          </a:bodyPr>
          <a:lstStyle>
            <a:lvl1pPr>
              <a:defRPr sz="2800"/>
            </a:lvl1pPr>
          </a:lstStyle>
          <a:p>
            <a:endParaRPr lang="en-US"/>
          </a:p>
        </p:txBody>
      </p:sp>
      <p:sp>
        <p:nvSpPr>
          <p:cNvPr id="5" name="Title 1"/>
          <p:cNvSpPr>
            <a:spLocks noGrp="1"/>
          </p:cNvSpPr>
          <p:nvPr>
            <p:ph type="title"/>
          </p:nvPr>
        </p:nvSpPr>
        <p:spPr>
          <a:xfrm>
            <a:off x="5652420" y="892759"/>
            <a:ext cx="6106443" cy="1600200"/>
          </a:xfrm>
        </p:spPr>
        <p:txBody>
          <a:bodyPr anchor="b"/>
          <a:lstStyle>
            <a:lvl1pPr>
              <a:defRPr sz="3200"/>
            </a:lvl1pPr>
          </a:lstStyle>
          <a:p>
            <a:r>
              <a:rPr lang="en-US"/>
              <a:t>Click to edit Master title style</a:t>
            </a:r>
          </a:p>
        </p:txBody>
      </p:sp>
      <p:sp>
        <p:nvSpPr>
          <p:cNvPr id="6" name="Text Placeholder 3"/>
          <p:cNvSpPr>
            <a:spLocks noGrp="1"/>
          </p:cNvSpPr>
          <p:nvPr>
            <p:ph type="body" sz="half" idx="2"/>
          </p:nvPr>
        </p:nvSpPr>
        <p:spPr>
          <a:xfrm>
            <a:off x="5652420" y="2492959"/>
            <a:ext cx="61064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17020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Mask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684C354-FECB-5948-A248-8700D7C56D1A}" type="slidenum">
              <a:rPr lang="en-US" smtClean="0"/>
              <a:pPr/>
              <a:t>‹#›</a:t>
            </a:fld>
            <a:endParaRPr lang="en-US"/>
          </a:p>
        </p:txBody>
      </p:sp>
      <p:sp>
        <p:nvSpPr>
          <p:cNvPr id="5" name="Title 1"/>
          <p:cNvSpPr>
            <a:spLocks noGrp="1"/>
          </p:cNvSpPr>
          <p:nvPr>
            <p:ph type="title"/>
          </p:nvPr>
        </p:nvSpPr>
        <p:spPr>
          <a:xfrm>
            <a:off x="5652420" y="892759"/>
            <a:ext cx="6106443" cy="1600200"/>
          </a:xfrm>
        </p:spPr>
        <p:txBody>
          <a:bodyPr anchor="b"/>
          <a:lstStyle>
            <a:lvl1pPr>
              <a:defRPr sz="3200"/>
            </a:lvl1pPr>
          </a:lstStyle>
          <a:p>
            <a:r>
              <a:rPr lang="en-US"/>
              <a:t>Click to edit Master title style</a:t>
            </a:r>
          </a:p>
        </p:txBody>
      </p:sp>
      <p:sp>
        <p:nvSpPr>
          <p:cNvPr id="6" name="Text Placeholder 3"/>
          <p:cNvSpPr>
            <a:spLocks noGrp="1"/>
          </p:cNvSpPr>
          <p:nvPr>
            <p:ph type="body" sz="half" idx="2"/>
          </p:nvPr>
        </p:nvSpPr>
        <p:spPr>
          <a:xfrm>
            <a:off x="5652420" y="2492959"/>
            <a:ext cx="61064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18"/>
          <p:cNvSpPr>
            <a:spLocks noGrp="1"/>
          </p:cNvSpPr>
          <p:nvPr>
            <p:ph type="pic" sz="quarter" idx="11"/>
          </p:nvPr>
        </p:nvSpPr>
        <p:spPr>
          <a:xfrm>
            <a:off x="658318" y="1480382"/>
            <a:ext cx="4473877" cy="4155920"/>
          </a:xfrm>
          <a:prstGeom prst="wedgeRectCallout">
            <a:avLst/>
          </a:prstGeom>
        </p:spPr>
        <p:txBody>
          <a:bodyPr wrap="square">
            <a:noAutofit/>
          </a:bodyPr>
          <a:lstStyle>
            <a:lvl1pPr>
              <a:defRPr sz="2800"/>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Mask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684C354-FECB-5948-A248-8700D7C56D1A}" type="slidenum">
              <a:rPr lang="en-US" smtClean="0"/>
              <a:pPr/>
              <a:t>‹#›</a:t>
            </a:fld>
            <a:endParaRPr lang="en-US"/>
          </a:p>
        </p:txBody>
      </p:sp>
      <p:sp>
        <p:nvSpPr>
          <p:cNvPr id="5" name="Title 1"/>
          <p:cNvSpPr>
            <a:spLocks noGrp="1"/>
          </p:cNvSpPr>
          <p:nvPr>
            <p:ph type="title"/>
          </p:nvPr>
        </p:nvSpPr>
        <p:spPr>
          <a:xfrm>
            <a:off x="5652420" y="892759"/>
            <a:ext cx="6106443" cy="1600200"/>
          </a:xfrm>
        </p:spPr>
        <p:txBody>
          <a:bodyPr anchor="b"/>
          <a:lstStyle>
            <a:lvl1pPr>
              <a:defRPr sz="3200"/>
            </a:lvl1pPr>
          </a:lstStyle>
          <a:p>
            <a:r>
              <a:rPr lang="en-US"/>
              <a:t>Click to edit Master title style</a:t>
            </a:r>
          </a:p>
        </p:txBody>
      </p:sp>
      <p:sp>
        <p:nvSpPr>
          <p:cNvPr id="6" name="Text Placeholder 3"/>
          <p:cNvSpPr>
            <a:spLocks noGrp="1"/>
          </p:cNvSpPr>
          <p:nvPr>
            <p:ph type="body" sz="half" idx="2"/>
          </p:nvPr>
        </p:nvSpPr>
        <p:spPr>
          <a:xfrm>
            <a:off x="5652420" y="2492959"/>
            <a:ext cx="61064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18"/>
          <p:cNvSpPr>
            <a:spLocks noGrp="1"/>
          </p:cNvSpPr>
          <p:nvPr>
            <p:ph type="pic" sz="quarter" idx="11"/>
          </p:nvPr>
        </p:nvSpPr>
        <p:spPr>
          <a:xfrm>
            <a:off x="838200" y="1180578"/>
            <a:ext cx="4473877" cy="5123969"/>
          </a:xfrm>
          <a:prstGeom prst="cube">
            <a:avLst/>
          </a:prstGeom>
        </p:spPr>
        <p:txBody>
          <a:bodyPr wrap="square">
            <a:noAutofit/>
          </a:bodyPr>
          <a:lstStyle>
            <a:lvl1pPr>
              <a:defRPr sz="2800"/>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Rectangle 1"/>
          <p:cNvSpPr/>
          <p:nvPr userDrawn="1"/>
        </p:nvSpPr>
        <p:spPr>
          <a:xfrm>
            <a:off x="0" y="0"/>
            <a:ext cx="12192000" cy="6858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
          <p:cNvSpPr>
            <a:spLocks noGrp="1"/>
          </p:cNvSpPr>
          <p:nvPr>
            <p:ph type="pic" sz="quarter" idx="10"/>
          </p:nvPr>
        </p:nvSpPr>
        <p:spPr>
          <a:xfrm>
            <a:off x="1" y="1"/>
            <a:ext cx="5306786" cy="6858000"/>
          </a:xfrm>
          <a:noFill/>
        </p:spPr>
      </p:sp>
      <p:sp>
        <p:nvSpPr>
          <p:cNvPr id="10" name="Title 1"/>
          <p:cNvSpPr>
            <a:spLocks noGrp="1"/>
          </p:cNvSpPr>
          <p:nvPr>
            <p:ph type="title"/>
          </p:nvPr>
        </p:nvSpPr>
        <p:spPr>
          <a:xfrm>
            <a:off x="5471749" y="981856"/>
            <a:ext cx="6415451"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5471749" y="2582056"/>
            <a:ext cx="641545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sp>
        <p:nvSpPr>
          <p:cNvPr id="9" name="Picture Placeholder 1"/>
          <p:cNvSpPr>
            <a:spLocks noGrp="1"/>
          </p:cNvSpPr>
          <p:nvPr>
            <p:ph type="pic" sz="quarter" idx="10"/>
          </p:nvPr>
        </p:nvSpPr>
        <p:spPr>
          <a:xfrm>
            <a:off x="6885214" y="0"/>
            <a:ext cx="5306786" cy="6858000"/>
          </a:xfrm>
          <a:solidFill>
            <a:schemeClr val="bg1"/>
          </a:solidFill>
        </p:spPr>
      </p:sp>
      <p:sp>
        <p:nvSpPr>
          <p:cNvPr id="5" name="Title 1"/>
          <p:cNvSpPr>
            <a:spLocks noGrp="1"/>
          </p:cNvSpPr>
          <p:nvPr>
            <p:ph type="title"/>
          </p:nvPr>
        </p:nvSpPr>
        <p:spPr>
          <a:xfrm>
            <a:off x="270162" y="981856"/>
            <a:ext cx="6415451" cy="1600200"/>
          </a:xfrm>
        </p:spPr>
        <p:txBody>
          <a:bodyPr anchor="b"/>
          <a:lstStyle>
            <a:lvl1pPr>
              <a:defRPr sz="3200"/>
            </a:lvl1pPr>
          </a:lstStyle>
          <a:p>
            <a:r>
              <a:rPr lang="en-US" dirty="0"/>
              <a:t>Click to edit Master title style</a:t>
            </a:r>
          </a:p>
        </p:txBody>
      </p:sp>
      <p:sp>
        <p:nvSpPr>
          <p:cNvPr id="6" name="Text Placeholder 3"/>
          <p:cNvSpPr>
            <a:spLocks noGrp="1"/>
          </p:cNvSpPr>
          <p:nvPr>
            <p:ph type="body" sz="half" idx="2"/>
          </p:nvPr>
        </p:nvSpPr>
        <p:spPr>
          <a:xfrm>
            <a:off x="270162" y="2582056"/>
            <a:ext cx="641545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3">
    <p:spTree>
      <p:nvGrpSpPr>
        <p:cNvPr id="1" name=""/>
        <p:cNvGrpSpPr/>
        <p:nvPr/>
      </p:nvGrpSpPr>
      <p:grpSpPr>
        <a:xfrm>
          <a:off x="0" y="0"/>
          <a:ext cx="0" cy="0"/>
          <a:chOff x="0" y="0"/>
          <a:chExt cx="0" cy="0"/>
        </a:xfrm>
      </p:grpSpPr>
      <p:sp>
        <p:nvSpPr>
          <p:cNvPr id="2" name="Rectangle 1"/>
          <p:cNvSpPr/>
          <p:nvPr userDrawn="1"/>
        </p:nvSpPr>
        <p:spPr>
          <a:xfrm>
            <a:off x="0" y="0"/>
            <a:ext cx="12192000" cy="6858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
          <p:cNvSpPr>
            <a:spLocks noGrp="1"/>
          </p:cNvSpPr>
          <p:nvPr>
            <p:ph type="pic" sz="quarter" idx="10"/>
          </p:nvPr>
        </p:nvSpPr>
        <p:spPr>
          <a:xfrm>
            <a:off x="0" y="1"/>
            <a:ext cx="12191999" cy="3357796"/>
          </a:xfrm>
          <a:noFill/>
        </p:spPr>
      </p:sp>
      <p:sp>
        <p:nvSpPr>
          <p:cNvPr id="10" name="Title 1"/>
          <p:cNvSpPr>
            <a:spLocks noGrp="1"/>
          </p:cNvSpPr>
          <p:nvPr>
            <p:ph type="title"/>
          </p:nvPr>
        </p:nvSpPr>
        <p:spPr>
          <a:xfrm>
            <a:off x="255341" y="3552669"/>
            <a:ext cx="4901276" cy="3102964"/>
          </a:xfrm>
        </p:spPr>
        <p:txBody>
          <a:bodyPr anchor="t" anchorCtr="0"/>
          <a:lstStyle>
            <a:lvl1pPr>
              <a:defRPr sz="3200"/>
            </a:lvl1pPr>
          </a:lstStyle>
          <a:p>
            <a:r>
              <a:rPr lang="en-US" dirty="0"/>
              <a:t>Click to edit Master title style</a:t>
            </a:r>
          </a:p>
        </p:txBody>
      </p:sp>
      <p:sp>
        <p:nvSpPr>
          <p:cNvPr id="11" name="Text Placeholder 3"/>
          <p:cNvSpPr>
            <a:spLocks noGrp="1"/>
          </p:cNvSpPr>
          <p:nvPr>
            <p:ph type="body" sz="half" idx="2"/>
          </p:nvPr>
        </p:nvSpPr>
        <p:spPr>
          <a:xfrm>
            <a:off x="5411958" y="3552669"/>
            <a:ext cx="6505221" cy="31029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Master">
    <p:spTree>
      <p:nvGrpSpPr>
        <p:cNvPr id="1" name=""/>
        <p:cNvGrpSpPr/>
        <p:nvPr/>
      </p:nvGrpSpPr>
      <p:grpSpPr>
        <a:xfrm>
          <a:off x="0" y="0"/>
          <a:ext cx="0" cy="0"/>
          <a:chOff x="0" y="0"/>
          <a:chExt cx="0" cy="0"/>
        </a:xfrm>
      </p:grpSpPr>
      <p:sp>
        <p:nvSpPr>
          <p:cNvPr id="10" name="Title 1"/>
          <p:cNvSpPr>
            <a:spLocks noGrp="1"/>
          </p:cNvSpPr>
          <p:nvPr>
            <p:ph type="title"/>
          </p:nvPr>
        </p:nvSpPr>
        <p:spPr>
          <a:xfrm>
            <a:off x="212994" y="850381"/>
            <a:ext cx="11766011" cy="561589"/>
          </a:xfrm>
        </p:spPr>
        <p:txBody>
          <a:bodyPr anchor="t" anchorCtr="0"/>
          <a:lstStyle>
            <a:lvl1pPr algn="ctr">
              <a:defRPr sz="3200"/>
            </a:lvl1pPr>
          </a:lstStyle>
          <a:p>
            <a:r>
              <a:rPr lang="en-US" dirty="0"/>
              <a:t>Click to edit Master title style</a:t>
            </a:r>
          </a:p>
        </p:txBody>
      </p:sp>
      <p:sp>
        <p:nvSpPr>
          <p:cNvPr id="11" name="Text Placeholder 3"/>
          <p:cNvSpPr>
            <a:spLocks noGrp="1"/>
          </p:cNvSpPr>
          <p:nvPr>
            <p:ph type="body" sz="half" idx="2"/>
          </p:nvPr>
        </p:nvSpPr>
        <p:spPr>
          <a:xfrm>
            <a:off x="305242" y="1548375"/>
            <a:ext cx="11581513" cy="111810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23" name="Group 22"/>
          <p:cNvGrpSpPr/>
          <p:nvPr userDrawn="1"/>
        </p:nvGrpSpPr>
        <p:grpSpPr>
          <a:xfrm>
            <a:off x="978539" y="3129887"/>
            <a:ext cx="3359546" cy="2122597"/>
            <a:chOff x="5898415" y="1976415"/>
            <a:chExt cx="5654530" cy="3255020"/>
          </a:xfrm>
        </p:grpSpPr>
        <p:sp>
          <p:nvSpPr>
            <p:cNvPr id="24"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25"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26"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27"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28"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29"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0"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1"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2"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3"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4"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5"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grpSp>
      <p:sp>
        <p:nvSpPr>
          <p:cNvPr id="50" name="Picture Placeholder 1"/>
          <p:cNvSpPr>
            <a:spLocks noGrp="1"/>
          </p:cNvSpPr>
          <p:nvPr>
            <p:ph type="pic" sz="quarter" idx="24"/>
          </p:nvPr>
        </p:nvSpPr>
        <p:spPr>
          <a:xfrm>
            <a:off x="1402549" y="3268592"/>
            <a:ext cx="2524923" cy="1750617"/>
          </a:xfrm>
        </p:spPr>
      </p:sp>
      <p:grpSp>
        <p:nvGrpSpPr>
          <p:cNvPr id="108" name="Group 107"/>
          <p:cNvGrpSpPr/>
          <p:nvPr userDrawn="1"/>
        </p:nvGrpSpPr>
        <p:grpSpPr>
          <a:xfrm>
            <a:off x="4428056" y="3129887"/>
            <a:ext cx="3359546" cy="2122597"/>
            <a:chOff x="5898415" y="1976415"/>
            <a:chExt cx="5654530" cy="3255020"/>
          </a:xfrm>
        </p:grpSpPr>
        <p:sp>
          <p:nvSpPr>
            <p:cNvPr id="109"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10"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11"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12"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13"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14"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15"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16"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17"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18"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19"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20"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grpSp>
      <p:sp>
        <p:nvSpPr>
          <p:cNvPr id="121" name="Picture Placeholder 1"/>
          <p:cNvSpPr>
            <a:spLocks noGrp="1"/>
          </p:cNvSpPr>
          <p:nvPr>
            <p:ph type="pic" sz="quarter" idx="25"/>
          </p:nvPr>
        </p:nvSpPr>
        <p:spPr>
          <a:xfrm>
            <a:off x="4852066" y="3268592"/>
            <a:ext cx="2524923" cy="1750617"/>
          </a:xfrm>
        </p:spPr>
      </p:sp>
      <p:grpSp>
        <p:nvGrpSpPr>
          <p:cNvPr id="122" name="Group 121"/>
          <p:cNvGrpSpPr/>
          <p:nvPr userDrawn="1"/>
        </p:nvGrpSpPr>
        <p:grpSpPr>
          <a:xfrm>
            <a:off x="7877573" y="3140394"/>
            <a:ext cx="3359546" cy="2122597"/>
            <a:chOff x="5898415" y="1976415"/>
            <a:chExt cx="5654530" cy="3255020"/>
          </a:xfrm>
        </p:grpSpPr>
        <p:sp>
          <p:nvSpPr>
            <p:cNvPr id="123"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24"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25"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26"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27"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28"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29"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30"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31"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32"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33"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34"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grpSp>
      <p:sp>
        <p:nvSpPr>
          <p:cNvPr id="135" name="Picture Placeholder 1"/>
          <p:cNvSpPr>
            <a:spLocks noGrp="1"/>
          </p:cNvSpPr>
          <p:nvPr>
            <p:ph type="pic" sz="quarter" idx="26"/>
          </p:nvPr>
        </p:nvSpPr>
        <p:spPr>
          <a:xfrm>
            <a:off x="8301583" y="3279099"/>
            <a:ext cx="2524923" cy="1750617"/>
          </a:xfrm>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ptop Detail">
    <p:spTree>
      <p:nvGrpSpPr>
        <p:cNvPr id="1" name=""/>
        <p:cNvGrpSpPr/>
        <p:nvPr/>
      </p:nvGrpSpPr>
      <p:grpSpPr>
        <a:xfrm>
          <a:off x="0" y="0"/>
          <a:ext cx="0" cy="0"/>
          <a:chOff x="0" y="0"/>
          <a:chExt cx="0" cy="0"/>
        </a:xfrm>
      </p:grpSpPr>
      <p:grpSp>
        <p:nvGrpSpPr>
          <p:cNvPr id="23" name="Group 22"/>
          <p:cNvGrpSpPr/>
          <p:nvPr userDrawn="1"/>
        </p:nvGrpSpPr>
        <p:grpSpPr>
          <a:xfrm>
            <a:off x="882844" y="781783"/>
            <a:ext cx="10026159" cy="5771542"/>
            <a:chOff x="5898415" y="1976415"/>
            <a:chExt cx="5654530" cy="3255020"/>
          </a:xfrm>
        </p:grpSpPr>
        <p:sp>
          <p:nvSpPr>
            <p:cNvPr id="24"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25"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26"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27"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28"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29"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0"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1"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2"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3"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4"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5"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grpSp>
      <p:sp>
        <p:nvSpPr>
          <p:cNvPr id="50" name="Picture Placeholder 1"/>
          <p:cNvSpPr>
            <a:spLocks noGrp="1"/>
          </p:cNvSpPr>
          <p:nvPr>
            <p:ph type="pic" sz="quarter" idx="24"/>
          </p:nvPr>
        </p:nvSpPr>
        <p:spPr>
          <a:xfrm>
            <a:off x="2176816" y="1153217"/>
            <a:ext cx="7535331" cy="4760095"/>
          </a:xfrm>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ttention">
    <p:spTree>
      <p:nvGrpSpPr>
        <p:cNvPr id="1" name=""/>
        <p:cNvGrpSpPr/>
        <p:nvPr/>
      </p:nvGrpSpPr>
      <p:grpSpPr>
        <a:xfrm>
          <a:off x="0" y="0"/>
          <a:ext cx="0" cy="0"/>
          <a:chOff x="0" y="0"/>
          <a:chExt cx="0" cy="0"/>
        </a:xfrm>
      </p:grpSpPr>
      <p:sp>
        <p:nvSpPr>
          <p:cNvPr id="6" name="Rectangle 5"/>
          <p:cNvSpPr/>
          <p:nvPr userDrawn="1"/>
        </p:nvSpPr>
        <p:spPr>
          <a:xfrm>
            <a:off x="1" y="1"/>
            <a:ext cx="12192000" cy="6858000"/>
          </a:xfrm>
          <a:prstGeom prst="rect">
            <a:avLst/>
          </a:prstGeom>
          <a:solidFill>
            <a:srgbClr val="00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209861" y="479685"/>
            <a:ext cx="11812249" cy="3030278"/>
          </a:xfrm>
        </p:spPr>
        <p:txBody>
          <a:bodyPr anchor="ctr" anchorCtr="0"/>
          <a:lstStyle>
            <a:lvl1pPr algn="ctr">
              <a:defRPr sz="6000">
                <a:solidFill>
                  <a:schemeClr val="bg1"/>
                </a:solidFill>
              </a:defRPr>
            </a:lvl1pPr>
          </a:lstStyle>
          <a:p>
            <a:r>
              <a:rPr lang="en-US" dirty="0"/>
              <a:t>CLICK TO EDIT MASTER TITLE STYLE</a:t>
            </a:r>
          </a:p>
        </p:txBody>
      </p:sp>
      <p:sp>
        <p:nvSpPr>
          <p:cNvPr id="13" name="Subtitle 2"/>
          <p:cNvSpPr>
            <a:spLocks noGrp="1"/>
          </p:cNvSpPr>
          <p:nvPr>
            <p:ph type="subTitle" idx="1"/>
          </p:nvPr>
        </p:nvSpPr>
        <p:spPr>
          <a:xfrm>
            <a:off x="209861" y="3602037"/>
            <a:ext cx="11812249" cy="302361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4709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Detail 2">
    <p:spTree>
      <p:nvGrpSpPr>
        <p:cNvPr id="1" name=""/>
        <p:cNvGrpSpPr/>
        <p:nvPr/>
      </p:nvGrpSpPr>
      <p:grpSpPr>
        <a:xfrm>
          <a:off x="0" y="0"/>
          <a:ext cx="0" cy="0"/>
          <a:chOff x="0" y="0"/>
          <a:chExt cx="0" cy="0"/>
        </a:xfrm>
      </p:grpSpPr>
      <p:sp>
        <p:nvSpPr>
          <p:cNvPr id="16" name="Title 1"/>
          <p:cNvSpPr>
            <a:spLocks noGrp="1"/>
          </p:cNvSpPr>
          <p:nvPr>
            <p:ph type="title"/>
          </p:nvPr>
        </p:nvSpPr>
        <p:spPr>
          <a:xfrm>
            <a:off x="230367" y="1021787"/>
            <a:ext cx="6131223" cy="1600200"/>
          </a:xfrm>
        </p:spPr>
        <p:txBody>
          <a:bodyPr anchor="b"/>
          <a:lstStyle>
            <a:lvl1pPr>
              <a:defRPr sz="3200"/>
            </a:lvl1pPr>
          </a:lstStyle>
          <a:p>
            <a:r>
              <a:rPr lang="en-US"/>
              <a:t>Click to edit Master title style</a:t>
            </a:r>
          </a:p>
        </p:txBody>
      </p:sp>
      <p:sp>
        <p:nvSpPr>
          <p:cNvPr id="17" name="Text Placeholder 3"/>
          <p:cNvSpPr>
            <a:spLocks noGrp="1"/>
          </p:cNvSpPr>
          <p:nvPr>
            <p:ph type="body" sz="half" idx="2"/>
          </p:nvPr>
        </p:nvSpPr>
        <p:spPr>
          <a:xfrm>
            <a:off x="230367" y="2621987"/>
            <a:ext cx="613122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18" name="Group 17"/>
          <p:cNvGrpSpPr/>
          <p:nvPr userDrawn="1"/>
        </p:nvGrpSpPr>
        <p:grpSpPr>
          <a:xfrm>
            <a:off x="6917273" y="1021787"/>
            <a:ext cx="7799832" cy="6256995"/>
            <a:chOff x="12304060" y="1166421"/>
            <a:chExt cx="8305292" cy="6662472"/>
          </a:xfrm>
        </p:grpSpPr>
        <p:sp>
          <p:nvSpPr>
            <p:cNvPr id="19" name="Freeform 5"/>
            <p:cNvSpPr>
              <a:spLocks/>
            </p:cNvSpPr>
            <p:nvPr/>
          </p:nvSpPr>
          <p:spPr bwMode="auto">
            <a:xfrm>
              <a:off x="12304060" y="1166421"/>
              <a:ext cx="8305292" cy="5020727"/>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sp>
          <p:nvSpPr>
            <p:cNvPr id="20" name="Freeform 7"/>
            <p:cNvSpPr>
              <a:spLocks noEditPoints="1"/>
            </p:cNvSpPr>
            <p:nvPr/>
          </p:nvSpPr>
          <p:spPr bwMode="auto">
            <a:xfrm>
              <a:off x="12627309" y="1507993"/>
              <a:ext cx="7658794" cy="4333911"/>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sp>
          <p:nvSpPr>
            <p:cNvPr id="21" name="Rectangle 8"/>
            <p:cNvSpPr>
              <a:spLocks noChangeArrowheads="1"/>
            </p:cNvSpPr>
            <p:nvPr/>
          </p:nvSpPr>
          <p:spPr bwMode="auto">
            <a:xfrm>
              <a:off x="12661894" y="1630076"/>
              <a:ext cx="7585329" cy="4260455"/>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grpSp>
          <p:nvGrpSpPr>
            <p:cNvPr id="22" name="Group 21"/>
            <p:cNvGrpSpPr/>
            <p:nvPr/>
          </p:nvGrpSpPr>
          <p:grpSpPr>
            <a:xfrm>
              <a:off x="16399771" y="1298642"/>
              <a:ext cx="113873" cy="121204"/>
              <a:chOff x="16399771" y="1298642"/>
              <a:chExt cx="113873" cy="121204"/>
            </a:xfrm>
            <a:solidFill>
              <a:schemeClr val="bg1">
                <a:lumMod val="65000"/>
              </a:schemeClr>
            </a:solidFill>
          </p:grpSpPr>
          <p:sp>
            <p:nvSpPr>
              <p:cNvPr id="39" name="Oval 11"/>
              <p:cNvSpPr>
                <a:spLocks noChangeArrowheads="1"/>
              </p:cNvSpPr>
              <p:nvPr/>
            </p:nvSpPr>
            <p:spPr bwMode="auto">
              <a:xfrm>
                <a:off x="16399771" y="1305988"/>
                <a:ext cx="113873" cy="11385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sp>
            <p:nvSpPr>
              <p:cNvPr id="40" name="Oval 12"/>
              <p:cNvSpPr>
                <a:spLocks noChangeArrowheads="1"/>
              </p:cNvSpPr>
              <p:nvPr/>
            </p:nvSpPr>
            <p:spPr bwMode="auto">
              <a:xfrm>
                <a:off x="16399771" y="1298642"/>
                <a:ext cx="113873" cy="11385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sp>
            <p:nvSpPr>
              <p:cNvPr id="41" name="Oval 13"/>
              <p:cNvSpPr>
                <a:spLocks noChangeArrowheads="1"/>
              </p:cNvSpPr>
              <p:nvPr/>
            </p:nvSpPr>
            <p:spPr bwMode="auto">
              <a:xfrm>
                <a:off x="16418136" y="1317007"/>
                <a:ext cx="77140" cy="7345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sp>
            <p:nvSpPr>
              <p:cNvPr id="42" name="Oval 14"/>
              <p:cNvSpPr>
                <a:spLocks noChangeArrowheads="1"/>
              </p:cNvSpPr>
              <p:nvPr/>
            </p:nvSpPr>
            <p:spPr bwMode="auto">
              <a:xfrm>
                <a:off x="16440176" y="1331698"/>
                <a:ext cx="36733" cy="44074"/>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sp>
            <p:nvSpPr>
              <p:cNvPr id="43" name="Oval 15"/>
              <p:cNvSpPr>
                <a:spLocks noChangeArrowheads="1"/>
              </p:cNvSpPr>
              <p:nvPr/>
            </p:nvSpPr>
            <p:spPr bwMode="auto">
              <a:xfrm>
                <a:off x="16451197" y="1350061"/>
                <a:ext cx="11021" cy="1102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grpSp>
        <p:sp>
          <p:nvSpPr>
            <p:cNvPr id="36" name="Freeform 17"/>
            <p:cNvSpPr>
              <a:spLocks/>
            </p:cNvSpPr>
            <p:nvPr/>
          </p:nvSpPr>
          <p:spPr bwMode="auto">
            <a:xfrm>
              <a:off x="12304060" y="6187148"/>
              <a:ext cx="8305292" cy="789654"/>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sp>
          <p:nvSpPr>
            <p:cNvPr id="37" name="Freeform 10"/>
            <p:cNvSpPr>
              <a:spLocks/>
            </p:cNvSpPr>
            <p:nvPr/>
          </p:nvSpPr>
          <p:spPr bwMode="auto">
            <a:xfrm>
              <a:off x="15029635" y="6862944"/>
              <a:ext cx="2821081" cy="965949"/>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sp>
          <p:nvSpPr>
            <p:cNvPr id="38" name="Freeform 16"/>
            <p:cNvSpPr>
              <a:spLocks/>
            </p:cNvSpPr>
            <p:nvPr/>
          </p:nvSpPr>
          <p:spPr bwMode="auto">
            <a:xfrm>
              <a:off x="15029635" y="6862944"/>
              <a:ext cx="2281109" cy="965949"/>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grpSp>
      <p:sp>
        <p:nvSpPr>
          <p:cNvPr id="44" name="Picture Placeholder 1"/>
          <p:cNvSpPr>
            <a:spLocks noGrp="1"/>
          </p:cNvSpPr>
          <p:nvPr>
            <p:ph type="pic" sz="quarter" idx="22"/>
          </p:nvPr>
        </p:nvSpPr>
        <p:spPr>
          <a:xfrm>
            <a:off x="7253329" y="1452196"/>
            <a:ext cx="7160200" cy="4006192"/>
          </a:xfrm>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ne Master">
    <p:spTree>
      <p:nvGrpSpPr>
        <p:cNvPr id="1" name=""/>
        <p:cNvGrpSpPr/>
        <p:nvPr/>
      </p:nvGrpSpPr>
      <p:grpSpPr>
        <a:xfrm>
          <a:off x="0" y="0"/>
          <a:ext cx="0" cy="0"/>
          <a:chOff x="0" y="0"/>
          <a:chExt cx="0" cy="0"/>
        </a:xfrm>
      </p:grpSpPr>
      <p:pic>
        <p:nvPicPr>
          <p:cNvPr id="16" name="Picture 15" descr="iPhone6_mockup_front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014" y="2551813"/>
            <a:ext cx="2623085" cy="4102987"/>
          </a:xfrm>
          <a:prstGeom prst="rect">
            <a:avLst/>
          </a:prstGeom>
        </p:spPr>
      </p:pic>
      <p:sp>
        <p:nvSpPr>
          <p:cNvPr id="17" name="Picture Placeholder 1"/>
          <p:cNvSpPr>
            <a:spLocks noGrp="1"/>
          </p:cNvSpPr>
          <p:nvPr>
            <p:ph type="pic" sz="quarter" idx="21"/>
          </p:nvPr>
        </p:nvSpPr>
        <p:spPr>
          <a:xfrm>
            <a:off x="1971716" y="3197224"/>
            <a:ext cx="1577974" cy="2797175"/>
          </a:xfrm>
        </p:spPr>
      </p:sp>
      <p:sp>
        <p:nvSpPr>
          <p:cNvPr id="39" name="Title 1"/>
          <p:cNvSpPr>
            <a:spLocks noGrp="1"/>
          </p:cNvSpPr>
          <p:nvPr>
            <p:ph type="title"/>
          </p:nvPr>
        </p:nvSpPr>
        <p:spPr>
          <a:xfrm>
            <a:off x="212994" y="850381"/>
            <a:ext cx="11766011" cy="561589"/>
          </a:xfrm>
        </p:spPr>
        <p:txBody>
          <a:bodyPr anchor="t" anchorCtr="0"/>
          <a:lstStyle>
            <a:lvl1pPr algn="ctr">
              <a:defRPr sz="3200"/>
            </a:lvl1pPr>
          </a:lstStyle>
          <a:p>
            <a:r>
              <a:rPr lang="en-US" dirty="0"/>
              <a:t>Click to edit Master title style</a:t>
            </a:r>
          </a:p>
        </p:txBody>
      </p:sp>
      <p:sp>
        <p:nvSpPr>
          <p:cNvPr id="40" name="Text Placeholder 3"/>
          <p:cNvSpPr>
            <a:spLocks noGrp="1"/>
          </p:cNvSpPr>
          <p:nvPr>
            <p:ph type="body" sz="half" idx="2"/>
          </p:nvPr>
        </p:nvSpPr>
        <p:spPr>
          <a:xfrm>
            <a:off x="305242" y="1548375"/>
            <a:ext cx="11581513" cy="111810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41" name="Picture 40" descr="iPhone6_mockup_front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90" y="2551813"/>
            <a:ext cx="2623085" cy="4102987"/>
          </a:xfrm>
          <a:prstGeom prst="rect">
            <a:avLst/>
          </a:prstGeom>
        </p:spPr>
      </p:pic>
      <p:sp>
        <p:nvSpPr>
          <p:cNvPr id="42" name="Picture Placeholder 1"/>
          <p:cNvSpPr>
            <a:spLocks noGrp="1"/>
          </p:cNvSpPr>
          <p:nvPr>
            <p:ph type="pic" sz="quarter" idx="22"/>
          </p:nvPr>
        </p:nvSpPr>
        <p:spPr>
          <a:xfrm>
            <a:off x="4058392" y="3197224"/>
            <a:ext cx="1577974" cy="2797175"/>
          </a:xfrm>
        </p:spPr>
      </p:sp>
      <p:pic>
        <p:nvPicPr>
          <p:cNvPr id="43" name="Picture 42" descr="iPhone6_mockup_front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4073" y="2551813"/>
            <a:ext cx="2623085" cy="4102987"/>
          </a:xfrm>
          <a:prstGeom prst="rect">
            <a:avLst/>
          </a:prstGeom>
        </p:spPr>
      </p:pic>
      <p:sp>
        <p:nvSpPr>
          <p:cNvPr id="44" name="Picture Placeholder 1"/>
          <p:cNvSpPr>
            <a:spLocks noGrp="1"/>
          </p:cNvSpPr>
          <p:nvPr>
            <p:ph type="pic" sz="quarter" idx="23"/>
          </p:nvPr>
        </p:nvSpPr>
        <p:spPr>
          <a:xfrm>
            <a:off x="6172775" y="3197224"/>
            <a:ext cx="1577974" cy="2797175"/>
          </a:xfrm>
        </p:spPr>
      </p:sp>
      <p:pic>
        <p:nvPicPr>
          <p:cNvPr id="45" name="Picture 44" descr="iPhone6_mockup_front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192" y="2551813"/>
            <a:ext cx="2623085" cy="4102987"/>
          </a:xfrm>
          <a:prstGeom prst="rect">
            <a:avLst/>
          </a:prstGeom>
        </p:spPr>
      </p:pic>
      <p:sp>
        <p:nvSpPr>
          <p:cNvPr id="46" name="Picture Placeholder 1"/>
          <p:cNvSpPr>
            <a:spLocks noGrp="1"/>
          </p:cNvSpPr>
          <p:nvPr>
            <p:ph type="pic" sz="quarter" idx="24"/>
          </p:nvPr>
        </p:nvSpPr>
        <p:spPr>
          <a:xfrm>
            <a:off x="8374894" y="3197224"/>
            <a:ext cx="1577974" cy="2797175"/>
          </a:xfrm>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Detail">
    <p:spTree>
      <p:nvGrpSpPr>
        <p:cNvPr id="1" name=""/>
        <p:cNvGrpSpPr/>
        <p:nvPr/>
      </p:nvGrpSpPr>
      <p:grpSpPr>
        <a:xfrm>
          <a:off x="0" y="0"/>
          <a:ext cx="0" cy="0"/>
          <a:chOff x="0" y="0"/>
          <a:chExt cx="0" cy="0"/>
        </a:xfrm>
      </p:grpSpPr>
      <p:pic>
        <p:nvPicPr>
          <p:cNvPr id="16" name="Picture 15" descr="iPhone6_mockup_front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99" y="739564"/>
            <a:ext cx="3781677" cy="5915237"/>
          </a:xfrm>
          <a:prstGeom prst="rect">
            <a:avLst/>
          </a:prstGeom>
        </p:spPr>
      </p:pic>
      <p:sp>
        <p:nvSpPr>
          <p:cNvPr id="17" name="Picture Placeholder 1"/>
          <p:cNvSpPr>
            <a:spLocks noGrp="1"/>
          </p:cNvSpPr>
          <p:nvPr>
            <p:ph type="pic" sz="quarter" idx="21"/>
          </p:nvPr>
        </p:nvSpPr>
        <p:spPr>
          <a:xfrm>
            <a:off x="908719" y="1662223"/>
            <a:ext cx="2309402" cy="4058093"/>
          </a:xfrm>
        </p:spPr>
      </p:sp>
      <p:sp>
        <p:nvSpPr>
          <p:cNvPr id="18" name="Title 1"/>
          <p:cNvSpPr>
            <a:spLocks noGrp="1"/>
          </p:cNvSpPr>
          <p:nvPr>
            <p:ph type="title"/>
          </p:nvPr>
        </p:nvSpPr>
        <p:spPr>
          <a:xfrm>
            <a:off x="3730753" y="981856"/>
            <a:ext cx="8156448" cy="1600200"/>
          </a:xfrm>
        </p:spPr>
        <p:txBody>
          <a:bodyPr anchor="b"/>
          <a:lstStyle>
            <a:lvl1pPr>
              <a:defRPr sz="3200"/>
            </a:lvl1pPr>
          </a:lstStyle>
          <a:p>
            <a:r>
              <a:rPr lang="en-US" dirty="0"/>
              <a:t>Click to edit Master title style</a:t>
            </a:r>
          </a:p>
        </p:txBody>
      </p:sp>
      <p:sp>
        <p:nvSpPr>
          <p:cNvPr id="19" name="Text Placeholder 3"/>
          <p:cNvSpPr>
            <a:spLocks noGrp="1"/>
          </p:cNvSpPr>
          <p:nvPr>
            <p:ph type="body" sz="half" idx="2"/>
          </p:nvPr>
        </p:nvSpPr>
        <p:spPr>
          <a:xfrm>
            <a:off x="3730753" y="2582056"/>
            <a:ext cx="815644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ne Detail 2">
    <p:spTree>
      <p:nvGrpSpPr>
        <p:cNvPr id="1" name=""/>
        <p:cNvGrpSpPr/>
        <p:nvPr/>
      </p:nvGrpSpPr>
      <p:grpSpPr>
        <a:xfrm>
          <a:off x="0" y="0"/>
          <a:ext cx="0" cy="0"/>
          <a:chOff x="0" y="0"/>
          <a:chExt cx="0" cy="0"/>
        </a:xfrm>
      </p:grpSpPr>
      <p:sp>
        <p:nvSpPr>
          <p:cNvPr id="16" name="Title 1"/>
          <p:cNvSpPr>
            <a:spLocks noGrp="1"/>
          </p:cNvSpPr>
          <p:nvPr>
            <p:ph type="title"/>
          </p:nvPr>
        </p:nvSpPr>
        <p:spPr>
          <a:xfrm>
            <a:off x="230367" y="1021787"/>
            <a:ext cx="6131223" cy="1600200"/>
          </a:xfrm>
        </p:spPr>
        <p:txBody>
          <a:bodyPr anchor="b"/>
          <a:lstStyle>
            <a:lvl1pPr>
              <a:defRPr sz="3200"/>
            </a:lvl1pPr>
          </a:lstStyle>
          <a:p>
            <a:r>
              <a:rPr lang="en-US"/>
              <a:t>Click to edit Master title style</a:t>
            </a:r>
          </a:p>
        </p:txBody>
      </p:sp>
      <p:sp>
        <p:nvSpPr>
          <p:cNvPr id="17" name="Text Placeholder 3"/>
          <p:cNvSpPr>
            <a:spLocks noGrp="1"/>
          </p:cNvSpPr>
          <p:nvPr>
            <p:ph type="body" sz="half" idx="2"/>
          </p:nvPr>
        </p:nvSpPr>
        <p:spPr>
          <a:xfrm>
            <a:off x="230367" y="2621987"/>
            <a:ext cx="613122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23" name="Picture 22" descr="iPhone6_mockup_front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7936" y="0"/>
            <a:ext cx="8109249" cy="12684354"/>
          </a:xfrm>
          <a:prstGeom prst="rect">
            <a:avLst/>
          </a:prstGeom>
        </p:spPr>
      </p:pic>
      <p:sp>
        <p:nvSpPr>
          <p:cNvPr id="24" name="Picture Placeholder 1"/>
          <p:cNvSpPr>
            <a:spLocks noGrp="1"/>
          </p:cNvSpPr>
          <p:nvPr>
            <p:ph type="pic" sz="quarter" idx="21"/>
          </p:nvPr>
        </p:nvSpPr>
        <p:spPr>
          <a:xfrm>
            <a:off x="6780174" y="1979611"/>
            <a:ext cx="4952172" cy="8701982"/>
          </a:xfrm>
        </p:spPr>
        <p:txBody>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Rectangle 18"/>
          <p:cNvSpPr/>
          <p:nvPr userDrawn="1"/>
        </p:nvSpPr>
        <p:spPr>
          <a:xfrm>
            <a:off x="0" y="0"/>
            <a:ext cx="59960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hape 2683"/>
          <p:cNvSpPr/>
          <p:nvPr userDrawn="1"/>
        </p:nvSpPr>
        <p:spPr>
          <a:xfrm>
            <a:off x="1123339" y="722062"/>
            <a:ext cx="4522277" cy="5413876"/>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chemeClr val="bg1">
              <a:lumMod val="9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Light" charset="0"/>
              <a:ea typeface="Lato Light" charset="0"/>
              <a:cs typeface="Lato Light" charset="0"/>
            </a:endParaRPr>
          </a:p>
        </p:txBody>
      </p:sp>
      <p:sp>
        <p:nvSpPr>
          <p:cNvPr id="5" name="Rectangle 4"/>
          <p:cNvSpPr/>
          <p:nvPr userDrawn="1"/>
        </p:nvSpPr>
        <p:spPr>
          <a:xfrm>
            <a:off x="5996052" y="0"/>
            <a:ext cx="6243301" cy="6858000"/>
          </a:xfrm>
          <a:prstGeom prst="rect">
            <a:avLst/>
          </a:prstGeom>
          <a:solidFill>
            <a:srgbClr val="00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2129191" y="3770445"/>
            <a:ext cx="1192923" cy="0"/>
          </a:xfrm>
          <a:prstGeom prst="line">
            <a:avLst/>
          </a:prstGeom>
          <a:ln w="57150">
            <a:solidFill>
              <a:srgbClr val="D13138"/>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981698" y="3891600"/>
            <a:ext cx="1487908" cy="446276"/>
          </a:xfrm>
          <a:prstGeom prst="rect">
            <a:avLst/>
          </a:prstGeom>
          <a:noFill/>
        </p:spPr>
        <p:txBody>
          <a:bodyPr wrap="none" rtlCol="0" anchor="ctr" anchorCtr="0">
            <a:spAutoFit/>
          </a:bodyPr>
          <a:lstStyle/>
          <a:p>
            <a:pPr algn="ctr"/>
            <a:r>
              <a:rPr lang="en-US" sz="2300" b="1" dirty="0" err="1">
                <a:solidFill>
                  <a:srgbClr val="004A98"/>
                </a:solidFill>
                <a:latin typeface="Gill Sans" charset="0"/>
                <a:ea typeface="Gill Sans" charset="0"/>
                <a:cs typeface="Gill Sans" charset="0"/>
              </a:rPr>
              <a:t>TBR.edu</a:t>
            </a:r>
            <a:endParaRPr lang="en-US" sz="2300" b="1" dirty="0">
              <a:solidFill>
                <a:srgbClr val="004A98"/>
              </a:solidFill>
              <a:latin typeface="Gill Sans" charset="0"/>
              <a:ea typeface="Gill Sans" charset="0"/>
              <a:cs typeface="Gill Sans" charset="0"/>
            </a:endParaRPr>
          </a:p>
        </p:txBody>
      </p:sp>
      <p:sp>
        <p:nvSpPr>
          <p:cNvPr id="14" name="TextBox 13"/>
          <p:cNvSpPr txBox="1"/>
          <p:nvPr userDrawn="1"/>
        </p:nvSpPr>
        <p:spPr>
          <a:xfrm>
            <a:off x="7701415" y="525418"/>
            <a:ext cx="2795958" cy="461665"/>
          </a:xfrm>
          <a:prstGeom prst="rect">
            <a:avLst/>
          </a:prstGeom>
          <a:noFill/>
        </p:spPr>
        <p:txBody>
          <a:bodyPr wrap="none" rtlCol="0" anchor="ctr" anchorCtr="0">
            <a:spAutoFit/>
          </a:bodyPr>
          <a:lstStyle/>
          <a:p>
            <a:r>
              <a:rPr lang="en-US" sz="2400" b="1" dirty="0">
                <a:solidFill>
                  <a:schemeClr val="bg1"/>
                </a:solidFill>
                <a:latin typeface="Lato Black" charset="0"/>
                <a:ea typeface="Lato Black" charset="0"/>
                <a:cs typeface="Lato Black" charset="0"/>
              </a:rPr>
              <a:t>TBR System</a:t>
            </a:r>
            <a:r>
              <a:rPr lang="en-US" sz="2400" b="1" baseline="0" dirty="0">
                <a:solidFill>
                  <a:schemeClr val="bg1"/>
                </a:solidFill>
                <a:latin typeface="Lato Black" charset="0"/>
                <a:ea typeface="Lato Black" charset="0"/>
                <a:cs typeface="Lato Black" charset="0"/>
              </a:rPr>
              <a:t> Office</a:t>
            </a:r>
            <a:endParaRPr lang="en-US" sz="2400" b="1" dirty="0">
              <a:solidFill>
                <a:schemeClr val="bg1"/>
              </a:solidFill>
              <a:latin typeface="Lato Black" charset="0"/>
              <a:ea typeface="Lato Black" charset="0"/>
              <a:cs typeface="Lato Black" charset="0"/>
            </a:endParaRPr>
          </a:p>
        </p:txBody>
      </p:sp>
      <p:sp>
        <p:nvSpPr>
          <p:cNvPr id="15" name="Shape 2934"/>
          <p:cNvSpPr/>
          <p:nvPr userDrawn="1"/>
        </p:nvSpPr>
        <p:spPr>
          <a:xfrm>
            <a:off x="6931417" y="509292"/>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Light" charset="0"/>
              <a:ea typeface="Lato Light" charset="0"/>
              <a:cs typeface="Lato Light" charset="0"/>
            </a:endParaRPr>
          </a:p>
        </p:txBody>
      </p:sp>
      <p:sp>
        <p:nvSpPr>
          <p:cNvPr id="20" name="TextBox 19"/>
          <p:cNvSpPr txBox="1"/>
          <p:nvPr userDrawn="1"/>
        </p:nvSpPr>
        <p:spPr>
          <a:xfrm>
            <a:off x="7756607" y="987083"/>
            <a:ext cx="4235497" cy="830997"/>
          </a:xfrm>
          <a:prstGeom prst="rect">
            <a:avLst/>
          </a:prstGeom>
          <a:noFill/>
        </p:spPr>
        <p:txBody>
          <a:bodyPr wrap="square" rtlCol="0">
            <a:spAutoFit/>
          </a:bodyPr>
          <a:lstStyle/>
          <a:p>
            <a:r>
              <a:rPr lang="en-US" sz="2400" dirty="0">
                <a:solidFill>
                  <a:schemeClr val="bg1"/>
                </a:solidFill>
                <a:latin typeface="Gill Sans" charset="0"/>
                <a:ea typeface="Gill Sans" charset="0"/>
                <a:cs typeface="Gill Sans" charset="0"/>
              </a:rPr>
              <a:t>1 Bridgestone Park,</a:t>
            </a:r>
            <a:r>
              <a:rPr lang="en-US" sz="2400" baseline="0" dirty="0">
                <a:solidFill>
                  <a:schemeClr val="bg1"/>
                </a:solidFill>
                <a:latin typeface="Gill Sans" charset="0"/>
                <a:ea typeface="Gill Sans" charset="0"/>
                <a:cs typeface="Gill Sans" charset="0"/>
              </a:rPr>
              <a:t> </a:t>
            </a:r>
            <a:r>
              <a:rPr lang="en-US" sz="2400" dirty="0">
                <a:solidFill>
                  <a:schemeClr val="bg1"/>
                </a:solidFill>
                <a:latin typeface="Gill Sans" charset="0"/>
                <a:ea typeface="Gill Sans" charset="0"/>
                <a:cs typeface="Gill Sans" charset="0"/>
              </a:rPr>
              <a:t> Third Floor</a:t>
            </a:r>
          </a:p>
          <a:p>
            <a:r>
              <a:rPr lang="en-US" sz="2400" dirty="0">
                <a:solidFill>
                  <a:schemeClr val="bg1"/>
                </a:solidFill>
                <a:latin typeface="Gill Sans" charset="0"/>
                <a:ea typeface="Gill Sans" charset="0"/>
                <a:cs typeface="Gill Sans" charset="0"/>
              </a:rPr>
              <a:t>Nashville,</a:t>
            </a:r>
            <a:r>
              <a:rPr lang="en-US" sz="2400" baseline="0" dirty="0">
                <a:solidFill>
                  <a:schemeClr val="bg1"/>
                </a:solidFill>
                <a:latin typeface="Gill Sans" charset="0"/>
                <a:ea typeface="Gill Sans" charset="0"/>
                <a:cs typeface="Gill Sans" charset="0"/>
              </a:rPr>
              <a:t> TN 37214</a:t>
            </a:r>
            <a:endParaRPr lang="en-US" sz="2400" dirty="0">
              <a:solidFill>
                <a:schemeClr val="bg1"/>
              </a:solidFill>
              <a:latin typeface="Gill Sans" charset="0"/>
              <a:ea typeface="Gill Sans" charset="0"/>
              <a:cs typeface="Gill Sans" charset="0"/>
            </a:endParaRPr>
          </a:p>
        </p:txBody>
      </p:sp>
      <p:sp>
        <p:nvSpPr>
          <p:cNvPr id="21" name="TextBox 20"/>
          <p:cNvSpPr txBox="1"/>
          <p:nvPr userDrawn="1"/>
        </p:nvSpPr>
        <p:spPr>
          <a:xfrm>
            <a:off x="50556" y="2975425"/>
            <a:ext cx="5405378" cy="830997"/>
          </a:xfrm>
          <a:prstGeom prst="rect">
            <a:avLst/>
          </a:prstGeom>
          <a:noFill/>
        </p:spPr>
        <p:txBody>
          <a:bodyPr wrap="square" rtlCol="0">
            <a:spAutoFit/>
          </a:bodyPr>
          <a:lstStyle/>
          <a:p>
            <a:pPr algn="ctr"/>
            <a:r>
              <a:rPr lang="en-US" sz="4800" b="1" dirty="0">
                <a:solidFill>
                  <a:srgbClr val="004A98"/>
                </a:solidFill>
                <a:latin typeface="Helvetica" charset="0"/>
                <a:ea typeface="Helvetica" charset="0"/>
                <a:cs typeface="Helvetica" charset="0"/>
              </a:rPr>
              <a:t>CONTACT US</a:t>
            </a:r>
          </a:p>
        </p:txBody>
      </p:sp>
      <p:sp>
        <p:nvSpPr>
          <p:cNvPr id="22" name="Subtitle 2"/>
          <p:cNvSpPr>
            <a:spLocks noGrp="1"/>
          </p:cNvSpPr>
          <p:nvPr>
            <p:ph type="subTitle" idx="1"/>
          </p:nvPr>
        </p:nvSpPr>
        <p:spPr>
          <a:xfrm>
            <a:off x="7701415" y="2266779"/>
            <a:ext cx="3750571" cy="419189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04280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on-Standard Section">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347200" y="6324319"/>
            <a:ext cx="2844800" cy="101806"/>
          </a:xfrm>
          <a:prstGeom prst="rect">
            <a:avLst/>
          </a:prstGeom>
        </p:spPr>
        <p:txBody>
          <a:bodyPr/>
          <a:lstStyle/>
          <a:p>
            <a:fld id="{A1F8AB03-4757-F440-97C5-A699FB8D941D}" type="datetimeFigureOut">
              <a:rPr lang="en-US" smtClean="0"/>
              <a:pPr/>
              <a:t>6/21/2017</a:t>
            </a:fld>
            <a:endParaRPr lang="en-US" dirty="0"/>
          </a:p>
        </p:txBody>
      </p:sp>
      <p:sp>
        <p:nvSpPr>
          <p:cNvPr id="4" name="Slide Number Placeholder 3"/>
          <p:cNvSpPr>
            <a:spLocks noGrp="1"/>
          </p:cNvSpPr>
          <p:nvPr>
            <p:ph type="sldNum" sz="quarter" idx="11"/>
          </p:nvPr>
        </p:nvSpPr>
        <p:spPr/>
        <p:txBody>
          <a:bodyPr/>
          <a:lstStyle/>
          <a:p>
            <a:fld id="{3759642A-79F0-B645-914E-35AFE00D152E}" type="slidenum">
              <a:rPr lang="en-US" smtClean="0"/>
              <a:pPr/>
              <a:t>‹#›</a:t>
            </a:fld>
            <a:endParaRPr lang="en-US" dirty="0"/>
          </a:p>
        </p:txBody>
      </p:sp>
      <p:sp>
        <p:nvSpPr>
          <p:cNvPr id="5"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6"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txBox="1">
            <a:spLocks/>
          </p:cNvSpPr>
          <p:nvPr userDrawn="1"/>
        </p:nvSpPr>
        <p:spPr>
          <a:xfrm>
            <a:off x="9347200" y="6039754"/>
            <a:ext cx="2844800" cy="214743"/>
          </a:xfrm>
          <a:prstGeom prst="rect">
            <a:avLst/>
          </a:prstGeom>
        </p:spPr>
        <p:txBody>
          <a:bodyPr vert="horz" lIns="91440" tIns="45720" rIns="91440" bIns="45720" rtlCol="0" anchor="ctr"/>
          <a:lstStyle>
            <a:defPPr>
              <a:defRPr lang="en-US"/>
            </a:defPPr>
            <a:lvl1pPr marL="0" algn="r" defTabSz="457200" rtl="0" eaLnBrk="1" latinLnBrk="0" hangingPunct="1">
              <a:defRPr sz="800" b="1" i="0" kern="1200">
                <a:solidFill>
                  <a:schemeClr val="bg2"/>
                </a:solidFill>
                <a:latin typeface="Verdan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1F8AB03-4757-F440-97C5-A699FB8D941D}" type="datetimeFigureOut">
              <a:rPr lang="en-US" sz="800" smtClean="0"/>
              <a:pPr/>
              <a:t>6/21/2017</a:t>
            </a:fld>
            <a:endParaRPr lang="en-US" sz="800"/>
          </a:p>
        </p:txBody>
      </p:sp>
      <p:sp>
        <p:nvSpPr>
          <p:cNvPr id="8" name="Slide Number Placeholder 5"/>
          <p:cNvSpPr txBox="1">
            <a:spLocks/>
          </p:cNvSpPr>
          <p:nvPr userDrawn="1"/>
        </p:nvSpPr>
        <p:spPr>
          <a:xfrm>
            <a:off x="9347200" y="6254497"/>
            <a:ext cx="2844800" cy="365125"/>
          </a:xfrm>
          <a:prstGeom prst="rect">
            <a:avLst/>
          </a:prstGeom>
        </p:spPr>
        <p:txBody>
          <a:bodyPr/>
          <a:lstStyle>
            <a:defPPr>
              <a:defRPr lang="en-US"/>
            </a:defPPr>
            <a:lvl1pPr marL="0" algn="r" defTabSz="457200" rtl="0" eaLnBrk="1" latinLnBrk="0" hangingPunct="1">
              <a:defRPr sz="800" b="1" i="0" kern="1200">
                <a:solidFill>
                  <a:schemeClr val="bg2"/>
                </a:solidFill>
                <a:latin typeface="Verdan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59642A-79F0-B645-914E-35AFE00D152E}" type="slidenum">
              <a:rPr lang="en-US" sz="800" smtClean="0"/>
              <a:pPr/>
              <a:t>‹#›</a:t>
            </a:fld>
            <a:endParaRPr lang="en-US" sz="800"/>
          </a:p>
        </p:txBody>
      </p:sp>
    </p:spTree>
    <p:extLst>
      <p:ext uri="{BB962C8B-B14F-4D97-AF65-F5344CB8AC3E}">
        <p14:creationId xmlns:p14="http://schemas.microsoft.com/office/powerpoint/2010/main" val="1073125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A684C354-FECB-5948-A248-8700D7C56D1A}" type="slidenum">
              <a:rPr lang="en-US" smtClean="0"/>
              <a:t>‹#›</a:t>
            </a:fld>
            <a:endParaRPr lang="en-US"/>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307771"/>
            <a:ext cx="10515600" cy="426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684C354-FECB-5948-A248-8700D7C56D1A}" type="slidenum">
              <a:rPr lang="en-US" smtClean="0"/>
              <a:t>‹#›</a:t>
            </a:fld>
            <a:endParaRPr lang="en-US"/>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684C354-FECB-5948-A248-8700D7C56D1A}" type="slidenum">
              <a:rPr lang="en-US" smtClean="0"/>
              <a:t>‹#›</a:t>
            </a:fld>
            <a:endParaRPr lang="en-US"/>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684C354-FECB-5948-A248-8700D7C56D1A}" type="slidenum">
              <a:rPr lang="en-US" smtClean="0"/>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ttention with TCAT BG">
    <p:spTree>
      <p:nvGrpSpPr>
        <p:cNvPr id="1" name=""/>
        <p:cNvGrpSpPr/>
        <p:nvPr/>
      </p:nvGrpSpPr>
      <p:grpSpPr>
        <a:xfrm>
          <a:off x="0" y="0"/>
          <a:ext cx="0" cy="0"/>
          <a:chOff x="0" y="0"/>
          <a:chExt cx="0" cy="0"/>
        </a:xfrm>
      </p:grpSpPr>
      <p:sp>
        <p:nvSpPr>
          <p:cNvPr id="6" name="Rectangle 5"/>
          <p:cNvSpPr/>
          <p:nvPr userDrawn="1"/>
        </p:nvSpPr>
        <p:spPr>
          <a:xfrm>
            <a:off x="1" y="1"/>
            <a:ext cx="12192000" cy="6858000"/>
          </a:xfrm>
          <a:prstGeom prst="rect">
            <a:avLst/>
          </a:prstGeom>
          <a:gradFill>
            <a:gsLst>
              <a:gs pos="79000">
                <a:srgbClr val="004A98"/>
              </a:gs>
              <a:gs pos="0">
                <a:schemeClr val="accent5">
                  <a:lumMod val="90000"/>
                  <a:lumOff val="1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2"/>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2442" y="-640159"/>
            <a:ext cx="12187115" cy="8136834"/>
          </a:xfrm>
          <a:prstGeom prst="rect">
            <a:avLst/>
          </a:prstGeom>
        </p:spPr>
      </p:pic>
      <p:sp>
        <p:nvSpPr>
          <p:cNvPr id="12" name="Title 1"/>
          <p:cNvSpPr>
            <a:spLocks noGrp="1"/>
          </p:cNvSpPr>
          <p:nvPr>
            <p:ph type="ctrTitle" hasCustomPrompt="1"/>
          </p:nvPr>
        </p:nvSpPr>
        <p:spPr>
          <a:xfrm>
            <a:off x="209861" y="479685"/>
            <a:ext cx="11812249" cy="3030278"/>
          </a:xfrm>
        </p:spPr>
        <p:txBody>
          <a:bodyPr anchor="ctr" anchorCtr="0"/>
          <a:lstStyle>
            <a:lvl1pPr algn="ctr">
              <a:defRPr sz="6000">
                <a:solidFill>
                  <a:schemeClr val="bg1"/>
                </a:solidFill>
              </a:defRPr>
            </a:lvl1pPr>
          </a:lstStyle>
          <a:p>
            <a:r>
              <a:rPr lang="en-US" dirty="0"/>
              <a:t>CLICK TO EDIT MASTER TITLE STYLE</a:t>
            </a:r>
          </a:p>
        </p:txBody>
      </p:sp>
      <p:sp>
        <p:nvSpPr>
          <p:cNvPr id="13" name="Subtitle 2"/>
          <p:cNvSpPr>
            <a:spLocks noGrp="1"/>
          </p:cNvSpPr>
          <p:nvPr>
            <p:ph type="subTitle" idx="1"/>
          </p:nvPr>
        </p:nvSpPr>
        <p:spPr>
          <a:xfrm>
            <a:off x="209861" y="3602037"/>
            <a:ext cx="11812249" cy="302361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706056"/>
            <a:ext cx="10515600" cy="984632"/>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684C354-FECB-5948-A248-8700D7C56D1A}" type="slidenum">
              <a:rPr lang="en-US" smtClean="0"/>
              <a:t>‹#›</a:t>
            </a:fld>
            <a:endParaRPr lang="en-US"/>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684C354-FECB-5948-A248-8700D7C56D1A}" type="slidenum">
              <a:rPr lang="en-US" smtClean="0"/>
              <a:t>‹#›</a:t>
            </a:fld>
            <a:endParaRPr lang="en-US"/>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84C354-FECB-5948-A248-8700D7C56D1A}" type="slidenum">
              <a:rPr lang="en-US" smtClean="0"/>
              <a:t>‹#›</a:t>
            </a:fld>
            <a:endParaRPr lang="en-US"/>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717630"/>
            <a:ext cx="3932237" cy="133977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684C354-FECB-5948-A248-8700D7C56D1A}" type="slidenum">
              <a:rPr lang="en-US" smtClean="0"/>
              <a:t>‹#›</a:t>
            </a:fld>
            <a:endParaRPr lang="en-US"/>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Mask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684C354-FECB-5948-A248-8700D7C56D1A}" type="slidenum">
              <a:rPr lang="en-US" smtClean="0"/>
              <a:pPr/>
              <a:t>‹#›</a:t>
            </a:fld>
            <a:endParaRPr lang="en-US"/>
          </a:p>
        </p:txBody>
      </p:sp>
      <p:sp>
        <p:nvSpPr>
          <p:cNvPr id="4" name="Picture Placeholder 18"/>
          <p:cNvSpPr>
            <a:spLocks noGrp="1"/>
          </p:cNvSpPr>
          <p:nvPr>
            <p:ph type="pic" sz="quarter" idx="11"/>
          </p:nvPr>
        </p:nvSpPr>
        <p:spPr>
          <a:xfrm>
            <a:off x="838200" y="1180578"/>
            <a:ext cx="4473877" cy="5123969"/>
          </a:xfrm>
          <a:custGeom>
            <a:avLst/>
            <a:gdLst>
              <a:gd name="connsiteX0" fmla="*/ 8955694 w 11724934"/>
              <a:gd name="connsiteY0" fmla="*/ 2976334 h 13428667"/>
              <a:gd name="connsiteX1" fmla="*/ 3330999 w 11724934"/>
              <a:gd name="connsiteY1" fmla="*/ 12125956 h 13428667"/>
              <a:gd name="connsiteX2" fmla="*/ 3074428 w 11724934"/>
              <a:gd name="connsiteY2" fmla="*/ 11690634 h 13428667"/>
              <a:gd name="connsiteX3" fmla="*/ 8133670 w 11724934"/>
              <a:gd name="connsiteY3" fmla="*/ 3460824 h 13428667"/>
              <a:gd name="connsiteX4" fmla="*/ 6613112 w 11724934"/>
              <a:gd name="connsiteY4" fmla="*/ 2045671 h 13428667"/>
              <a:gd name="connsiteX5" fmla="*/ 988418 w 11724934"/>
              <a:gd name="connsiteY5" fmla="*/ 11195294 h 13428667"/>
              <a:gd name="connsiteX6" fmla="*/ 731845 w 11724934"/>
              <a:gd name="connsiteY6" fmla="*/ 10759973 h 13428667"/>
              <a:gd name="connsiteX7" fmla="*/ 5791089 w 11724934"/>
              <a:gd name="connsiteY7" fmla="*/ 2530161 h 13428667"/>
              <a:gd name="connsiteX8" fmla="*/ 10347090 w 11724934"/>
              <a:gd name="connsiteY8" fmla="*/ 1955479 h 13428667"/>
              <a:gd name="connsiteX9" fmla="*/ 3290281 w 11724934"/>
              <a:gd name="connsiteY9" fmla="*/ 13428667 h 13428667"/>
              <a:gd name="connsiteX10" fmla="*/ 2991235 w 11724934"/>
              <a:gd name="connsiteY10" fmla="*/ 12921283 h 13428667"/>
              <a:gd name="connsiteX11" fmla="*/ 9388443 w 11724934"/>
              <a:gd name="connsiteY11" fmla="*/ 2520493 h 13428667"/>
              <a:gd name="connsiteX12" fmla="*/ 9016568 w 11724934"/>
              <a:gd name="connsiteY12" fmla="*/ 1717422 h 13428667"/>
              <a:gd name="connsiteX13" fmla="*/ 3391873 w 11724934"/>
              <a:gd name="connsiteY13" fmla="*/ 10867044 h 13428667"/>
              <a:gd name="connsiteX14" fmla="*/ 3135302 w 11724934"/>
              <a:gd name="connsiteY14" fmla="*/ 10431723 h 13428667"/>
              <a:gd name="connsiteX15" fmla="*/ 8194543 w 11724934"/>
              <a:gd name="connsiteY15" fmla="*/ 2201912 h 13428667"/>
              <a:gd name="connsiteX16" fmla="*/ 8004509 w 11724934"/>
              <a:gd name="connsiteY16" fmla="*/ 1024816 h 13428667"/>
              <a:gd name="connsiteX17" fmla="*/ 947699 w 11724934"/>
              <a:gd name="connsiteY17" fmla="*/ 12498007 h 13428667"/>
              <a:gd name="connsiteX18" fmla="*/ 648653 w 11724934"/>
              <a:gd name="connsiteY18" fmla="*/ 11990622 h 13428667"/>
              <a:gd name="connsiteX19" fmla="*/ 7045862 w 11724934"/>
              <a:gd name="connsiteY19" fmla="*/ 1589830 h 13428667"/>
              <a:gd name="connsiteX20" fmla="*/ 11724934 w 11724934"/>
              <a:gd name="connsiteY20" fmla="*/ 930662 h 13428667"/>
              <a:gd name="connsiteX21" fmla="*/ 4668125 w 11724934"/>
              <a:gd name="connsiteY21" fmla="*/ 12403851 h 13428667"/>
              <a:gd name="connsiteX22" fmla="*/ 4369080 w 11724934"/>
              <a:gd name="connsiteY22" fmla="*/ 11896466 h 13428667"/>
              <a:gd name="connsiteX23" fmla="*/ 10766288 w 11724934"/>
              <a:gd name="connsiteY23" fmla="*/ 1495676 h 13428667"/>
              <a:gd name="connsiteX24" fmla="*/ 6673985 w 11724934"/>
              <a:gd name="connsiteY24" fmla="*/ 786761 h 13428667"/>
              <a:gd name="connsiteX25" fmla="*/ 1049293 w 11724934"/>
              <a:gd name="connsiteY25" fmla="*/ 9936384 h 13428667"/>
              <a:gd name="connsiteX26" fmla="*/ 792719 w 11724934"/>
              <a:gd name="connsiteY26" fmla="*/ 9501062 h 13428667"/>
              <a:gd name="connsiteX27" fmla="*/ 5851961 w 11724934"/>
              <a:gd name="connsiteY27" fmla="*/ 1271251 h 13428667"/>
              <a:gd name="connsiteX28" fmla="*/ 6440843 w 11724934"/>
              <a:gd name="connsiteY28" fmla="*/ 94156 h 13428667"/>
              <a:gd name="connsiteX29" fmla="*/ 278218 w 11724934"/>
              <a:gd name="connsiteY29" fmla="*/ 10053030 h 13428667"/>
              <a:gd name="connsiteX30" fmla="*/ 0 w 11724934"/>
              <a:gd name="connsiteY30" fmla="*/ 9580984 h 13428667"/>
              <a:gd name="connsiteX31" fmla="*/ 5543097 w 11724934"/>
              <a:gd name="connsiteY31" fmla="*/ 623276 h 13428667"/>
              <a:gd name="connsiteX32" fmla="*/ 9382354 w 11724934"/>
              <a:gd name="connsiteY32" fmla="*/ 0 h 13428667"/>
              <a:gd name="connsiteX33" fmla="*/ 2325545 w 11724934"/>
              <a:gd name="connsiteY33" fmla="*/ 11473190 h 13428667"/>
              <a:gd name="connsiteX34" fmla="*/ 2026498 w 11724934"/>
              <a:gd name="connsiteY34" fmla="*/ 10965805 h 13428667"/>
              <a:gd name="connsiteX35" fmla="*/ 8423706 w 11724934"/>
              <a:gd name="connsiteY35" fmla="*/ 565013 h 134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4934" h="13428667">
                <a:moveTo>
                  <a:pt x="8955694" y="2976334"/>
                </a:moveTo>
                <a:lnTo>
                  <a:pt x="3330999" y="12125956"/>
                </a:lnTo>
                <a:lnTo>
                  <a:pt x="3074428" y="11690634"/>
                </a:lnTo>
                <a:lnTo>
                  <a:pt x="8133670" y="3460824"/>
                </a:lnTo>
                <a:close/>
                <a:moveTo>
                  <a:pt x="6613112" y="2045671"/>
                </a:moveTo>
                <a:lnTo>
                  <a:pt x="988418" y="11195294"/>
                </a:lnTo>
                <a:lnTo>
                  <a:pt x="731845" y="10759973"/>
                </a:lnTo>
                <a:lnTo>
                  <a:pt x="5791089" y="2530161"/>
                </a:lnTo>
                <a:close/>
                <a:moveTo>
                  <a:pt x="10347090" y="1955479"/>
                </a:moveTo>
                <a:lnTo>
                  <a:pt x="3290281" y="13428667"/>
                </a:lnTo>
                <a:lnTo>
                  <a:pt x="2991235" y="12921283"/>
                </a:lnTo>
                <a:lnTo>
                  <a:pt x="9388443" y="2520493"/>
                </a:lnTo>
                <a:close/>
                <a:moveTo>
                  <a:pt x="9016568" y="1717422"/>
                </a:moveTo>
                <a:lnTo>
                  <a:pt x="3391873" y="10867044"/>
                </a:lnTo>
                <a:lnTo>
                  <a:pt x="3135302" y="10431723"/>
                </a:lnTo>
                <a:lnTo>
                  <a:pt x="8194543" y="2201912"/>
                </a:lnTo>
                <a:close/>
                <a:moveTo>
                  <a:pt x="8004509" y="1024816"/>
                </a:moveTo>
                <a:lnTo>
                  <a:pt x="947699" y="12498007"/>
                </a:lnTo>
                <a:lnTo>
                  <a:pt x="648653" y="11990622"/>
                </a:lnTo>
                <a:lnTo>
                  <a:pt x="7045862" y="1589830"/>
                </a:lnTo>
                <a:close/>
                <a:moveTo>
                  <a:pt x="11724934" y="930662"/>
                </a:moveTo>
                <a:lnTo>
                  <a:pt x="4668125" y="12403851"/>
                </a:lnTo>
                <a:lnTo>
                  <a:pt x="4369080" y="11896466"/>
                </a:lnTo>
                <a:lnTo>
                  <a:pt x="10766288" y="1495676"/>
                </a:lnTo>
                <a:close/>
                <a:moveTo>
                  <a:pt x="6673985" y="786761"/>
                </a:moveTo>
                <a:lnTo>
                  <a:pt x="1049293" y="9936384"/>
                </a:lnTo>
                <a:lnTo>
                  <a:pt x="792719" y="9501062"/>
                </a:lnTo>
                <a:lnTo>
                  <a:pt x="5851961" y="1271251"/>
                </a:lnTo>
                <a:close/>
                <a:moveTo>
                  <a:pt x="6440843" y="94156"/>
                </a:moveTo>
                <a:lnTo>
                  <a:pt x="278218" y="10053030"/>
                </a:lnTo>
                <a:lnTo>
                  <a:pt x="0" y="9580984"/>
                </a:lnTo>
                <a:lnTo>
                  <a:pt x="5543097" y="623276"/>
                </a:lnTo>
                <a:close/>
                <a:moveTo>
                  <a:pt x="9382354" y="0"/>
                </a:moveTo>
                <a:lnTo>
                  <a:pt x="2325545" y="11473190"/>
                </a:lnTo>
                <a:lnTo>
                  <a:pt x="2026498" y="10965805"/>
                </a:lnTo>
                <a:lnTo>
                  <a:pt x="8423706" y="565013"/>
                </a:lnTo>
                <a:close/>
              </a:path>
            </a:pathLst>
          </a:custGeom>
        </p:spPr>
        <p:txBody>
          <a:bodyPr wrap="square">
            <a:noAutofit/>
          </a:bodyPr>
          <a:lstStyle>
            <a:lvl1pPr>
              <a:defRPr sz="2800"/>
            </a:lvl1pPr>
          </a:lstStyle>
          <a:p>
            <a:endParaRPr lang="en-US"/>
          </a:p>
        </p:txBody>
      </p:sp>
      <p:sp>
        <p:nvSpPr>
          <p:cNvPr id="5" name="Title 1"/>
          <p:cNvSpPr>
            <a:spLocks noGrp="1"/>
          </p:cNvSpPr>
          <p:nvPr>
            <p:ph type="title"/>
          </p:nvPr>
        </p:nvSpPr>
        <p:spPr>
          <a:xfrm>
            <a:off x="5652420" y="892759"/>
            <a:ext cx="6106443" cy="1600200"/>
          </a:xfrm>
        </p:spPr>
        <p:txBody>
          <a:bodyPr anchor="b"/>
          <a:lstStyle>
            <a:lvl1pPr>
              <a:defRPr sz="3200"/>
            </a:lvl1pPr>
          </a:lstStyle>
          <a:p>
            <a:r>
              <a:rPr lang="en-US"/>
              <a:t>Click to edit Master title style</a:t>
            </a:r>
          </a:p>
        </p:txBody>
      </p:sp>
      <p:sp>
        <p:nvSpPr>
          <p:cNvPr id="6" name="Text Placeholder 3"/>
          <p:cNvSpPr>
            <a:spLocks noGrp="1"/>
          </p:cNvSpPr>
          <p:nvPr>
            <p:ph type="body" sz="half" idx="2"/>
          </p:nvPr>
        </p:nvSpPr>
        <p:spPr>
          <a:xfrm>
            <a:off x="5652420" y="2492959"/>
            <a:ext cx="61064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Mask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684C354-FECB-5948-A248-8700D7C56D1A}" type="slidenum">
              <a:rPr lang="en-US" smtClean="0"/>
              <a:pPr/>
              <a:t>‹#›</a:t>
            </a:fld>
            <a:endParaRPr lang="en-US"/>
          </a:p>
        </p:txBody>
      </p:sp>
      <p:sp>
        <p:nvSpPr>
          <p:cNvPr id="5" name="Title 1"/>
          <p:cNvSpPr>
            <a:spLocks noGrp="1"/>
          </p:cNvSpPr>
          <p:nvPr>
            <p:ph type="title"/>
          </p:nvPr>
        </p:nvSpPr>
        <p:spPr>
          <a:xfrm>
            <a:off x="5652420" y="892759"/>
            <a:ext cx="6106443" cy="1600200"/>
          </a:xfrm>
        </p:spPr>
        <p:txBody>
          <a:bodyPr anchor="b"/>
          <a:lstStyle>
            <a:lvl1pPr>
              <a:defRPr sz="3200"/>
            </a:lvl1pPr>
          </a:lstStyle>
          <a:p>
            <a:r>
              <a:rPr lang="en-US"/>
              <a:t>Click to edit Master title style</a:t>
            </a:r>
          </a:p>
        </p:txBody>
      </p:sp>
      <p:sp>
        <p:nvSpPr>
          <p:cNvPr id="6" name="Text Placeholder 3"/>
          <p:cNvSpPr>
            <a:spLocks noGrp="1"/>
          </p:cNvSpPr>
          <p:nvPr>
            <p:ph type="body" sz="half" idx="2"/>
          </p:nvPr>
        </p:nvSpPr>
        <p:spPr>
          <a:xfrm>
            <a:off x="5652420" y="2492959"/>
            <a:ext cx="61064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18"/>
          <p:cNvSpPr>
            <a:spLocks noGrp="1"/>
          </p:cNvSpPr>
          <p:nvPr>
            <p:ph type="pic" sz="quarter" idx="11"/>
          </p:nvPr>
        </p:nvSpPr>
        <p:spPr>
          <a:xfrm>
            <a:off x="658318" y="1480382"/>
            <a:ext cx="4473877" cy="4155920"/>
          </a:xfrm>
          <a:prstGeom prst="wedgeRectCallout">
            <a:avLst/>
          </a:prstGeom>
        </p:spPr>
        <p:txBody>
          <a:bodyPr wrap="square">
            <a:noAutofit/>
          </a:bodyPr>
          <a:lstStyle>
            <a:lvl1pPr>
              <a:defRPr sz="2800"/>
            </a:lvl1p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Mask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684C354-FECB-5948-A248-8700D7C56D1A}" type="slidenum">
              <a:rPr lang="en-US" smtClean="0"/>
              <a:pPr/>
              <a:t>‹#›</a:t>
            </a:fld>
            <a:endParaRPr lang="en-US"/>
          </a:p>
        </p:txBody>
      </p:sp>
      <p:sp>
        <p:nvSpPr>
          <p:cNvPr id="5" name="Title 1"/>
          <p:cNvSpPr>
            <a:spLocks noGrp="1"/>
          </p:cNvSpPr>
          <p:nvPr>
            <p:ph type="title"/>
          </p:nvPr>
        </p:nvSpPr>
        <p:spPr>
          <a:xfrm>
            <a:off x="5652420" y="892759"/>
            <a:ext cx="6106443" cy="1600200"/>
          </a:xfrm>
        </p:spPr>
        <p:txBody>
          <a:bodyPr anchor="b"/>
          <a:lstStyle>
            <a:lvl1pPr>
              <a:defRPr sz="3200"/>
            </a:lvl1pPr>
          </a:lstStyle>
          <a:p>
            <a:r>
              <a:rPr lang="en-US"/>
              <a:t>Click to edit Master title style</a:t>
            </a:r>
          </a:p>
        </p:txBody>
      </p:sp>
      <p:sp>
        <p:nvSpPr>
          <p:cNvPr id="6" name="Text Placeholder 3"/>
          <p:cNvSpPr>
            <a:spLocks noGrp="1"/>
          </p:cNvSpPr>
          <p:nvPr>
            <p:ph type="body" sz="half" idx="2"/>
          </p:nvPr>
        </p:nvSpPr>
        <p:spPr>
          <a:xfrm>
            <a:off x="5652420" y="2492959"/>
            <a:ext cx="61064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18"/>
          <p:cNvSpPr>
            <a:spLocks noGrp="1"/>
          </p:cNvSpPr>
          <p:nvPr>
            <p:ph type="pic" sz="quarter" idx="11"/>
          </p:nvPr>
        </p:nvSpPr>
        <p:spPr>
          <a:xfrm>
            <a:off x="838200" y="1180578"/>
            <a:ext cx="4473877" cy="5123969"/>
          </a:xfrm>
          <a:prstGeom prst="cube">
            <a:avLst/>
          </a:prstGeom>
        </p:spPr>
        <p:txBody>
          <a:bodyPr wrap="square">
            <a:noAutofit/>
          </a:bodyPr>
          <a:lstStyle>
            <a:lvl1pPr>
              <a:defRPr sz="2800"/>
            </a:lvl1p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Rectangle 1"/>
          <p:cNvSpPr/>
          <p:nvPr userDrawn="1"/>
        </p:nvSpPr>
        <p:spPr>
          <a:xfrm>
            <a:off x="0" y="0"/>
            <a:ext cx="12192000" cy="6858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
          <p:cNvSpPr>
            <a:spLocks noGrp="1"/>
          </p:cNvSpPr>
          <p:nvPr>
            <p:ph type="pic" sz="quarter" idx="10"/>
          </p:nvPr>
        </p:nvSpPr>
        <p:spPr>
          <a:xfrm>
            <a:off x="1" y="1"/>
            <a:ext cx="5306786" cy="6858000"/>
          </a:xfrm>
          <a:noFill/>
        </p:spPr>
      </p:sp>
      <p:sp>
        <p:nvSpPr>
          <p:cNvPr id="10" name="Title 1"/>
          <p:cNvSpPr>
            <a:spLocks noGrp="1"/>
          </p:cNvSpPr>
          <p:nvPr>
            <p:ph type="title"/>
          </p:nvPr>
        </p:nvSpPr>
        <p:spPr>
          <a:xfrm>
            <a:off x="5471749" y="981856"/>
            <a:ext cx="6415451"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5471749" y="2582056"/>
            <a:ext cx="641545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sp>
        <p:nvSpPr>
          <p:cNvPr id="9" name="Picture Placeholder 1"/>
          <p:cNvSpPr>
            <a:spLocks noGrp="1"/>
          </p:cNvSpPr>
          <p:nvPr>
            <p:ph type="pic" sz="quarter" idx="10"/>
          </p:nvPr>
        </p:nvSpPr>
        <p:spPr>
          <a:xfrm>
            <a:off x="6885214" y="0"/>
            <a:ext cx="5306786" cy="6858000"/>
          </a:xfrm>
          <a:solidFill>
            <a:schemeClr val="bg1"/>
          </a:solidFill>
        </p:spPr>
      </p:sp>
      <p:sp>
        <p:nvSpPr>
          <p:cNvPr id="5" name="Title 1"/>
          <p:cNvSpPr>
            <a:spLocks noGrp="1"/>
          </p:cNvSpPr>
          <p:nvPr>
            <p:ph type="title"/>
          </p:nvPr>
        </p:nvSpPr>
        <p:spPr>
          <a:xfrm>
            <a:off x="270162" y="981856"/>
            <a:ext cx="6415451" cy="1600200"/>
          </a:xfrm>
        </p:spPr>
        <p:txBody>
          <a:bodyPr anchor="b"/>
          <a:lstStyle>
            <a:lvl1pPr>
              <a:defRPr sz="3200"/>
            </a:lvl1pPr>
          </a:lstStyle>
          <a:p>
            <a:r>
              <a:rPr lang="en-US" dirty="0"/>
              <a:t>Click to edit Master title style</a:t>
            </a:r>
          </a:p>
        </p:txBody>
      </p:sp>
      <p:sp>
        <p:nvSpPr>
          <p:cNvPr id="6" name="Text Placeholder 3"/>
          <p:cNvSpPr>
            <a:spLocks noGrp="1"/>
          </p:cNvSpPr>
          <p:nvPr>
            <p:ph type="body" sz="half" idx="2"/>
          </p:nvPr>
        </p:nvSpPr>
        <p:spPr>
          <a:xfrm>
            <a:off x="270162" y="2582056"/>
            <a:ext cx="641545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with Caption 3">
    <p:spTree>
      <p:nvGrpSpPr>
        <p:cNvPr id="1" name=""/>
        <p:cNvGrpSpPr/>
        <p:nvPr/>
      </p:nvGrpSpPr>
      <p:grpSpPr>
        <a:xfrm>
          <a:off x="0" y="0"/>
          <a:ext cx="0" cy="0"/>
          <a:chOff x="0" y="0"/>
          <a:chExt cx="0" cy="0"/>
        </a:xfrm>
      </p:grpSpPr>
      <p:sp>
        <p:nvSpPr>
          <p:cNvPr id="2" name="Rectangle 1"/>
          <p:cNvSpPr/>
          <p:nvPr userDrawn="1"/>
        </p:nvSpPr>
        <p:spPr>
          <a:xfrm>
            <a:off x="0" y="0"/>
            <a:ext cx="12192000" cy="68580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
          <p:cNvSpPr>
            <a:spLocks noGrp="1"/>
          </p:cNvSpPr>
          <p:nvPr>
            <p:ph type="pic" sz="quarter" idx="10"/>
          </p:nvPr>
        </p:nvSpPr>
        <p:spPr>
          <a:xfrm>
            <a:off x="0" y="1"/>
            <a:ext cx="12191999" cy="3357796"/>
          </a:xfrm>
          <a:noFill/>
        </p:spPr>
      </p:sp>
      <p:sp>
        <p:nvSpPr>
          <p:cNvPr id="10" name="Title 1"/>
          <p:cNvSpPr>
            <a:spLocks noGrp="1"/>
          </p:cNvSpPr>
          <p:nvPr>
            <p:ph type="title"/>
          </p:nvPr>
        </p:nvSpPr>
        <p:spPr>
          <a:xfrm>
            <a:off x="255341" y="3552669"/>
            <a:ext cx="4901276" cy="3102964"/>
          </a:xfrm>
        </p:spPr>
        <p:txBody>
          <a:bodyPr anchor="t" anchorCtr="0"/>
          <a:lstStyle>
            <a:lvl1pPr>
              <a:defRPr sz="3200"/>
            </a:lvl1pPr>
          </a:lstStyle>
          <a:p>
            <a:r>
              <a:rPr lang="en-US" dirty="0"/>
              <a:t>Click to edit Master title style</a:t>
            </a:r>
          </a:p>
        </p:txBody>
      </p:sp>
      <p:sp>
        <p:nvSpPr>
          <p:cNvPr id="11" name="Text Placeholder 3"/>
          <p:cNvSpPr>
            <a:spLocks noGrp="1"/>
          </p:cNvSpPr>
          <p:nvPr>
            <p:ph type="body" sz="half" idx="2"/>
          </p:nvPr>
        </p:nvSpPr>
        <p:spPr>
          <a:xfrm>
            <a:off x="5411958" y="3552669"/>
            <a:ext cx="6505221" cy="31029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A684C354-FECB-5948-A248-8700D7C56D1A}" type="slidenum">
              <a:rPr lang="en-US" smtClean="0"/>
              <a:t>‹#›</a:t>
            </a:fld>
            <a:endParaRPr lang="en-US"/>
          </a:p>
        </p:txBody>
      </p:sp>
    </p:spTree>
    <p:extLst>
      <p:ext uri="{BB962C8B-B14F-4D97-AF65-F5344CB8AC3E}">
        <p14:creationId xmlns:p14="http://schemas.microsoft.com/office/powerpoint/2010/main" val="6263923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ptop Master">
    <p:spTree>
      <p:nvGrpSpPr>
        <p:cNvPr id="1" name=""/>
        <p:cNvGrpSpPr/>
        <p:nvPr/>
      </p:nvGrpSpPr>
      <p:grpSpPr>
        <a:xfrm>
          <a:off x="0" y="0"/>
          <a:ext cx="0" cy="0"/>
          <a:chOff x="0" y="0"/>
          <a:chExt cx="0" cy="0"/>
        </a:xfrm>
      </p:grpSpPr>
      <p:sp>
        <p:nvSpPr>
          <p:cNvPr id="10" name="Title 1"/>
          <p:cNvSpPr>
            <a:spLocks noGrp="1"/>
          </p:cNvSpPr>
          <p:nvPr>
            <p:ph type="title"/>
          </p:nvPr>
        </p:nvSpPr>
        <p:spPr>
          <a:xfrm>
            <a:off x="212994" y="850381"/>
            <a:ext cx="11766011" cy="561589"/>
          </a:xfrm>
        </p:spPr>
        <p:txBody>
          <a:bodyPr anchor="t" anchorCtr="0"/>
          <a:lstStyle>
            <a:lvl1pPr algn="ctr">
              <a:defRPr sz="3200"/>
            </a:lvl1pPr>
          </a:lstStyle>
          <a:p>
            <a:r>
              <a:rPr lang="en-US" dirty="0"/>
              <a:t>Click to edit Master title style</a:t>
            </a:r>
          </a:p>
        </p:txBody>
      </p:sp>
      <p:sp>
        <p:nvSpPr>
          <p:cNvPr id="11" name="Text Placeholder 3"/>
          <p:cNvSpPr>
            <a:spLocks noGrp="1"/>
          </p:cNvSpPr>
          <p:nvPr>
            <p:ph type="body" sz="half" idx="2"/>
          </p:nvPr>
        </p:nvSpPr>
        <p:spPr>
          <a:xfrm>
            <a:off x="305242" y="1548375"/>
            <a:ext cx="11581513" cy="111810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23" name="Group 22"/>
          <p:cNvGrpSpPr/>
          <p:nvPr userDrawn="1"/>
        </p:nvGrpSpPr>
        <p:grpSpPr>
          <a:xfrm>
            <a:off x="978539" y="3129887"/>
            <a:ext cx="3359546" cy="2122597"/>
            <a:chOff x="5898415" y="1976415"/>
            <a:chExt cx="5654530" cy="3255020"/>
          </a:xfrm>
        </p:grpSpPr>
        <p:sp>
          <p:nvSpPr>
            <p:cNvPr id="24"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25"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26"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27"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28"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29"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0"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1"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2"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3"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4"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5"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grpSp>
      <p:sp>
        <p:nvSpPr>
          <p:cNvPr id="50" name="Picture Placeholder 1"/>
          <p:cNvSpPr>
            <a:spLocks noGrp="1"/>
          </p:cNvSpPr>
          <p:nvPr>
            <p:ph type="pic" sz="quarter" idx="24"/>
          </p:nvPr>
        </p:nvSpPr>
        <p:spPr>
          <a:xfrm>
            <a:off x="1402549" y="3268592"/>
            <a:ext cx="2524923" cy="1750617"/>
          </a:xfrm>
        </p:spPr>
      </p:sp>
      <p:grpSp>
        <p:nvGrpSpPr>
          <p:cNvPr id="108" name="Group 107"/>
          <p:cNvGrpSpPr/>
          <p:nvPr userDrawn="1"/>
        </p:nvGrpSpPr>
        <p:grpSpPr>
          <a:xfrm>
            <a:off x="4428056" y="3129887"/>
            <a:ext cx="3359546" cy="2122597"/>
            <a:chOff x="5898415" y="1976415"/>
            <a:chExt cx="5654530" cy="3255020"/>
          </a:xfrm>
        </p:grpSpPr>
        <p:sp>
          <p:nvSpPr>
            <p:cNvPr id="109"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10"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11"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12"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13"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14"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15"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16"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17"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18"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19"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20"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grpSp>
      <p:sp>
        <p:nvSpPr>
          <p:cNvPr id="121" name="Picture Placeholder 1"/>
          <p:cNvSpPr>
            <a:spLocks noGrp="1"/>
          </p:cNvSpPr>
          <p:nvPr>
            <p:ph type="pic" sz="quarter" idx="25"/>
          </p:nvPr>
        </p:nvSpPr>
        <p:spPr>
          <a:xfrm>
            <a:off x="4852066" y="3268592"/>
            <a:ext cx="2524923" cy="1750617"/>
          </a:xfrm>
        </p:spPr>
      </p:sp>
      <p:grpSp>
        <p:nvGrpSpPr>
          <p:cNvPr id="122" name="Group 121"/>
          <p:cNvGrpSpPr/>
          <p:nvPr userDrawn="1"/>
        </p:nvGrpSpPr>
        <p:grpSpPr>
          <a:xfrm>
            <a:off x="7877573" y="3140394"/>
            <a:ext cx="3359546" cy="2122597"/>
            <a:chOff x="5898415" y="1976415"/>
            <a:chExt cx="5654530" cy="3255020"/>
          </a:xfrm>
        </p:grpSpPr>
        <p:sp>
          <p:nvSpPr>
            <p:cNvPr id="123"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24"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25"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26"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27"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28"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29"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30"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31"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32"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33"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134"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grpSp>
      <p:sp>
        <p:nvSpPr>
          <p:cNvPr id="135" name="Picture Placeholder 1"/>
          <p:cNvSpPr>
            <a:spLocks noGrp="1"/>
          </p:cNvSpPr>
          <p:nvPr>
            <p:ph type="pic" sz="quarter" idx="26"/>
          </p:nvPr>
        </p:nvSpPr>
        <p:spPr>
          <a:xfrm>
            <a:off x="8301583" y="3279099"/>
            <a:ext cx="2524923" cy="1750617"/>
          </a:xfrm>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ptop Detail">
    <p:spTree>
      <p:nvGrpSpPr>
        <p:cNvPr id="1" name=""/>
        <p:cNvGrpSpPr/>
        <p:nvPr/>
      </p:nvGrpSpPr>
      <p:grpSpPr>
        <a:xfrm>
          <a:off x="0" y="0"/>
          <a:ext cx="0" cy="0"/>
          <a:chOff x="0" y="0"/>
          <a:chExt cx="0" cy="0"/>
        </a:xfrm>
      </p:grpSpPr>
      <p:grpSp>
        <p:nvGrpSpPr>
          <p:cNvPr id="23" name="Group 22"/>
          <p:cNvGrpSpPr/>
          <p:nvPr userDrawn="1"/>
        </p:nvGrpSpPr>
        <p:grpSpPr>
          <a:xfrm>
            <a:off x="882844" y="781783"/>
            <a:ext cx="10026159" cy="5771542"/>
            <a:chOff x="5898415" y="1976415"/>
            <a:chExt cx="5654530" cy="3255020"/>
          </a:xfrm>
        </p:grpSpPr>
        <p:sp>
          <p:nvSpPr>
            <p:cNvPr id="24"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25"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26"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27"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28"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29"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0"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1"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2"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3"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4"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sp>
          <p:nvSpPr>
            <p:cNvPr id="35"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Light" charset="0"/>
              </a:endParaRPr>
            </a:p>
          </p:txBody>
        </p:sp>
      </p:grpSp>
      <p:sp>
        <p:nvSpPr>
          <p:cNvPr id="50" name="Picture Placeholder 1"/>
          <p:cNvSpPr>
            <a:spLocks noGrp="1"/>
          </p:cNvSpPr>
          <p:nvPr>
            <p:ph type="pic" sz="quarter" idx="24"/>
          </p:nvPr>
        </p:nvSpPr>
        <p:spPr>
          <a:xfrm>
            <a:off x="2176816" y="1153217"/>
            <a:ext cx="7535331" cy="4760095"/>
          </a:xfrm>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ptop Detail 2">
    <p:spTree>
      <p:nvGrpSpPr>
        <p:cNvPr id="1" name=""/>
        <p:cNvGrpSpPr/>
        <p:nvPr/>
      </p:nvGrpSpPr>
      <p:grpSpPr>
        <a:xfrm>
          <a:off x="0" y="0"/>
          <a:ext cx="0" cy="0"/>
          <a:chOff x="0" y="0"/>
          <a:chExt cx="0" cy="0"/>
        </a:xfrm>
      </p:grpSpPr>
      <p:sp>
        <p:nvSpPr>
          <p:cNvPr id="16" name="Title 1"/>
          <p:cNvSpPr>
            <a:spLocks noGrp="1"/>
          </p:cNvSpPr>
          <p:nvPr>
            <p:ph type="title"/>
          </p:nvPr>
        </p:nvSpPr>
        <p:spPr>
          <a:xfrm>
            <a:off x="230367" y="1021787"/>
            <a:ext cx="6131223" cy="1600200"/>
          </a:xfrm>
        </p:spPr>
        <p:txBody>
          <a:bodyPr anchor="b"/>
          <a:lstStyle>
            <a:lvl1pPr>
              <a:defRPr sz="3200"/>
            </a:lvl1pPr>
          </a:lstStyle>
          <a:p>
            <a:r>
              <a:rPr lang="en-US"/>
              <a:t>Click to edit Master title style</a:t>
            </a:r>
          </a:p>
        </p:txBody>
      </p:sp>
      <p:sp>
        <p:nvSpPr>
          <p:cNvPr id="17" name="Text Placeholder 3"/>
          <p:cNvSpPr>
            <a:spLocks noGrp="1"/>
          </p:cNvSpPr>
          <p:nvPr>
            <p:ph type="body" sz="half" idx="2"/>
          </p:nvPr>
        </p:nvSpPr>
        <p:spPr>
          <a:xfrm>
            <a:off x="230367" y="2621987"/>
            <a:ext cx="613122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18" name="Group 17"/>
          <p:cNvGrpSpPr/>
          <p:nvPr userDrawn="1"/>
        </p:nvGrpSpPr>
        <p:grpSpPr>
          <a:xfrm>
            <a:off x="6917273" y="1021787"/>
            <a:ext cx="7799832" cy="6256995"/>
            <a:chOff x="12304060" y="1166421"/>
            <a:chExt cx="8305292" cy="6662472"/>
          </a:xfrm>
        </p:grpSpPr>
        <p:sp>
          <p:nvSpPr>
            <p:cNvPr id="19" name="Freeform 5"/>
            <p:cNvSpPr>
              <a:spLocks/>
            </p:cNvSpPr>
            <p:nvPr/>
          </p:nvSpPr>
          <p:spPr bwMode="auto">
            <a:xfrm>
              <a:off x="12304060" y="1166421"/>
              <a:ext cx="8305292" cy="5020727"/>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sp>
          <p:nvSpPr>
            <p:cNvPr id="20" name="Freeform 7"/>
            <p:cNvSpPr>
              <a:spLocks noEditPoints="1"/>
            </p:cNvSpPr>
            <p:nvPr/>
          </p:nvSpPr>
          <p:spPr bwMode="auto">
            <a:xfrm>
              <a:off x="12627309" y="1507993"/>
              <a:ext cx="7658794" cy="4333911"/>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sp>
          <p:nvSpPr>
            <p:cNvPr id="21" name="Rectangle 8"/>
            <p:cNvSpPr>
              <a:spLocks noChangeArrowheads="1"/>
            </p:cNvSpPr>
            <p:nvPr/>
          </p:nvSpPr>
          <p:spPr bwMode="auto">
            <a:xfrm>
              <a:off x="12661894" y="1630076"/>
              <a:ext cx="7585329" cy="4260455"/>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grpSp>
          <p:nvGrpSpPr>
            <p:cNvPr id="22" name="Group 21"/>
            <p:cNvGrpSpPr/>
            <p:nvPr/>
          </p:nvGrpSpPr>
          <p:grpSpPr>
            <a:xfrm>
              <a:off x="16399771" y="1298642"/>
              <a:ext cx="113873" cy="121204"/>
              <a:chOff x="16399771" y="1298642"/>
              <a:chExt cx="113873" cy="121204"/>
            </a:xfrm>
            <a:solidFill>
              <a:schemeClr val="bg1">
                <a:lumMod val="65000"/>
              </a:schemeClr>
            </a:solidFill>
          </p:grpSpPr>
          <p:sp>
            <p:nvSpPr>
              <p:cNvPr id="39" name="Oval 11"/>
              <p:cNvSpPr>
                <a:spLocks noChangeArrowheads="1"/>
              </p:cNvSpPr>
              <p:nvPr/>
            </p:nvSpPr>
            <p:spPr bwMode="auto">
              <a:xfrm>
                <a:off x="16399771" y="1305988"/>
                <a:ext cx="113873" cy="11385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sp>
            <p:nvSpPr>
              <p:cNvPr id="40" name="Oval 12"/>
              <p:cNvSpPr>
                <a:spLocks noChangeArrowheads="1"/>
              </p:cNvSpPr>
              <p:nvPr/>
            </p:nvSpPr>
            <p:spPr bwMode="auto">
              <a:xfrm>
                <a:off x="16399771" y="1298642"/>
                <a:ext cx="113873" cy="113858"/>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sp>
            <p:nvSpPr>
              <p:cNvPr id="41" name="Oval 13"/>
              <p:cNvSpPr>
                <a:spLocks noChangeArrowheads="1"/>
              </p:cNvSpPr>
              <p:nvPr/>
            </p:nvSpPr>
            <p:spPr bwMode="auto">
              <a:xfrm>
                <a:off x="16418136" y="1317007"/>
                <a:ext cx="77140" cy="73456"/>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sp>
            <p:nvSpPr>
              <p:cNvPr id="42" name="Oval 14"/>
              <p:cNvSpPr>
                <a:spLocks noChangeArrowheads="1"/>
              </p:cNvSpPr>
              <p:nvPr/>
            </p:nvSpPr>
            <p:spPr bwMode="auto">
              <a:xfrm>
                <a:off x="16440176" y="1331698"/>
                <a:ext cx="36733" cy="44074"/>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sp>
            <p:nvSpPr>
              <p:cNvPr id="43" name="Oval 15"/>
              <p:cNvSpPr>
                <a:spLocks noChangeArrowheads="1"/>
              </p:cNvSpPr>
              <p:nvPr/>
            </p:nvSpPr>
            <p:spPr bwMode="auto">
              <a:xfrm>
                <a:off x="16451197" y="1350061"/>
                <a:ext cx="11021" cy="1102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grpSp>
        <p:sp>
          <p:nvSpPr>
            <p:cNvPr id="36" name="Freeform 17"/>
            <p:cNvSpPr>
              <a:spLocks/>
            </p:cNvSpPr>
            <p:nvPr/>
          </p:nvSpPr>
          <p:spPr bwMode="auto">
            <a:xfrm>
              <a:off x="12304060" y="6187148"/>
              <a:ext cx="8305292" cy="789654"/>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sp>
          <p:nvSpPr>
            <p:cNvPr id="37" name="Freeform 10"/>
            <p:cNvSpPr>
              <a:spLocks/>
            </p:cNvSpPr>
            <p:nvPr/>
          </p:nvSpPr>
          <p:spPr bwMode="auto">
            <a:xfrm>
              <a:off x="15029635" y="6862944"/>
              <a:ext cx="2821081" cy="965949"/>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sp>
          <p:nvSpPr>
            <p:cNvPr id="38" name="Freeform 16"/>
            <p:cNvSpPr>
              <a:spLocks/>
            </p:cNvSpPr>
            <p:nvPr/>
          </p:nvSpPr>
          <p:spPr bwMode="auto">
            <a:xfrm>
              <a:off x="15029635" y="6862944"/>
              <a:ext cx="2281109" cy="965949"/>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b="1" dirty="0">
                <a:latin typeface="Lato Bold" charset="0"/>
              </a:endParaRPr>
            </a:p>
          </p:txBody>
        </p:sp>
      </p:grpSp>
      <p:sp>
        <p:nvSpPr>
          <p:cNvPr id="44" name="Picture Placeholder 1"/>
          <p:cNvSpPr>
            <a:spLocks noGrp="1"/>
          </p:cNvSpPr>
          <p:nvPr>
            <p:ph type="pic" sz="quarter" idx="22"/>
          </p:nvPr>
        </p:nvSpPr>
        <p:spPr>
          <a:xfrm>
            <a:off x="7253329" y="1452196"/>
            <a:ext cx="7160200" cy="4006192"/>
          </a:xfrm>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ne Master">
    <p:spTree>
      <p:nvGrpSpPr>
        <p:cNvPr id="1" name=""/>
        <p:cNvGrpSpPr/>
        <p:nvPr/>
      </p:nvGrpSpPr>
      <p:grpSpPr>
        <a:xfrm>
          <a:off x="0" y="0"/>
          <a:ext cx="0" cy="0"/>
          <a:chOff x="0" y="0"/>
          <a:chExt cx="0" cy="0"/>
        </a:xfrm>
      </p:grpSpPr>
      <p:pic>
        <p:nvPicPr>
          <p:cNvPr id="16" name="Picture 15" descr="iPhone6_mockup_front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014" y="2551813"/>
            <a:ext cx="2623085" cy="4102987"/>
          </a:xfrm>
          <a:prstGeom prst="rect">
            <a:avLst/>
          </a:prstGeom>
        </p:spPr>
      </p:pic>
      <p:sp>
        <p:nvSpPr>
          <p:cNvPr id="17" name="Picture Placeholder 1"/>
          <p:cNvSpPr>
            <a:spLocks noGrp="1"/>
          </p:cNvSpPr>
          <p:nvPr>
            <p:ph type="pic" sz="quarter" idx="21"/>
          </p:nvPr>
        </p:nvSpPr>
        <p:spPr>
          <a:xfrm>
            <a:off x="1971716" y="3197224"/>
            <a:ext cx="1577974" cy="2797175"/>
          </a:xfrm>
        </p:spPr>
      </p:sp>
      <p:sp>
        <p:nvSpPr>
          <p:cNvPr id="39" name="Title 1"/>
          <p:cNvSpPr>
            <a:spLocks noGrp="1"/>
          </p:cNvSpPr>
          <p:nvPr>
            <p:ph type="title"/>
          </p:nvPr>
        </p:nvSpPr>
        <p:spPr>
          <a:xfrm>
            <a:off x="212994" y="850381"/>
            <a:ext cx="11766011" cy="561589"/>
          </a:xfrm>
        </p:spPr>
        <p:txBody>
          <a:bodyPr anchor="t" anchorCtr="0"/>
          <a:lstStyle>
            <a:lvl1pPr algn="ctr">
              <a:defRPr sz="3200"/>
            </a:lvl1pPr>
          </a:lstStyle>
          <a:p>
            <a:r>
              <a:rPr lang="en-US" dirty="0"/>
              <a:t>Click to edit Master title style</a:t>
            </a:r>
          </a:p>
        </p:txBody>
      </p:sp>
      <p:sp>
        <p:nvSpPr>
          <p:cNvPr id="40" name="Text Placeholder 3"/>
          <p:cNvSpPr>
            <a:spLocks noGrp="1"/>
          </p:cNvSpPr>
          <p:nvPr>
            <p:ph type="body" sz="half" idx="2"/>
          </p:nvPr>
        </p:nvSpPr>
        <p:spPr>
          <a:xfrm>
            <a:off x="305242" y="1548375"/>
            <a:ext cx="11581513" cy="111810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41" name="Picture 40" descr="iPhone6_mockup_front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90" y="2551813"/>
            <a:ext cx="2623085" cy="4102987"/>
          </a:xfrm>
          <a:prstGeom prst="rect">
            <a:avLst/>
          </a:prstGeom>
        </p:spPr>
      </p:pic>
      <p:sp>
        <p:nvSpPr>
          <p:cNvPr id="42" name="Picture Placeholder 1"/>
          <p:cNvSpPr>
            <a:spLocks noGrp="1"/>
          </p:cNvSpPr>
          <p:nvPr>
            <p:ph type="pic" sz="quarter" idx="22"/>
          </p:nvPr>
        </p:nvSpPr>
        <p:spPr>
          <a:xfrm>
            <a:off x="4058392" y="3197224"/>
            <a:ext cx="1577974" cy="2797175"/>
          </a:xfrm>
        </p:spPr>
      </p:sp>
      <p:pic>
        <p:nvPicPr>
          <p:cNvPr id="43" name="Picture 42" descr="iPhone6_mockup_front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4073" y="2551813"/>
            <a:ext cx="2623085" cy="4102987"/>
          </a:xfrm>
          <a:prstGeom prst="rect">
            <a:avLst/>
          </a:prstGeom>
        </p:spPr>
      </p:pic>
      <p:sp>
        <p:nvSpPr>
          <p:cNvPr id="44" name="Picture Placeholder 1"/>
          <p:cNvSpPr>
            <a:spLocks noGrp="1"/>
          </p:cNvSpPr>
          <p:nvPr>
            <p:ph type="pic" sz="quarter" idx="23"/>
          </p:nvPr>
        </p:nvSpPr>
        <p:spPr>
          <a:xfrm>
            <a:off x="6172775" y="3197224"/>
            <a:ext cx="1577974" cy="2797175"/>
          </a:xfrm>
        </p:spPr>
      </p:sp>
      <p:pic>
        <p:nvPicPr>
          <p:cNvPr id="45" name="Picture 44" descr="iPhone6_mockup_front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192" y="2551813"/>
            <a:ext cx="2623085" cy="4102987"/>
          </a:xfrm>
          <a:prstGeom prst="rect">
            <a:avLst/>
          </a:prstGeom>
        </p:spPr>
      </p:pic>
      <p:sp>
        <p:nvSpPr>
          <p:cNvPr id="46" name="Picture Placeholder 1"/>
          <p:cNvSpPr>
            <a:spLocks noGrp="1"/>
          </p:cNvSpPr>
          <p:nvPr>
            <p:ph type="pic" sz="quarter" idx="24"/>
          </p:nvPr>
        </p:nvSpPr>
        <p:spPr>
          <a:xfrm>
            <a:off x="8374894" y="3197224"/>
            <a:ext cx="1577974" cy="2797175"/>
          </a:xfrm>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ne Detail">
    <p:spTree>
      <p:nvGrpSpPr>
        <p:cNvPr id="1" name=""/>
        <p:cNvGrpSpPr/>
        <p:nvPr/>
      </p:nvGrpSpPr>
      <p:grpSpPr>
        <a:xfrm>
          <a:off x="0" y="0"/>
          <a:ext cx="0" cy="0"/>
          <a:chOff x="0" y="0"/>
          <a:chExt cx="0" cy="0"/>
        </a:xfrm>
      </p:grpSpPr>
      <p:pic>
        <p:nvPicPr>
          <p:cNvPr id="16" name="Picture 15" descr="iPhone6_mockup_front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799" y="739564"/>
            <a:ext cx="3781677" cy="5915237"/>
          </a:xfrm>
          <a:prstGeom prst="rect">
            <a:avLst/>
          </a:prstGeom>
        </p:spPr>
      </p:pic>
      <p:sp>
        <p:nvSpPr>
          <p:cNvPr id="17" name="Picture Placeholder 1"/>
          <p:cNvSpPr>
            <a:spLocks noGrp="1"/>
          </p:cNvSpPr>
          <p:nvPr>
            <p:ph type="pic" sz="quarter" idx="21"/>
          </p:nvPr>
        </p:nvSpPr>
        <p:spPr>
          <a:xfrm>
            <a:off x="908719" y="1662223"/>
            <a:ext cx="2309402" cy="4058093"/>
          </a:xfrm>
        </p:spPr>
      </p:sp>
      <p:sp>
        <p:nvSpPr>
          <p:cNvPr id="18" name="Title 1"/>
          <p:cNvSpPr>
            <a:spLocks noGrp="1"/>
          </p:cNvSpPr>
          <p:nvPr>
            <p:ph type="title"/>
          </p:nvPr>
        </p:nvSpPr>
        <p:spPr>
          <a:xfrm>
            <a:off x="3730753" y="981856"/>
            <a:ext cx="8156448" cy="1600200"/>
          </a:xfrm>
        </p:spPr>
        <p:txBody>
          <a:bodyPr anchor="b"/>
          <a:lstStyle>
            <a:lvl1pPr>
              <a:defRPr sz="3200"/>
            </a:lvl1pPr>
          </a:lstStyle>
          <a:p>
            <a:r>
              <a:rPr lang="en-US" dirty="0"/>
              <a:t>Click to edit Master title style</a:t>
            </a:r>
          </a:p>
        </p:txBody>
      </p:sp>
      <p:sp>
        <p:nvSpPr>
          <p:cNvPr id="19" name="Text Placeholder 3"/>
          <p:cNvSpPr>
            <a:spLocks noGrp="1"/>
          </p:cNvSpPr>
          <p:nvPr>
            <p:ph type="body" sz="half" idx="2"/>
          </p:nvPr>
        </p:nvSpPr>
        <p:spPr>
          <a:xfrm>
            <a:off x="3730753" y="2582056"/>
            <a:ext cx="815644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ne Detail 2">
    <p:spTree>
      <p:nvGrpSpPr>
        <p:cNvPr id="1" name=""/>
        <p:cNvGrpSpPr/>
        <p:nvPr/>
      </p:nvGrpSpPr>
      <p:grpSpPr>
        <a:xfrm>
          <a:off x="0" y="0"/>
          <a:ext cx="0" cy="0"/>
          <a:chOff x="0" y="0"/>
          <a:chExt cx="0" cy="0"/>
        </a:xfrm>
      </p:grpSpPr>
      <p:sp>
        <p:nvSpPr>
          <p:cNvPr id="16" name="Title 1"/>
          <p:cNvSpPr>
            <a:spLocks noGrp="1"/>
          </p:cNvSpPr>
          <p:nvPr>
            <p:ph type="title"/>
          </p:nvPr>
        </p:nvSpPr>
        <p:spPr>
          <a:xfrm>
            <a:off x="230367" y="1021787"/>
            <a:ext cx="6131223" cy="1600200"/>
          </a:xfrm>
        </p:spPr>
        <p:txBody>
          <a:bodyPr anchor="b"/>
          <a:lstStyle>
            <a:lvl1pPr>
              <a:defRPr sz="3200"/>
            </a:lvl1pPr>
          </a:lstStyle>
          <a:p>
            <a:r>
              <a:rPr lang="en-US"/>
              <a:t>Click to edit Master title style</a:t>
            </a:r>
          </a:p>
        </p:txBody>
      </p:sp>
      <p:sp>
        <p:nvSpPr>
          <p:cNvPr id="17" name="Text Placeholder 3"/>
          <p:cNvSpPr>
            <a:spLocks noGrp="1"/>
          </p:cNvSpPr>
          <p:nvPr>
            <p:ph type="body" sz="half" idx="2"/>
          </p:nvPr>
        </p:nvSpPr>
        <p:spPr>
          <a:xfrm>
            <a:off x="230367" y="2621987"/>
            <a:ext cx="613122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23" name="Picture 22" descr="iPhone6_mockup_front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47936" y="0"/>
            <a:ext cx="8109249" cy="12684354"/>
          </a:xfrm>
          <a:prstGeom prst="rect">
            <a:avLst/>
          </a:prstGeom>
        </p:spPr>
      </p:pic>
      <p:sp>
        <p:nvSpPr>
          <p:cNvPr id="24" name="Picture Placeholder 1"/>
          <p:cNvSpPr>
            <a:spLocks noGrp="1"/>
          </p:cNvSpPr>
          <p:nvPr>
            <p:ph type="pic" sz="quarter" idx="21"/>
          </p:nvPr>
        </p:nvSpPr>
        <p:spPr>
          <a:xfrm>
            <a:off x="6780174" y="1979611"/>
            <a:ext cx="4952172" cy="8701982"/>
          </a:xfrm>
        </p:spPr>
        <p:txBody>
          <a:body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 name="Rectangle 18"/>
          <p:cNvSpPr/>
          <p:nvPr userDrawn="1"/>
        </p:nvSpPr>
        <p:spPr>
          <a:xfrm>
            <a:off x="0" y="0"/>
            <a:ext cx="59960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hape 2683"/>
          <p:cNvSpPr/>
          <p:nvPr userDrawn="1"/>
        </p:nvSpPr>
        <p:spPr>
          <a:xfrm>
            <a:off x="1123339" y="722062"/>
            <a:ext cx="4522277" cy="5413876"/>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chemeClr val="bg1">
              <a:lumMod val="95000"/>
            </a:schemeClr>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Light" charset="0"/>
              <a:ea typeface="Lato Light" charset="0"/>
              <a:cs typeface="Lato Light" charset="0"/>
            </a:endParaRPr>
          </a:p>
        </p:txBody>
      </p:sp>
      <p:sp>
        <p:nvSpPr>
          <p:cNvPr id="5" name="Rectangle 4"/>
          <p:cNvSpPr/>
          <p:nvPr userDrawn="1"/>
        </p:nvSpPr>
        <p:spPr>
          <a:xfrm>
            <a:off x="5996052" y="0"/>
            <a:ext cx="6243301" cy="6858000"/>
          </a:xfrm>
          <a:prstGeom prst="rect">
            <a:avLst/>
          </a:prstGeom>
          <a:solidFill>
            <a:srgbClr val="00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2129191" y="3770445"/>
            <a:ext cx="1192923" cy="0"/>
          </a:xfrm>
          <a:prstGeom prst="line">
            <a:avLst/>
          </a:prstGeom>
          <a:ln w="57150">
            <a:solidFill>
              <a:srgbClr val="D13138"/>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981698" y="3891600"/>
            <a:ext cx="1487908" cy="446276"/>
          </a:xfrm>
          <a:prstGeom prst="rect">
            <a:avLst/>
          </a:prstGeom>
          <a:noFill/>
        </p:spPr>
        <p:txBody>
          <a:bodyPr wrap="none" rtlCol="0" anchor="ctr" anchorCtr="0">
            <a:spAutoFit/>
          </a:bodyPr>
          <a:lstStyle/>
          <a:p>
            <a:pPr algn="ctr"/>
            <a:r>
              <a:rPr lang="en-US" sz="2300" b="1" dirty="0" err="1">
                <a:solidFill>
                  <a:srgbClr val="004A98"/>
                </a:solidFill>
                <a:latin typeface="Gill Sans" charset="0"/>
                <a:ea typeface="Gill Sans" charset="0"/>
                <a:cs typeface="Gill Sans" charset="0"/>
              </a:rPr>
              <a:t>TBR.edu</a:t>
            </a:r>
            <a:endParaRPr lang="en-US" sz="2300" b="1" dirty="0">
              <a:solidFill>
                <a:srgbClr val="004A98"/>
              </a:solidFill>
              <a:latin typeface="Gill Sans" charset="0"/>
              <a:ea typeface="Gill Sans" charset="0"/>
              <a:cs typeface="Gill Sans" charset="0"/>
            </a:endParaRPr>
          </a:p>
        </p:txBody>
      </p:sp>
      <p:sp>
        <p:nvSpPr>
          <p:cNvPr id="14" name="TextBox 13"/>
          <p:cNvSpPr txBox="1"/>
          <p:nvPr userDrawn="1"/>
        </p:nvSpPr>
        <p:spPr>
          <a:xfrm>
            <a:off x="7701415" y="525418"/>
            <a:ext cx="2795958" cy="461665"/>
          </a:xfrm>
          <a:prstGeom prst="rect">
            <a:avLst/>
          </a:prstGeom>
          <a:noFill/>
        </p:spPr>
        <p:txBody>
          <a:bodyPr wrap="none" rtlCol="0" anchor="ctr" anchorCtr="0">
            <a:spAutoFit/>
          </a:bodyPr>
          <a:lstStyle/>
          <a:p>
            <a:r>
              <a:rPr lang="en-US" sz="2400" b="1" dirty="0">
                <a:solidFill>
                  <a:schemeClr val="bg1"/>
                </a:solidFill>
                <a:latin typeface="Lato Black" charset="0"/>
                <a:ea typeface="Lato Black" charset="0"/>
                <a:cs typeface="Lato Black" charset="0"/>
              </a:rPr>
              <a:t>TBR System</a:t>
            </a:r>
            <a:r>
              <a:rPr lang="en-US" sz="2400" b="1" baseline="0" dirty="0">
                <a:solidFill>
                  <a:schemeClr val="bg1"/>
                </a:solidFill>
                <a:latin typeface="Lato Black" charset="0"/>
                <a:ea typeface="Lato Black" charset="0"/>
                <a:cs typeface="Lato Black" charset="0"/>
              </a:rPr>
              <a:t> Office</a:t>
            </a:r>
            <a:endParaRPr lang="en-US" sz="2400" b="1" dirty="0">
              <a:solidFill>
                <a:schemeClr val="bg1"/>
              </a:solidFill>
              <a:latin typeface="Lato Black" charset="0"/>
              <a:ea typeface="Lato Black" charset="0"/>
              <a:cs typeface="Lato Black" charset="0"/>
            </a:endParaRPr>
          </a:p>
        </p:txBody>
      </p:sp>
      <p:sp>
        <p:nvSpPr>
          <p:cNvPr id="15" name="Shape 2934"/>
          <p:cNvSpPr/>
          <p:nvPr userDrawn="1"/>
        </p:nvSpPr>
        <p:spPr>
          <a:xfrm>
            <a:off x="6931417" y="509292"/>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Light" charset="0"/>
              <a:ea typeface="Lato Light" charset="0"/>
              <a:cs typeface="Lato Light" charset="0"/>
            </a:endParaRPr>
          </a:p>
        </p:txBody>
      </p:sp>
      <p:sp>
        <p:nvSpPr>
          <p:cNvPr id="20" name="TextBox 19"/>
          <p:cNvSpPr txBox="1"/>
          <p:nvPr userDrawn="1"/>
        </p:nvSpPr>
        <p:spPr>
          <a:xfrm>
            <a:off x="7756607" y="987083"/>
            <a:ext cx="4235497" cy="830997"/>
          </a:xfrm>
          <a:prstGeom prst="rect">
            <a:avLst/>
          </a:prstGeom>
          <a:noFill/>
        </p:spPr>
        <p:txBody>
          <a:bodyPr wrap="square" rtlCol="0">
            <a:spAutoFit/>
          </a:bodyPr>
          <a:lstStyle/>
          <a:p>
            <a:r>
              <a:rPr lang="en-US" sz="2400" dirty="0">
                <a:solidFill>
                  <a:schemeClr val="bg1"/>
                </a:solidFill>
                <a:latin typeface="Gill Sans" charset="0"/>
                <a:ea typeface="Gill Sans" charset="0"/>
                <a:cs typeface="Gill Sans" charset="0"/>
              </a:rPr>
              <a:t>1 Bridgestone Park,</a:t>
            </a:r>
            <a:r>
              <a:rPr lang="en-US" sz="2400" baseline="0" dirty="0">
                <a:solidFill>
                  <a:schemeClr val="bg1"/>
                </a:solidFill>
                <a:latin typeface="Gill Sans" charset="0"/>
                <a:ea typeface="Gill Sans" charset="0"/>
                <a:cs typeface="Gill Sans" charset="0"/>
              </a:rPr>
              <a:t> </a:t>
            </a:r>
            <a:r>
              <a:rPr lang="en-US" sz="2400" dirty="0">
                <a:solidFill>
                  <a:schemeClr val="bg1"/>
                </a:solidFill>
                <a:latin typeface="Gill Sans" charset="0"/>
                <a:ea typeface="Gill Sans" charset="0"/>
                <a:cs typeface="Gill Sans" charset="0"/>
              </a:rPr>
              <a:t> Third Floor</a:t>
            </a:r>
          </a:p>
          <a:p>
            <a:r>
              <a:rPr lang="en-US" sz="2400" dirty="0">
                <a:solidFill>
                  <a:schemeClr val="bg1"/>
                </a:solidFill>
                <a:latin typeface="Gill Sans" charset="0"/>
                <a:ea typeface="Gill Sans" charset="0"/>
                <a:cs typeface="Gill Sans" charset="0"/>
              </a:rPr>
              <a:t>Nashville,</a:t>
            </a:r>
            <a:r>
              <a:rPr lang="en-US" sz="2400" baseline="0" dirty="0">
                <a:solidFill>
                  <a:schemeClr val="bg1"/>
                </a:solidFill>
                <a:latin typeface="Gill Sans" charset="0"/>
                <a:ea typeface="Gill Sans" charset="0"/>
                <a:cs typeface="Gill Sans" charset="0"/>
              </a:rPr>
              <a:t> TN 37214</a:t>
            </a:r>
            <a:endParaRPr lang="en-US" sz="2400" dirty="0">
              <a:solidFill>
                <a:schemeClr val="bg1"/>
              </a:solidFill>
              <a:latin typeface="Gill Sans" charset="0"/>
              <a:ea typeface="Gill Sans" charset="0"/>
              <a:cs typeface="Gill Sans" charset="0"/>
            </a:endParaRPr>
          </a:p>
        </p:txBody>
      </p:sp>
      <p:sp>
        <p:nvSpPr>
          <p:cNvPr id="21" name="TextBox 20"/>
          <p:cNvSpPr txBox="1"/>
          <p:nvPr userDrawn="1"/>
        </p:nvSpPr>
        <p:spPr>
          <a:xfrm>
            <a:off x="50556" y="2975425"/>
            <a:ext cx="5405378" cy="830997"/>
          </a:xfrm>
          <a:prstGeom prst="rect">
            <a:avLst/>
          </a:prstGeom>
          <a:noFill/>
        </p:spPr>
        <p:txBody>
          <a:bodyPr wrap="square" rtlCol="0">
            <a:spAutoFit/>
          </a:bodyPr>
          <a:lstStyle/>
          <a:p>
            <a:pPr algn="ctr"/>
            <a:r>
              <a:rPr lang="en-US" sz="4800" b="1" dirty="0">
                <a:solidFill>
                  <a:srgbClr val="004A98"/>
                </a:solidFill>
                <a:latin typeface="Helvetica" charset="0"/>
                <a:ea typeface="Helvetica" charset="0"/>
                <a:cs typeface="Helvetica" charset="0"/>
              </a:rPr>
              <a:t>CONTACT US</a:t>
            </a:r>
          </a:p>
        </p:txBody>
      </p:sp>
      <p:sp>
        <p:nvSpPr>
          <p:cNvPr id="22" name="Subtitle 2"/>
          <p:cNvSpPr>
            <a:spLocks noGrp="1"/>
          </p:cNvSpPr>
          <p:nvPr>
            <p:ph type="subTitle" idx="1"/>
          </p:nvPr>
        </p:nvSpPr>
        <p:spPr>
          <a:xfrm>
            <a:off x="7701415" y="2266779"/>
            <a:ext cx="3750571" cy="419189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2307771"/>
            <a:ext cx="10515600" cy="426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A684C354-FECB-5948-A248-8700D7C56D1A}" type="slidenum">
              <a:rPr lang="en-US" smtClean="0"/>
              <a:t>‹#›</a:t>
            </a:fld>
            <a:endParaRPr lang="en-US"/>
          </a:p>
        </p:txBody>
      </p:sp>
    </p:spTree>
    <p:extLst>
      <p:ext uri="{BB962C8B-B14F-4D97-AF65-F5344CB8AC3E}">
        <p14:creationId xmlns:p14="http://schemas.microsoft.com/office/powerpoint/2010/main" val="811657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684C354-FECB-5948-A248-8700D7C56D1A}" type="slidenum">
              <a:rPr lang="en-US" smtClean="0"/>
              <a:t>‹#›</a:t>
            </a:fld>
            <a:endParaRPr lang="en-US"/>
          </a:p>
        </p:txBody>
      </p:sp>
    </p:spTree>
    <p:extLst>
      <p:ext uri="{BB962C8B-B14F-4D97-AF65-F5344CB8AC3E}">
        <p14:creationId xmlns:p14="http://schemas.microsoft.com/office/powerpoint/2010/main" val="71598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684C354-FECB-5948-A248-8700D7C56D1A}" type="slidenum">
              <a:rPr lang="en-US" smtClean="0"/>
              <a:t>‹#›</a:t>
            </a:fld>
            <a:endParaRPr lang="en-US"/>
          </a:p>
        </p:txBody>
      </p:sp>
    </p:spTree>
    <p:extLst>
      <p:ext uri="{BB962C8B-B14F-4D97-AF65-F5344CB8AC3E}">
        <p14:creationId xmlns:p14="http://schemas.microsoft.com/office/powerpoint/2010/main" val="114233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4481"/>
            <a:ext cx="10515600" cy="996207"/>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684C354-FECB-5948-A248-8700D7C56D1A}" type="slidenum">
              <a:rPr lang="en-US" smtClean="0"/>
              <a:t>‹#›</a:t>
            </a:fld>
            <a:endParaRPr lang="en-US"/>
          </a:p>
        </p:txBody>
      </p:sp>
    </p:spTree>
    <p:extLst>
      <p:ext uri="{BB962C8B-B14F-4D97-AF65-F5344CB8AC3E}">
        <p14:creationId xmlns:p14="http://schemas.microsoft.com/office/powerpoint/2010/main" val="64798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684C354-FECB-5948-A248-8700D7C56D1A}" type="slidenum">
              <a:rPr lang="en-US" smtClean="0"/>
              <a:t>‹#›</a:t>
            </a:fld>
            <a:endParaRPr lang="en-US"/>
          </a:p>
        </p:txBody>
      </p:sp>
    </p:spTree>
    <p:extLst>
      <p:ext uri="{BB962C8B-B14F-4D97-AF65-F5344CB8AC3E}">
        <p14:creationId xmlns:p14="http://schemas.microsoft.com/office/powerpoint/2010/main" val="794337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image" Target="../media/image1.pn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8627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307771"/>
            <a:ext cx="10515600" cy="38691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246811" y="127545"/>
            <a:ext cx="9873344" cy="365125"/>
          </a:xfrm>
          <a:prstGeom prst="rect">
            <a:avLst/>
          </a:prstGeom>
        </p:spPr>
        <p:txBody>
          <a:bodyPr vert="horz" lIns="91440" tIns="45720" rIns="91440" bIns="45720" rtlCol="0" anchor="ctr"/>
          <a:lstStyle>
            <a:lvl1pPr algn="r">
              <a:defRPr sz="1200">
                <a:solidFill>
                  <a:schemeClr val="bg1"/>
                </a:solidFill>
                <a:latin typeface="Gill Sans" charset="0"/>
                <a:ea typeface="Gill Sans" charset="0"/>
                <a:cs typeface="Gill Sans" charset="0"/>
              </a:defRPr>
            </a:lvl1pPr>
          </a:lstStyle>
          <a:p>
            <a:fld id="{A684C354-FECB-5948-A248-8700D7C56D1A}" type="slidenum">
              <a:rPr lang="en-US" smtClean="0"/>
              <a:pPr/>
              <a:t>‹#›</a:t>
            </a:fld>
            <a:endParaRPr lang="en-US"/>
          </a:p>
        </p:txBody>
      </p:sp>
      <p:pic>
        <p:nvPicPr>
          <p:cNvPr id="8" name="Picture 7"/>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66403" y="37374"/>
            <a:ext cx="1927819" cy="455295"/>
          </a:xfrm>
          <a:prstGeom prst="rect">
            <a:avLst/>
          </a:prstGeom>
        </p:spPr>
      </p:pic>
      <p:sp>
        <p:nvSpPr>
          <p:cNvPr id="9" name="Rectangle 8"/>
          <p:cNvSpPr/>
          <p:nvPr userDrawn="1"/>
        </p:nvSpPr>
        <p:spPr>
          <a:xfrm>
            <a:off x="2055223" y="0"/>
            <a:ext cx="10136777" cy="585108"/>
          </a:xfrm>
          <a:prstGeom prst="rect">
            <a:avLst/>
          </a:prstGeom>
          <a:solidFill>
            <a:srgbClr val="004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786272"/>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95"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88" r:id="rId12"/>
    <p:sldLayoutId id="2147483691" r:id="rId13"/>
    <p:sldLayoutId id="2147483694" r:id="rId14"/>
    <p:sldLayoutId id="2147483690" r:id="rId15"/>
    <p:sldLayoutId id="2147483692" r:id="rId16"/>
    <p:sldLayoutId id="2147483693" r:id="rId17"/>
    <p:sldLayoutId id="2147483697" r:id="rId18"/>
    <p:sldLayoutId id="2147483698" r:id="rId19"/>
    <p:sldLayoutId id="2147483700" r:id="rId20"/>
    <p:sldLayoutId id="2147483699" r:id="rId21"/>
    <p:sldLayoutId id="2147483701" r:id="rId22"/>
    <p:sldLayoutId id="2147483702" r:id="rId23"/>
    <p:sldLayoutId id="2147483696" r:id="rId24"/>
    <p:sldLayoutId id="2147483728" r:id="rId25"/>
  </p:sldLayoutIdLst>
  <p:hf hdr="0" ftr="0" dt="0"/>
  <p:txStyles>
    <p:titleStyle>
      <a:lvl1pPr algn="l" defTabSz="914400" rtl="0" eaLnBrk="1" latinLnBrk="0" hangingPunct="1">
        <a:lnSpc>
          <a:spcPct val="90000"/>
        </a:lnSpc>
        <a:spcBef>
          <a:spcPct val="0"/>
        </a:spcBef>
        <a:buNone/>
        <a:defRPr sz="4400" b="1" kern="1200">
          <a:solidFill>
            <a:schemeClr val="tx1">
              <a:lumMod val="50000"/>
              <a:lumOff val="50000"/>
            </a:schemeClr>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004A98"/>
          </a:solidFill>
          <a:latin typeface="+mn-lt"/>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kern="1200">
          <a:solidFill>
            <a:srgbClr val="004A98"/>
          </a:solidFill>
          <a:latin typeface="+mn-lt"/>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kern="1200">
          <a:solidFill>
            <a:srgbClr val="004A98"/>
          </a:solidFill>
          <a:latin typeface="+mn-lt"/>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kern="1200">
          <a:solidFill>
            <a:srgbClr val="004A98"/>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04A98"/>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4A98"/>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12192000" cy="5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88627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307771"/>
            <a:ext cx="10515600" cy="38691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246811" y="127545"/>
            <a:ext cx="9873344" cy="365125"/>
          </a:xfrm>
          <a:prstGeom prst="rect">
            <a:avLst/>
          </a:prstGeom>
        </p:spPr>
        <p:txBody>
          <a:bodyPr vert="horz" lIns="91440" tIns="45720" rIns="91440" bIns="45720" rtlCol="0" anchor="ctr"/>
          <a:lstStyle>
            <a:lvl1pPr algn="r">
              <a:defRPr sz="1200">
                <a:solidFill>
                  <a:srgbClr val="004A98"/>
                </a:solidFill>
                <a:latin typeface="Gill Sans" charset="0"/>
                <a:ea typeface="Gill Sans" charset="0"/>
                <a:cs typeface="Gill Sans" charset="0"/>
              </a:defRPr>
            </a:lvl1pPr>
          </a:lstStyle>
          <a:p>
            <a:fld id="{A684C354-FECB-5948-A248-8700D7C56D1A}" type="slidenum">
              <a:rPr lang="en-US" smtClean="0"/>
              <a:pPr/>
              <a:t>‹#›</a:t>
            </a:fld>
            <a:endParaRPr lang="en-US" dirty="0"/>
          </a:p>
        </p:txBody>
      </p:sp>
      <p:pic>
        <p:nvPicPr>
          <p:cNvPr id="8" name="Picture 7"/>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66403" y="37374"/>
            <a:ext cx="1927819" cy="455295"/>
          </a:xfrm>
          <a:prstGeom prst="rect">
            <a:avLst/>
          </a:prstGeom>
        </p:spPr>
      </p:pic>
    </p:spTree>
    <p:extLst>
      <p:ext uri="{BB962C8B-B14F-4D97-AF65-F5344CB8AC3E}">
        <p14:creationId xmlns:p14="http://schemas.microsoft.com/office/powerpoint/2010/main" val="115331300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Lst>
  <p:hf hdr="0" ftr="0" dt="0"/>
  <p:txStyles>
    <p:titleStyle>
      <a:lvl1pPr algn="l" defTabSz="914400" rtl="0" eaLnBrk="1" latinLnBrk="0" hangingPunct="1">
        <a:lnSpc>
          <a:spcPct val="90000"/>
        </a:lnSpc>
        <a:spcBef>
          <a:spcPct val="0"/>
        </a:spcBef>
        <a:buNone/>
        <a:defRPr sz="4400" b="1" kern="1200">
          <a:solidFill>
            <a:schemeClr val="bg1"/>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package" Target="../embeddings/Microsoft_Excel_Worksheet4.xls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vmlDrawing" Target="../drawings/vmlDrawing12.vml"/><Relationship Id="rId5" Type="http://schemas.openxmlformats.org/officeDocument/2006/relationships/image" Target="../media/image17.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9.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package" Target="../embeddings/Microsoft_Excel_Worksheet10.xlsx"/></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package" Target="../embeddings/Microsoft_Excel_Worksheet11.xlsx"/></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package" Target="../embeddings/Microsoft_Excel_Worksheet12.xlsx"/></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package" Target="../embeddings/Microsoft_Excel_Worksheet1.xlsx"/><Relationship Id="rId4" Type="http://schemas.openxmlformats.org/officeDocument/2006/relationships/image" Target="../media/image5.emf"/></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Roane State Community College</a:t>
            </a:r>
          </a:p>
          <a:p>
            <a:r>
              <a:rPr lang="en-US" dirty="0"/>
              <a:t>June 22, 2017</a:t>
            </a:r>
          </a:p>
        </p:txBody>
      </p:sp>
      <p:sp>
        <p:nvSpPr>
          <p:cNvPr id="3" name="Title 2"/>
          <p:cNvSpPr>
            <a:spLocks noGrp="1"/>
          </p:cNvSpPr>
          <p:nvPr>
            <p:ph type="title"/>
          </p:nvPr>
        </p:nvSpPr>
        <p:spPr/>
        <p:txBody>
          <a:bodyPr/>
          <a:lstStyle/>
          <a:p>
            <a:r>
              <a:rPr lang="en-US" dirty="0"/>
              <a:t>Quarterly Board Meeting</a:t>
            </a:r>
          </a:p>
        </p:txBody>
      </p:sp>
    </p:spTree>
    <p:extLst>
      <p:ext uri="{BB962C8B-B14F-4D97-AF65-F5344CB8AC3E}">
        <p14:creationId xmlns:p14="http://schemas.microsoft.com/office/powerpoint/2010/main" val="21105825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886281"/>
            <a:ext cx="7886700" cy="942520"/>
          </a:xfrm>
        </p:spPr>
        <p:txBody>
          <a:bodyPr/>
          <a:lstStyle/>
          <a:p>
            <a:r>
              <a:rPr lang="en-US" dirty="0">
                <a:solidFill>
                  <a:schemeClr val="tx1"/>
                </a:solidFill>
              </a:rPr>
              <a:t>Recommended Action</a:t>
            </a:r>
          </a:p>
        </p:txBody>
      </p:sp>
      <p:sp>
        <p:nvSpPr>
          <p:cNvPr id="3" name="Content Placeholder 2"/>
          <p:cNvSpPr>
            <a:spLocks noGrp="1"/>
          </p:cNvSpPr>
          <p:nvPr>
            <p:ph idx="1"/>
          </p:nvPr>
        </p:nvSpPr>
        <p:spPr>
          <a:xfrm>
            <a:off x="2286000" y="2057400"/>
            <a:ext cx="7886700" cy="3962400"/>
          </a:xfrm>
        </p:spPr>
        <p:txBody>
          <a:bodyPr>
            <a:normAutofit/>
          </a:bodyPr>
          <a:lstStyle/>
          <a:p>
            <a:r>
              <a:rPr lang="en-US" dirty="0">
                <a:latin typeface="Helvetica" panose="020B0604020202020204" pitchFamily="34" charset="0"/>
                <a:cs typeface="Helvetica" panose="020B0604020202020204" pitchFamily="34" charset="0"/>
              </a:rPr>
              <a:t>Approve COSCC debt service fee at $22 per semester</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COSCC pledges additional institutional funds to meet TSSBA pro forma requirements</a:t>
            </a:r>
          </a:p>
          <a:p>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Allows parking garage project to proceed as originally planned in size and scope</a:t>
            </a:r>
          </a:p>
        </p:txBody>
      </p:sp>
      <p:sp>
        <p:nvSpPr>
          <p:cNvPr id="4" name="Slide Number Placeholder 3"/>
          <p:cNvSpPr>
            <a:spLocks noGrp="1"/>
          </p:cNvSpPr>
          <p:nvPr>
            <p:ph type="sldNum" sz="quarter" idx="12"/>
          </p:nvPr>
        </p:nvSpPr>
        <p:spPr/>
        <p:txBody>
          <a:bodyPr/>
          <a:lstStyle/>
          <a:p>
            <a:pPr>
              <a:defRPr/>
            </a:pPr>
            <a:fld id="{A684C354-FECB-5948-A248-8700D7C56D1A}" type="slidenum">
              <a:rPr lang="en-US" kern="0"/>
              <a:pPr>
                <a:defRPr/>
              </a:pPr>
              <a:t>11</a:t>
            </a:fld>
            <a:endParaRPr lang="en-US" kern="0" dirty="0"/>
          </a:p>
        </p:txBody>
      </p:sp>
    </p:spTree>
    <p:extLst>
      <p:ext uri="{BB962C8B-B14F-4D97-AF65-F5344CB8AC3E}">
        <p14:creationId xmlns:p14="http://schemas.microsoft.com/office/powerpoint/2010/main" val="28394284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33600" y="5029201"/>
            <a:ext cx="8534400" cy="1500187"/>
          </a:xfrm>
        </p:spPr>
        <p:txBody>
          <a:bodyPr/>
          <a:lstStyle/>
          <a:p>
            <a:r>
              <a:rPr lang="en-US" sz="4500" b="1" dirty="0">
                <a:solidFill>
                  <a:schemeClr val="tx1"/>
                </a:solidFill>
                <a:latin typeface="Helvetica" charset="0"/>
                <a:cs typeface="Helvetica" charset="0"/>
              </a:rPr>
              <a:t>Indicated Student Revenue Increases</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1A8ECB17-7EF0-40C2-93D1-870AE58A120D}" type="slidenum">
              <a:rPr lang="en-US" kern="0"/>
              <a:pPr>
                <a:defRPr/>
              </a:pPr>
              <a:t>12</a:t>
            </a:fld>
            <a:endParaRPr lang="en-US" kern="0" dirty="0"/>
          </a:p>
        </p:txBody>
      </p:sp>
    </p:spTree>
    <p:extLst>
      <p:ext uri="{BB962C8B-B14F-4D97-AF65-F5344CB8AC3E}">
        <p14:creationId xmlns:p14="http://schemas.microsoft.com/office/powerpoint/2010/main" val="38477685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21DAB72-6063-4BEA-8AD7-F182F1A36128}" type="slidenum">
              <a:rPr lang="en-US" kern="0"/>
              <a:pPr>
                <a:defRPr/>
              </a:pPr>
              <a:t>13</a:t>
            </a:fld>
            <a:endParaRPr lang="en-US" kern="0" dirty="0"/>
          </a:p>
        </p:txBody>
      </p:sp>
      <p:sp>
        <p:nvSpPr>
          <p:cNvPr id="5" name="Title 4"/>
          <p:cNvSpPr>
            <a:spLocks noGrp="1"/>
          </p:cNvSpPr>
          <p:nvPr>
            <p:ph type="title" idx="4294967295"/>
          </p:nvPr>
        </p:nvSpPr>
        <p:spPr>
          <a:xfrm>
            <a:off x="2209800" y="1386840"/>
            <a:ext cx="7848600" cy="963340"/>
          </a:xfrm>
        </p:spPr>
        <p:txBody>
          <a:bodyPr>
            <a:noAutofit/>
          </a:bodyPr>
          <a:lstStyle/>
          <a:p>
            <a:r>
              <a:rPr lang="en-US" dirty="0">
                <a:solidFill>
                  <a:schemeClr val="tx1"/>
                </a:solidFill>
                <a:effectLst/>
              </a:rPr>
              <a:t>Community Colleges: </a:t>
            </a:r>
            <a:r>
              <a:rPr lang="en-US" dirty="0">
                <a:solidFill>
                  <a:schemeClr val="tx1"/>
                </a:solidFill>
              </a:rPr>
              <a:t>Indicated Student Revenue Increase</a:t>
            </a:r>
            <a:endParaRPr lang="en-US" dirty="0">
              <a:solidFill>
                <a:schemeClr val="tx1"/>
              </a:solidFill>
              <a:effectLst/>
            </a:endParaRPr>
          </a:p>
        </p:txBody>
      </p:sp>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1420787365"/>
              </p:ext>
            </p:extLst>
          </p:nvPr>
        </p:nvGraphicFramePr>
        <p:xfrm>
          <a:off x="2438401" y="2567940"/>
          <a:ext cx="7821105" cy="3810000"/>
        </p:xfrm>
        <a:graphic>
          <a:graphicData uri="http://schemas.openxmlformats.org/presentationml/2006/ole">
            <mc:AlternateContent xmlns:mc="http://schemas.openxmlformats.org/markup-compatibility/2006">
              <mc:Choice xmlns:v="urn:schemas-microsoft-com:vml" Requires="v">
                <p:oleObj spid="_x0000_s4104" name="Worksheet" r:id="rId4" imgW="4124271" imgH="2009922" progId="Excel.Sheet.12">
                  <p:embed/>
                </p:oleObj>
              </mc:Choice>
              <mc:Fallback>
                <p:oleObj name="Worksheet" r:id="rId4" imgW="4124271" imgH="2009922" progId="Excel.Sheet.12">
                  <p:embed/>
                  <p:pic>
                    <p:nvPicPr>
                      <p:cNvPr id="6" name="Content Placeholder 5"/>
                      <p:cNvPicPr>
                        <a:picLocks noGrp="1" noChangeAspect="1" noChangeArrowheads="1"/>
                      </p:cNvPicPr>
                      <p:nvPr/>
                    </p:nvPicPr>
                    <p:blipFill>
                      <a:blip r:embed="rId5"/>
                      <a:srcRect/>
                      <a:stretch>
                        <a:fillRect/>
                      </a:stretch>
                    </p:blipFill>
                    <p:spPr bwMode="auto">
                      <a:xfrm>
                        <a:off x="2438401" y="2567940"/>
                        <a:ext cx="7821105" cy="3810000"/>
                      </a:xfrm>
                      <a:prstGeom prst="rect">
                        <a:avLst/>
                      </a:prstGeom>
                      <a:noFill/>
                      <a:extLst/>
                    </p:spPr>
                  </p:pic>
                </p:oleObj>
              </mc:Fallback>
            </mc:AlternateContent>
          </a:graphicData>
        </a:graphic>
      </p:graphicFrame>
    </p:spTree>
    <p:extLst>
      <p:ext uri="{BB962C8B-B14F-4D97-AF65-F5344CB8AC3E}">
        <p14:creationId xmlns:p14="http://schemas.microsoft.com/office/powerpoint/2010/main" val="35603041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21DAB72-6063-4BEA-8AD7-F182F1A36128}" type="slidenum">
              <a:rPr lang="en-US" kern="0"/>
              <a:pPr>
                <a:defRPr/>
              </a:pPr>
              <a:t>14</a:t>
            </a:fld>
            <a:endParaRPr lang="en-US" kern="0" dirty="0"/>
          </a:p>
        </p:txBody>
      </p:sp>
      <p:sp>
        <p:nvSpPr>
          <p:cNvPr id="5" name="Title 4"/>
          <p:cNvSpPr>
            <a:spLocks noGrp="1"/>
          </p:cNvSpPr>
          <p:nvPr>
            <p:ph type="title" idx="4294967295"/>
          </p:nvPr>
        </p:nvSpPr>
        <p:spPr>
          <a:xfrm>
            <a:off x="2094411" y="1276248"/>
            <a:ext cx="7848600" cy="1143000"/>
          </a:xfrm>
        </p:spPr>
        <p:txBody>
          <a:bodyPr>
            <a:normAutofit fontScale="90000"/>
          </a:bodyPr>
          <a:lstStyle/>
          <a:p>
            <a:r>
              <a:rPr lang="en-US" dirty="0">
                <a:solidFill>
                  <a:schemeClr val="tx1"/>
                </a:solidFill>
                <a:effectLst/>
              </a:rPr>
              <a:t>Colleges of Applied Technology</a:t>
            </a:r>
            <a:br>
              <a:rPr lang="en-US" dirty="0">
                <a:solidFill>
                  <a:schemeClr val="tx1"/>
                </a:solidFill>
                <a:effectLst/>
              </a:rPr>
            </a:br>
            <a:r>
              <a:rPr lang="en-US" dirty="0">
                <a:solidFill>
                  <a:schemeClr val="tx1"/>
                </a:solidFill>
              </a:rPr>
              <a:t>Indicated </a:t>
            </a:r>
            <a:r>
              <a:rPr lang="en-US" sz="3000" dirty="0">
                <a:solidFill>
                  <a:schemeClr val="tx1"/>
                </a:solidFill>
              </a:rPr>
              <a:t>Student</a:t>
            </a:r>
            <a:r>
              <a:rPr lang="en-US" dirty="0">
                <a:solidFill>
                  <a:schemeClr val="tx1"/>
                </a:solidFill>
              </a:rPr>
              <a:t> Revenue Increase</a:t>
            </a:r>
            <a:endParaRPr lang="en-US" sz="2700" dirty="0">
              <a:solidFill>
                <a:schemeClr val="tx1"/>
              </a:solidFill>
            </a:endParaRPr>
          </a:p>
        </p:txBody>
      </p:sp>
      <p:graphicFrame>
        <p:nvGraphicFramePr>
          <p:cNvPr id="6" name="Content Placeholder 5"/>
          <p:cNvGraphicFramePr>
            <a:graphicFrameLocks noGrp="1" noChangeAspect="1"/>
          </p:cNvGraphicFramePr>
          <p:nvPr>
            <p:ph idx="4294967295"/>
            <p:extLst>
              <p:ext uri="{D42A27DB-BD31-4B8C-83A1-F6EECF244321}">
                <p14:modId xmlns:p14="http://schemas.microsoft.com/office/powerpoint/2010/main" val="4223214860"/>
              </p:ext>
            </p:extLst>
          </p:nvPr>
        </p:nvGraphicFramePr>
        <p:xfrm>
          <a:off x="2094411" y="2696210"/>
          <a:ext cx="7543800" cy="3854450"/>
        </p:xfrm>
        <a:graphic>
          <a:graphicData uri="http://schemas.openxmlformats.org/presentationml/2006/ole">
            <mc:AlternateContent xmlns:mc="http://schemas.openxmlformats.org/markup-compatibility/2006">
              <mc:Choice xmlns:v="urn:schemas-microsoft-com:vml" Requires="v">
                <p:oleObj spid="_x0000_s5128" name="Worksheet" r:id="rId4" imgW="3933858" imgH="2009775" progId="Excel.Sheet.12">
                  <p:embed/>
                </p:oleObj>
              </mc:Choice>
              <mc:Fallback>
                <p:oleObj name="Worksheet" r:id="rId4" imgW="3933858" imgH="2009775" progId="Excel.Sheet.12">
                  <p:embed/>
                  <p:pic>
                    <p:nvPicPr>
                      <p:cNvPr id="6" name="Content Placeholder 5"/>
                      <p:cNvPicPr>
                        <a:picLocks noGrp="1" noChangeAspect="1" noChangeArrowheads="1"/>
                      </p:cNvPicPr>
                      <p:nvPr/>
                    </p:nvPicPr>
                    <p:blipFill>
                      <a:blip r:embed="rId5"/>
                      <a:srcRect/>
                      <a:stretch>
                        <a:fillRect/>
                      </a:stretch>
                    </p:blipFill>
                    <p:spPr bwMode="auto">
                      <a:xfrm>
                        <a:off x="2094411" y="2696210"/>
                        <a:ext cx="7543800" cy="3854450"/>
                      </a:xfrm>
                      <a:prstGeom prst="rect">
                        <a:avLst/>
                      </a:prstGeom>
                      <a:noFill/>
                      <a:extLst/>
                    </p:spPr>
                  </p:pic>
                </p:oleObj>
              </mc:Fallback>
            </mc:AlternateContent>
          </a:graphicData>
        </a:graphic>
      </p:graphicFrame>
    </p:spTree>
    <p:extLst>
      <p:ext uri="{BB962C8B-B14F-4D97-AF65-F5344CB8AC3E}">
        <p14:creationId xmlns:p14="http://schemas.microsoft.com/office/powerpoint/2010/main" val="15480289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81201" y="4800601"/>
            <a:ext cx="8686799" cy="1500187"/>
          </a:xfrm>
        </p:spPr>
        <p:txBody>
          <a:bodyPr>
            <a:normAutofit/>
          </a:bodyPr>
          <a:lstStyle/>
          <a:p>
            <a:r>
              <a:rPr lang="en-US" sz="4500" b="1" dirty="0">
                <a:solidFill>
                  <a:schemeClr val="tx1"/>
                </a:solidFill>
                <a:latin typeface="Helvetica" charset="0"/>
                <a:cs typeface="Helvetica" charset="0"/>
              </a:rPr>
              <a:t>Recommended Maintenance Fee and Tuition Rates</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defRPr/>
            </a:pPr>
            <a:fld id="{1A8ECB17-7EF0-40C2-93D1-870AE58A120D}" type="slidenum">
              <a:rPr lang="en-US" kern="0"/>
              <a:pPr>
                <a:defRPr/>
              </a:pPr>
              <a:t>15</a:t>
            </a:fld>
            <a:endParaRPr lang="en-US" kern="0" dirty="0"/>
          </a:p>
        </p:txBody>
      </p:sp>
    </p:spTree>
    <p:extLst>
      <p:ext uri="{BB962C8B-B14F-4D97-AF65-F5344CB8AC3E}">
        <p14:creationId xmlns:p14="http://schemas.microsoft.com/office/powerpoint/2010/main" val="39187937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itle 1"/>
          <p:cNvSpPr>
            <a:spLocks noGrp="1"/>
          </p:cNvSpPr>
          <p:nvPr>
            <p:ph type="title"/>
          </p:nvPr>
        </p:nvSpPr>
        <p:spPr>
          <a:xfrm>
            <a:off x="2057400" y="685800"/>
            <a:ext cx="8610600" cy="967933"/>
          </a:xfrm>
        </p:spPr>
        <p:txBody>
          <a:bodyPr/>
          <a:lstStyle/>
          <a:p>
            <a:r>
              <a:rPr lang="en-US" altLang="en-US" dirty="0">
                <a:solidFill>
                  <a:schemeClr val="tx1"/>
                </a:solidFill>
              </a:rPr>
              <a:t>Community Colleges</a:t>
            </a:r>
          </a:p>
        </p:txBody>
      </p:sp>
      <p:graphicFrame>
        <p:nvGraphicFramePr>
          <p:cNvPr id="47109" name="Content Placeholder 5"/>
          <p:cNvGraphicFramePr>
            <a:graphicFrameLocks noGrp="1" noChangeAspect="1"/>
          </p:cNvGraphicFramePr>
          <p:nvPr>
            <p:ph idx="1"/>
            <p:extLst/>
          </p:nvPr>
        </p:nvGraphicFramePr>
        <p:xfrm>
          <a:off x="2209800" y="1653732"/>
          <a:ext cx="8073760" cy="4559300"/>
        </p:xfrm>
        <a:graphic>
          <a:graphicData uri="http://schemas.openxmlformats.org/presentationml/2006/ole">
            <mc:AlternateContent xmlns:mc="http://schemas.openxmlformats.org/markup-compatibility/2006">
              <mc:Choice xmlns:v="urn:schemas-microsoft-com:vml" Requires="v">
                <p:oleObj spid="_x0000_s6152" name="Worksheet" r:id="rId4" imgW="5819786" imgH="3285991" progId="Excel.Sheet.12">
                  <p:embed/>
                </p:oleObj>
              </mc:Choice>
              <mc:Fallback>
                <p:oleObj name="Worksheet" r:id="rId4" imgW="5819786" imgH="3285991" progId="Excel.Sheet.12">
                  <p:embed/>
                  <p:pic>
                    <p:nvPicPr>
                      <p:cNvPr id="47109" name="Content Placeholder 5"/>
                      <p:cNvPicPr>
                        <a:picLocks noGrp="1" noChangeAspect="1" noChangeArrowheads="1"/>
                      </p:cNvPicPr>
                      <p:nvPr/>
                    </p:nvPicPr>
                    <p:blipFill>
                      <a:blip r:embed="rId5"/>
                      <a:srcRect/>
                      <a:stretch>
                        <a:fillRect/>
                      </a:stretch>
                    </p:blipFill>
                    <p:spPr bwMode="auto">
                      <a:xfrm>
                        <a:off x="2209800" y="1653732"/>
                        <a:ext cx="8073760" cy="4559300"/>
                      </a:xfrm>
                      <a:prstGeom prst="rect">
                        <a:avLst/>
                      </a:prstGeom>
                      <a:noFill/>
                      <a:ln>
                        <a:noFill/>
                      </a:ln>
                      <a:extLst/>
                    </p:spPr>
                  </p:pic>
                </p:oleObj>
              </mc:Fallback>
            </mc:AlternateContent>
          </a:graphicData>
        </a:graphic>
      </p:graphicFrame>
      <p:sp>
        <p:nvSpPr>
          <p:cNvPr id="4710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5E03BC2-E447-4AA7-9035-CA7FC8DF26E3}" type="slidenum">
              <a:rPr lang="en-US" altLang="en-US" kern="0">
                <a:solidFill>
                  <a:srgbClr val="EEECE1"/>
                </a:solidFill>
              </a:rPr>
              <a:pPr fontAlgn="base">
                <a:spcBef>
                  <a:spcPct val="0"/>
                </a:spcBef>
                <a:spcAft>
                  <a:spcPct val="0"/>
                </a:spcAft>
                <a:defRPr/>
              </a:pPr>
              <a:t>16</a:t>
            </a:fld>
            <a:endParaRPr lang="en-US" altLang="en-US" kern="0" dirty="0">
              <a:solidFill>
                <a:srgbClr val="EEECE1"/>
              </a:solidFill>
            </a:endParaRPr>
          </a:p>
        </p:txBody>
      </p:sp>
    </p:spTree>
    <p:extLst>
      <p:ext uri="{BB962C8B-B14F-4D97-AF65-F5344CB8AC3E}">
        <p14:creationId xmlns:p14="http://schemas.microsoft.com/office/powerpoint/2010/main" val="18609788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itle 1"/>
          <p:cNvSpPr>
            <a:spLocks noGrp="1"/>
          </p:cNvSpPr>
          <p:nvPr>
            <p:ph type="title"/>
          </p:nvPr>
        </p:nvSpPr>
        <p:spPr>
          <a:xfrm>
            <a:off x="2171700" y="838201"/>
            <a:ext cx="8496300" cy="762000"/>
          </a:xfrm>
        </p:spPr>
        <p:txBody>
          <a:bodyPr>
            <a:normAutofit fontScale="90000"/>
          </a:bodyPr>
          <a:lstStyle/>
          <a:p>
            <a:r>
              <a:rPr lang="en-US" altLang="en-US" dirty="0">
                <a:solidFill>
                  <a:schemeClr val="tx1"/>
                </a:solidFill>
              </a:rPr>
              <a:t>Colleges of Applied Technology</a:t>
            </a:r>
          </a:p>
        </p:txBody>
      </p:sp>
      <p:graphicFrame>
        <p:nvGraphicFramePr>
          <p:cNvPr id="48133" name="Content Placeholder 5"/>
          <p:cNvGraphicFramePr>
            <a:graphicFrameLocks noGrp="1" noChangeAspect="1"/>
          </p:cNvGraphicFramePr>
          <p:nvPr>
            <p:ph idx="1"/>
            <p:extLst/>
          </p:nvPr>
        </p:nvGraphicFramePr>
        <p:xfrm>
          <a:off x="2171700" y="1281618"/>
          <a:ext cx="7848600" cy="4121749"/>
        </p:xfrm>
        <a:graphic>
          <a:graphicData uri="http://schemas.openxmlformats.org/presentationml/2006/ole">
            <mc:AlternateContent xmlns:mc="http://schemas.openxmlformats.org/markup-compatibility/2006">
              <mc:Choice xmlns:v="urn:schemas-microsoft-com:vml" Requires="v">
                <p:oleObj spid="_x0000_s7176" name="Worksheet" r:id="rId4" imgW="3029058" imgH="1590528" progId="Excel.Sheet.12">
                  <p:embed/>
                </p:oleObj>
              </mc:Choice>
              <mc:Fallback>
                <p:oleObj name="Worksheet" r:id="rId4" imgW="3029058" imgH="1590528" progId="Excel.Sheet.12">
                  <p:embed/>
                  <p:pic>
                    <p:nvPicPr>
                      <p:cNvPr id="48133" name="Content Placeholder 5"/>
                      <p:cNvPicPr>
                        <a:picLocks noGrp="1" noChangeAspect="1" noChangeArrowheads="1"/>
                      </p:cNvPicPr>
                      <p:nvPr/>
                    </p:nvPicPr>
                    <p:blipFill>
                      <a:blip r:embed="rId5"/>
                      <a:srcRect/>
                      <a:stretch>
                        <a:fillRect/>
                      </a:stretch>
                    </p:blipFill>
                    <p:spPr bwMode="auto">
                      <a:xfrm>
                        <a:off x="2171700" y="1281618"/>
                        <a:ext cx="7848600" cy="4121749"/>
                      </a:xfrm>
                      <a:prstGeom prst="rect">
                        <a:avLst/>
                      </a:prstGeom>
                      <a:noFill/>
                      <a:ln>
                        <a:noFill/>
                      </a:ln>
                      <a:extLst/>
                    </p:spPr>
                  </p:pic>
                </p:oleObj>
              </mc:Fallback>
            </mc:AlternateContent>
          </a:graphicData>
        </a:graphic>
      </p:graphicFrame>
      <p:sp>
        <p:nvSpPr>
          <p:cNvPr id="4813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FC250B4-1A11-4998-8BAD-13034D046746}" type="slidenum">
              <a:rPr lang="en-US" altLang="en-US" kern="0">
                <a:solidFill>
                  <a:srgbClr val="EEECE1"/>
                </a:solidFill>
              </a:rPr>
              <a:pPr fontAlgn="base">
                <a:spcBef>
                  <a:spcPct val="0"/>
                </a:spcBef>
                <a:spcAft>
                  <a:spcPct val="0"/>
                </a:spcAft>
                <a:defRPr/>
              </a:pPr>
              <a:t>17</a:t>
            </a:fld>
            <a:endParaRPr lang="en-US" altLang="en-US" kern="0" dirty="0">
              <a:solidFill>
                <a:srgbClr val="EEECE1"/>
              </a:solidFill>
            </a:endParaRPr>
          </a:p>
        </p:txBody>
      </p:sp>
    </p:spTree>
    <p:extLst>
      <p:ext uri="{BB962C8B-B14F-4D97-AF65-F5344CB8AC3E}">
        <p14:creationId xmlns:p14="http://schemas.microsoft.com/office/powerpoint/2010/main" val="10037023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nvPr>
        </p:nvGraphicFramePr>
        <p:xfrm>
          <a:off x="1676401" y="1752601"/>
          <a:ext cx="8534399" cy="48272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981200" y="685800"/>
            <a:ext cx="8686800" cy="1066800"/>
          </a:xfrm>
        </p:spPr>
        <p:txBody>
          <a:bodyPr>
            <a:normAutofit/>
          </a:bodyPr>
          <a:lstStyle/>
          <a:p>
            <a:r>
              <a:rPr lang="en-US" sz="3200" dirty="0">
                <a:solidFill>
                  <a:schemeClr val="tx1"/>
                </a:solidFill>
              </a:rPr>
              <a:t>Summary </a:t>
            </a:r>
            <a:br>
              <a:rPr lang="en-US" sz="3200" dirty="0">
                <a:solidFill>
                  <a:schemeClr val="tx1"/>
                </a:solidFill>
              </a:rPr>
            </a:br>
            <a:r>
              <a:rPr lang="en-US" sz="3200" dirty="0">
                <a:solidFill>
                  <a:schemeClr val="tx1"/>
                </a:solidFill>
              </a:rPr>
              <a:t>Indicated Student Revenue Increase</a:t>
            </a:r>
          </a:p>
        </p:txBody>
      </p:sp>
      <p:sp>
        <p:nvSpPr>
          <p:cNvPr id="6" name="Slide Number Placeholder 5"/>
          <p:cNvSpPr>
            <a:spLocks noGrp="1"/>
          </p:cNvSpPr>
          <p:nvPr>
            <p:ph type="sldNum" sz="quarter" idx="12"/>
          </p:nvPr>
        </p:nvSpPr>
        <p:spPr/>
        <p:txBody>
          <a:bodyPr/>
          <a:lstStyle/>
          <a:p>
            <a:pPr>
              <a:defRPr/>
            </a:pPr>
            <a:fld id="{57AD5C31-26D0-4703-8AD2-E2DA8C672574}" type="slidenum">
              <a:rPr lang="en-US" kern="0"/>
              <a:pPr>
                <a:defRPr/>
              </a:pPr>
              <a:t>18</a:t>
            </a:fld>
            <a:endParaRPr lang="en-US" kern="0" dirty="0"/>
          </a:p>
        </p:txBody>
      </p:sp>
    </p:spTree>
    <p:extLst>
      <p:ext uri="{BB962C8B-B14F-4D97-AF65-F5344CB8AC3E}">
        <p14:creationId xmlns:p14="http://schemas.microsoft.com/office/powerpoint/2010/main" val="35653590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5001" y="903316"/>
            <a:ext cx="8610600" cy="1154918"/>
          </a:xfrm>
        </p:spPr>
        <p:txBody>
          <a:bodyPr>
            <a:normAutofit fontScale="90000"/>
          </a:bodyPr>
          <a:lstStyle/>
          <a:p>
            <a:r>
              <a:rPr lang="en-US" dirty="0">
                <a:solidFill>
                  <a:schemeClr val="tx1"/>
                </a:solidFill>
              </a:rPr>
              <a:t>Combined Fee Impact on Student Engaged in 30 Credit Hours </a:t>
            </a:r>
            <a:r>
              <a:rPr lang="en-US" u="sng" dirty="0">
                <a:solidFill>
                  <a:schemeClr val="tx1"/>
                </a:solidFill>
              </a:rPr>
              <a:t>Annually</a:t>
            </a:r>
            <a:r>
              <a:rPr lang="en-US" dirty="0">
                <a:solidFill>
                  <a:schemeClr val="tx1"/>
                </a:solidFill>
              </a:rPr>
              <a:t> </a:t>
            </a:r>
            <a:r>
              <a:rPr lang="en-US" sz="1200" dirty="0">
                <a:solidFill>
                  <a:schemeClr val="tx1"/>
                </a:solidFill>
              </a:rPr>
              <a:t>(1)</a:t>
            </a:r>
          </a:p>
        </p:txBody>
      </p:sp>
      <p:sp>
        <p:nvSpPr>
          <p:cNvPr id="4" name="Slide Number Placeholder 3"/>
          <p:cNvSpPr>
            <a:spLocks noGrp="1"/>
          </p:cNvSpPr>
          <p:nvPr>
            <p:ph type="sldNum" sz="quarter" idx="12"/>
          </p:nvPr>
        </p:nvSpPr>
        <p:spPr/>
        <p:txBody>
          <a:bodyPr/>
          <a:lstStyle/>
          <a:p>
            <a:pPr>
              <a:defRPr/>
            </a:pPr>
            <a:fld id="{A684C354-FECB-5948-A248-8700D7C56D1A}" type="slidenum">
              <a:rPr lang="en-US" kern="0"/>
              <a:pPr>
                <a:defRPr/>
              </a:pPr>
              <a:t>19</a:t>
            </a:fld>
            <a:endParaRPr lang="en-US" kern="0" dirty="0"/>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411441497"/>
              </p:ext>
            </p:extLst>
          </p:nvPr>
        </p:nvGraphicFramePr>
        <p:xfrm>
          <a:off x="1905001" y="2438400"/>
          <a:ext cx="8657117" cy="4419600"/>
        </p:xfrm>
        <a:graphic>
          <a:graphicData uri="http://schemas.openxmlformats.org/presentationml/2006/ole">
            <mc:AlternateContent xmlns:mc="http://schemas.openxmlformats.org/markup-compatibility/2006">
              <mc:Choice xmlns:v="urn:schemas-microsoft-com:vml" Requires="v">
                <p:oleObj spid="_x0000_s8200" name="Worksheet" r:id="rId4" imgW="8734500" imgH="4229024" progId="Excel.Sheet.12">
                  <p:embed/>
                </p:oleObj>
              </mc:Choice>
              <mc:Fallback>
                <p:oleObj name="Worksheet" r:id="rId4" imgW="8734500" imgH="4229024" progId="Excel.Sheet.12">
                  <p:embed/>
                  <p:pic>
                    <p:nvPicPr>
                      <p:cNvPr id="3" name="Content Placeholder 2"/>
                      <p:cNvPicPr/>
                      <p:nvPr/>
                    </p:nvPicPr>
                    <p:blipFill>
                      <a:blip r:embed="rId5"/>
                      <a:stretch>
                        <a:fillRect/>
                      </a:stretch>
                    </p:blipFill>
                    <p:spPr>
                      <a:xfrm>
                        <a:off x="1905001" y="2438400"/>
                        <a:ext cx="8657117" cy="4419600"/>
                      </a:xfrm>
                      <a:prstGeom prst="rect">
                        <a:avLst/>
                      </a:prstGeom>
                    </p:spPr>
                  </p:pic>
                </p:oleObj>
              </mc:Fallback>
            </mc:AlternateContent>
          </a:graphicData>
        </a:graphic>
      </p:graphicFrame>
    </p:spTree>
    <p:extLst>
      <p:ext uri="{BB962C8B-B14F-4D97-AF65-F5344CB8AC3E}">
        <p14:creationId xmlns:p14="http://schemas.microsoft.com/office/powerpoint/2010/main" val="8486178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886281"/>
            <a:ext cx="7886700" cy="942520"/>
          </a:xfrm>
        </p:spPr>
        <p:txBody>
          <a:bodyPr/>
          <a:lstStyle/>
          <a:p>
            <a:r>
              <a:rPr lang="en-US" dirty="0">
                <a:solidFill>
                  <a:schemeClr val="tx1"/>
                </a:solidFill>
              </a:rPr>
              <a:t>Recommended Actions</a:t>
            </a:r>
          </a:p>
        </p:txBody>
      </p:sp>
      <p:sp>
        <p:nvSpPr>
          <p:cNvPr id="3" name="Content Placeholder 2"/>
          <p:cNvSpPr>
            <a:spLocks noGrp="1"/>
          </p:cNvSpPr>
          <p:nvPr>
            <p:ph idx="1"/>
          </p:nvPr>
        </p:nvSpPr>
        <p:spPr>
          <a:xfrm>
            <a:off x="2152650" y="2057401"/>
            <a:ext cx="7886700" cy="4517571"/>
          </a:xfrm>
        </p:spPr>
        <p:txBody>
          <a:bodyPr>
            <a:normAutofit/>
          </a:bodyPr>
          <a:lstStyle/>
          <a:p>
            <a:r>
              <a:rPr lang="en-US" dirty="0"/>
              <a:t>Approve recommended mandatory fee change for Columbia State Community College as presented in transmittal and shown on slide 9.</a:t>
            </a:r>
          </a:p>
          <a:p>
            <a:endParaRPr lang="en-US" dirty="0"/>
          </a:p>
          <a:p>
            <a:r>
              <a:rPr lang="en-US" dirty="0"/>
              <a:t>Approve recommended maintenance fee and tuition rates as presented in transmittal and shown on slides 14 and 15.</a:t>
            </a:r>
          </a:p>
          <a:p>
            <a:endParaRPr lang="en-US" dirty="0"/>
          </a:p>
        </p:txBody>
      </p:sp>
      <p:sp>
        <p:nvSpPr>
          <p:cNvPr id="4" name="Slide Number Placeholder 3"/>
          <p:cNvSpPr>
            <a:spLocks noGrp="1"/>
          </p:cNvSpPr>
          <p:nvPr>
            <p:ph type="sldNum" sz="quarter" idx="12"/>
          </p:nvPr>
        </p:nvSpPr>
        <p:spPr/>
        <p:txBody>
          <a:bodyPr/>
          <a:lstStyle/>
          <a:p>
            <a:pPr>
              <a:defRPr/>
            </a:pPr>
            <a:fld id="{A684C354-FECB-5948-A248-8700D7C56D1A}" type="slidenum">
              <a:rPr lang="en-US" kern="0"/>
              <a:pPr>
                <a:defRPr/>
              </a:pPr>
              <a:t>20</a:t>
            </a:fld>
            <a:endParaRPr lang="en-US" kern="0" dirty="0"/>
          </a:p>
        </p:txBody>
      </p:sp>
    </p:spTree>
    <p:extLst>
      <p:ext uri="{BB962C8B-B14F-4D97-AF65-F5344CB8AC3E}">
        <p14:creationId xmlns:p14="http://schemas.microsoft.com/office/powerpoint/2010/main" val="25834245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June 22, 2017</a:t>
            </a:r>
          </a:p>
        </p:txBody>
      </p:sp>
      <p:sp>
        <p:nvSpPr>
          <p:cNvPr id="3" name="Title 2"/>
          <p:cNvSpPr>
            <a:spLocks noGrp="1"/>
          </p:cNvSpPr>
          <p:nvPr>
            <p:ph type="title"/>
          </p:nvPr>
        </p:nvSpPr>
        <p:spPr/>
        <p:txBody>
          <a:bodyPr>
            <a:normAutofit fontScale="90000"/>
          </a:bodyPr>
          <a:lstStyle/>
          <a:p>
            <a:r>
              <a:rPr lang="en-US" dirty="0"/>
              <a:t>Committee on Finance and Business Operations</a:t>
            </a:r>
          </a:p>
        </p:txBody>
      </p:sp>
    </p:spTree>
    <p:extLst>
      <p:ext uri="{BB962C8B-B14F-4D97-AF65-F5344CB8AC3E}">
        <p14:creationId xmlns:p14="http://schemas.microsoft.com/office/powerpoint/2010/main" val="11973265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1"/>
            <a:ext cx="8534400" cy="1325563"/>
          </a:xfrm>
        </p:spPr>
        <p:txBody>
          <a:bodyPr>
            <a:normAutofit/>
          </a:bodyPr>
          <a:lstStyle/>
          <a:p>
            <a:r>
              <a:rPr lang="en-US" sz="3200" dirty="0">
                <a:solidFill>
                  <a:schemeClr val="tx1"/>
                </a:solidFill>
                <a:latin typeface="+mj-lt"/>
              </a:rPr>
              <a:t>Action Item B</a:t>
            </a:r>
          </a:p>
        </p:txBody>
      </p:sp>
      <p:sp>
        <p:nvSpPr>
          <p:cNvPr id="3" name="Content Placeholder 2"/>
          <p:cNvSpPr>
            <a:spLocks noGrp="1"/>
          </p:cNvSpPr>
          <p:nvPr>
            <p:ph idx="1"/>
          </p:nvPr>
        </p:nvSpPr>
        <p:spPr>
          <a:xfrm>
            <a:off x="1981200" y="1905000"/>
            <a:ext cx="7886700" cy="4267200"/>
          </a:xfrm>
        </p:spPr>
        <p:txBody>
          <a:bodyPr>
            <a:normAutofit/>
          </a:bodyPr>
          <a:lstStyle/>
          <a:p>
            <a:r>
              <a:rPr lang="en-US" dirty="0"/>
              <a:t>Consideration of Recommended Budgets</a:t>
            </a:r>
          </a:p>
          <a:p>
            <a:endParaRPr lang="en-US" dirty="0"/>
          </a:p>
          <a:p>
            <a:pPr lvl="1"/>
            <a:r>
              <a:rPr lang="en-US" sz="2800" dirty="0"/>
              <a:t>FY 2016-17 Estimated Budget </a:t>
            </a:r>
          </a:p>
          <a:p>
            <a:pPr lvl="1"/>
            <a:endParaRPr lang="en-US" sz="2800" dirty="0"/>
          </a:p>
          <a:p>
            <a:pPr lvl="1"/>
            <a:r>
              <a:rPr lang="en-US" sz="2800" dirty="0"/>
              <a:t>FY 2017-18 Proposed Budget</a:t>
            </a:r>
          </a:p>
        </p:txBody>
      </p:sp>
      <p:sp>
        <p:nvSpPr>
          <p:cNvPr id="4" name="Slide Number Placeholder 3"/>
          <p:cNvSpPr>
            <a:spLocks noGrp="1"/>
          </p:cNvSpPr>
          <p:nvPr>
            <p:ph type="sldNum" sz="quarter" idx="12"/>
          </p:nvPr>
        </p:nvSpPr>
        <p:spPr>
          <a:xfrm>
            <a:off x="3124200" y="152401"/>
            <a:ext cx="7405008" cy="365125"/>
          </a:xfrm>
        </p:spPr>
        <p:txBody>
          <a:bodyPr/>
          <a:lstStyle/>
          <a:p>
            <a:pPr>
              <a:defRPr/>
            </a:pPr>
            <a:fld id="{E9BC2572-C0C8-4C69-829E-BD06A329DE88}" type="slidenum">
              <a:rPr lang="en-US"/>
              <a:pPr>
                <a:defRPr/>
              </a:pPr>
              <a:t>21</a:t>
            </a:fld>
            <a:endParaRPr lang="en-US" dirty="0"/>
          </a:p>
        </p:txBody>
      </p:sp>
    </p:spTree>
    <p:extLst>
      <p:ext uri="{BB962C8B-B14F-4D97-AF65-F5344CB8AC3E}">
        <p14:creationId xmlns:p14="http://schemas.microsoft.com/office/powerpoint/2010/main" val="14055997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609601"/>
            <a:ext cx="8251916" cy="1325563"/>
          </a:xfrm>
        </p:spPr>
        <p:txBody>
          <a:bodyPr>
            <a:normAutofit/>
          </a:bodyPr>
          <a:lstStyle/>
          <a:p>
            <a:r>
              <a:rPr lang="en-US" sz="3200" dirty="0">
                <a:solidFill>
                  <a:schemeClr val="tx1"/>
                </a:solidFill>
                <a:latin typeface="+mj-lt"/>
              </a:rPr>
              <a:t>Approval of the </a:t>
            </a:r>
            <a:r>
              <a:rPr lang="en-US" sz="3200" i="1" dirty="0">
                <a:solidFill>
                  <a:schemeClr val="tx1"/>
                </a:solidFill>
                <a:latin typeface="+mj-lt"/>
              </a:rPr>
              <a:t>Estimated Budget</a:t>
            </a:r>
            <a:br>
              <a:rPr lang="en-US" sz="3200" i="1" dirty="0">
                <a:solidFill>
                  <a:schemeClr val="tx1"/>
                </a:solidFill>
                <a:latin typeface="+mj-lt"/>
              </a:rPr>
            </a:br>
            <a:r>
              <a:rPr lang="en-US" sz="3200" dirty="0">
                <a:solidFill>
                  <a:schemeClr val="tx1"/>
                </a:solidFill>
                <a:latin typeface="+mj-lt"/>
              </a:rPr>
              <a:t>2016-17 Fiscal Year</a:t>
            </a:r>
          </a:p>
        </p:txBody>
      </p:sp>
      <p:sp>
        <p:nvSpPr>
          <p:cNvPr id="3" name="Content Placeholder 2"/>
          <p:cNvSpPr>
            <a:spLocks noGrp="1"/>
          </p:cNvSpPr>
          <p:nvPr>
            <p:ph idx="1"/>
          </p:nvPr>
        </p:nvSpPr>
        <p:spPr/>
        <p:txBody>
          <a:bodyPr>
            <a:normAutofit/>
          </a:bodyPr>
          <a:lstStyle/>
          <a:p>
            <a:r>
              <a:rPr lang="en-US" dirty="0"/>
              <a:t>The </a:t>
            </a:r>
            <a:r>
              <a:rPr lang="en-US" b="1" i="1" dirty="0"/>
              <a:t>Estimated Budget </a:t>
            </a:r>
            <a:r>
              <a:rPr lang="en-US" dirty="0"/>
              <a:t>is the final approved budget for the fiscal year</a:t>
            </a:r>
          </a:p>
          <a:p>
            <a:pPr lvl="1"/>
            <a:r>
              <a:rPr lang="en-US" sz="2800" dirty="0"/>
              <a:t>Recognizes factors such as enrollment increases throughout the year, the level of grant activity, or final adjustments required by state budget action </a:t>
            </a:r>
          </a:p>
          <a:p>
            <a:pPr lvl="1"/>
            <a:r>
              <a:rPr lang="en-US" sz="2600" dirty="0"/>
              <a:t>At year-end close, actual expenses are compared to the </a:t>
            </a:r>
            <a:r>
              <a:rPr lang="en-US" sz="2600" b="1" i="1" dirty="0"/>
              <a:t>Estimated Budget </a:t>
            </a:r>
            <a:r>
              <a:rPr lang="en-US" sz="2600" dirty="0"/>
              <a:t>to determine favorable / unfavorable budget variances</a:t>
            </a:r>
            <a:endParaRPr lang="en-US" sz="2800" dirty="0"/>
          </a:p>
          <a:p>
            <a:endParaRPr lang="en-US" dirty="0"/>
          </a:p>
        </p:txBody>
      </p:sp>
      <p:sp>
        <p:nvSpPr>
          <p:cNvPr id="5" name="Slide Number Placeholder 4"/>
          <p:cNvSpPr>
            <a:spLocks noGrp="1"/>
          </p:cNvSpPr>
          <p:nvPr>
            <p:ph type="sldNum" sz="quarter" idx="12"/>
          </p:nvPr>
        </p:nvSpPr>
        <p:spPr/>
        <p:txBody>
          <a:bodyPr/>
          <a:lstStyle/>
          <a:p>
            <a:pPr>
              <a:defRPr/>
            </a:pPr>
            <a:fld id="{D174B05A-13AD-4B92-96B4-B0F87CAEB697}" type="slidenum">
              <a:rPr lang="en-US"/>
              <a:pPr>
                <a:defRPr/>
              </a:pPr>
              <a:t>22</a:t>
            </a:fld>
            <a:endParaRPr lang="en-US" dirty="0"/>
          </a:p>
        </p:txBody>
      </p:sp>
    </p:spTree>
    <p:extLst>
      <p:ext uri="{BB962C8B-B14F-4D97-AF65-F5344CB8AC3E}">
        <p14:creationId xmlns:p14="http://schemas.microsoft.com/office/powerpoint/2010/main" val="25501327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1"/>
            <a:ext cx="8404316" cy="1325563"/>
          </a:xfrm>
        </p:spPr>
        <p:txBody>
          <a:bodyPr>
            <a:normAutofit/>
          </a:bodyPr>
          <a:lstStyle/>
          <a:p>
            <a:r>
              <a:rPr lang="en-US" sz="3200" dirty="0">
                <a:solidFill>
                  <a:schemeClr val="tx1"/>
                </a:solidFill>
                <a:latin typeface="+mj-lt"/>
              </a:rPr>
              <a:t>Approval of the </a:t>
            </a:r>
            <a:r>
              <a:rPr lang="en-US" sz="3200" i="1" dirty="0">
                <a:solidFill>
                  <a:schemeClr val="tx1"/>
                </a:solidFill>
                <a:latin typeface="+mj-lt"/>
              </a:rPr>
              <a:t>Proposed Budget</a:t>
            </a:r>
            <a:br>
              <a:rPr lang="en-US" sz="3200" i="1" dirty="0">
                <a:solidFill>
                  <a:schemeClr val="tx1"/>
                </a:solidFill>
                <a:latin typeface="+mj-lt"/>
              </a:rPr>
            </a:br>
            <a:r>
              <a:rPr lang="en-US" sz="3200" dirty="0">
                <a:solidFill>
                  <a:schemeClr val="tx1"/>
                </a:solidFill>
                <a:latin typeface="+mj-lt"/>
              </a:rPr>
              <a:t>2017-18 Fiscal Year</a:t>
            </a:r>
          </a:p>
        </p:txBody>
      </p:sp>
      <p:sp>
        <p:nvSpPr>
          <p:cNvPr id="3" name="Content Placeholder 2"/>
          <p:cNvSpPr>
            <a:spLocks noGrp="1"/>
          </p:cNvSpPr>
          <p:nvPr>
            <p:ph idx="1"/>
          </p:nvPr>
        </p:nvSpPr>
        <p:spPr/>
        <p:txBody>
          <a:bodyPr>
            <a:normAutofit/>
          </a:bodyPr>
          <a:lstStyle/>
          <a:p>
            <a:r>
              <a:rPr lang="en-US" dirty="0"/>
              <a:t>Approval of the </a:t>
            </a:r>
            <a:r>
              <a:rPr lang="en-US" b="1" i="1" dirty="0"/>
              <a:t>Proposed Budget </a:t>
            </a:r>
            <a:r>
              <a:rPr lang="en-US" dirty="0"/>
              <a:t>provides the System with budgetary operating authority for the year beginning July 1, 2017 </a:t>
            </a:r>
          </a:p>
          <a:p>
            <a:r>
              <a:rPr lang="en-US" b="1" i="1" dirty="0"/>
              <a:t>Proposed Budget </a:t>
            </a:r>
            <a:r>
              <a:rPr lang="en-US" dirty="0"/>
              <a:t>does not recognize factors such as enrollment increases, level of grant or revenue contract activity, or final adjustments required by state budget action </a:t>
            </a:r>
          </a:p>
          <a:p>
            <a:pPr lvl="1"/>
            <a:r>
              <a:rPr lang="en-US" sz="2600" dirty="0"/>
              <a:t>The</a:t>
            </a:r>
            <a:r>
              <a:rPr lang="en-US" sz="2600" b="1" i="1" dirty="0"/>
              <a:t> Revised Budget </a:t>
            </a:r>
            <a:r>
              <a:rPr lang="en-US" sz="2600" dirty="0"/>
              <a:t>presented to Board in December will take these and other changes into account</a:t>
            </a:r>
          </a:p>
          <a:p>
            <a:endParaRPr lang="en-US" dirty="0"/>
          </a:p>
        </p:txBody>
      </p:sp>
      <p:sp>
        <p:nvSpPr>
          <p:cNvPr id="5" name="Slide Number Placeholder 4"/>
          <p:cNvSpPr>
            <a:spLocks noGrp="1"/>
          </p:cNvSpPr>
          <p:nvPr>
            <p:ph type="sldNum" sz="quarter" idx="12"/>
          </p:nvPr>
        </p:nvSpPr>
        <p:spPr/>
        <p:txBody>
          <a:bodyPr/>
          <a:lstStyle/>
          <a:p>
            <a:pPr>
              <a:defRPr/>
            </a:pPr>
            <a:fld id="{D174B05A-13AD-4B92-96B4-B0F87CAEB697}" type="slidenum">
              <a:rPr lang="en-US"/>
              <a:pPr>
                <a:defRPr/>
              </a:pPr>
              <a:t>23</a:t>
            </a:fld>
            <a:endParaRPr lang="en-US" dirty="0"/>
          </a:p>
        </p:txBody>
      </p:sp>
    </p:spTree>
    <p:extLst>
      <p:ext uri="{BB962C8B-B14F-4D97-AF65-F5344CB8AC3E}">
        <p14:creationId xmlns:p14="http://schemas.microsoft.com/office/powerpoint/2010/main" val="13435761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Tm="0">
        <p159:morph option="byObject"/>
      </p:transition>
    </mc:Choice>
    <mc:Fallback>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835442"/>
            <a:ext cx="8583658" cy="1325563"/>
          </a:xfrm>
        </p:spPr>
        <p:txBody>
          <a:bodyPr>
            <a:noAutofit/>
          </a:bodyPr>
          <a:lstStyle/>
          <a:p>
            <a:r>
              <a:rPr lang="en-US" b="1" dirty="0">
                <a:solidFill>
                  <a:schemeClr val="tx1"/>
                </a:solidFill>
                <a:latin typeface="+mj-lt"/>
              </a:rPr>
              <a:t>Where the Money Comes From and What it Pays for: 2017-18 Proposed Budget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5820546"/>
              </p:ext>
            </p:extLst>
          </p:nvPr>
        </p:nvGraphicFramePr>
        <p:xfrm>
          <a:off x="2152650" y="2141221"/>
          <a:ext cx="8362950" cy="474662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pPr>
              <a:defRPr/>
            </a:pPr>
            <a:fld id="{D174B05A-13AD-4B92-96B4-B0F87CAEB697}" type="slidenum">
              <a:rPr lang="en-US"/>
              <a:pPr>
                <a:defRPr/>
              </a:pPr>
              <a:t>24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01815586"/>
              </p:ext>
            </p:extLst>
          </p:nvPr>
        </p:nvGraphicFramePr>
        <p:xfrm>
          <a:off x="2209800" y="2522220"/>
          <a:ext cx="2667000" cy="3972743"/>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tblGrid>
              <a:tr h="477337">
                <a:tc>
                  <a:txBody>
                    <a:bodyPr/>
                    <a:lstStyle/>
                    <a:p>
                      <a:pPr algn="ctr"/>
                      <a:r>
                        <a:rPr lang="en-US" dirty="0">
                          <a:solidFill>
                            <a:schemeClr val="bg1"/>
                          </a:solidFill>
                        </a:rPr>
                        <a:t>Fees and Appropriations</a:t>
                      </a:r>
                    </a:p>
                  </a:txBody>
                  <a:tcPr>
                    <a:gradFill>
                      <a:gsLst>
                        <a:gs pos="0">
                          <a:srgbClr val="000082"/>
                        </a:gs>
                        <a:gs pos="54749">
                          <a:srgbClr val="A50071"/>
                        </a:gs>
                        <a:gs pos="44499">
                          <a:srgbClr val="90007B"/>
                        </a:gs>
                        <a:gs pos="24000">
                          <a:srgbClr val="66008F"/>
                        </a:gs>
                        <a:gs pos="64999">
                          <a:srgbClr val="BA0066"/>
                        </a:gs>
                        <a:gs pos="89999">
                          <a:srgbClr val="FF0000"/>
                        </a:gs>
                        <a:gs pos="100000">
                          <a:srgbClr val="FF8200"/>
                        </a:gs>
                      </a:gsLst>
                      <a:lin ang="5400000" scaled="0"/>
                    </a:gradFill>
                  </a:tcPr>
                </a:tc>
                <a:extLst>
                  <a:ext uri="{0D108BD9-81ED-4DB2-BD59-A6C34878D82A}">
                    <a16:rowId xmlns:a16="http://schemas.microsoft.com/office/drawing/2014/main" val="10000"/>
                  </a:ext>
                </a:extLst>
              </a:tr>
              <a:tr h="3332663">
                <a:tc>
                  <a:txBody>
                    <a:bodyPr/>
                    <a:lstStyle/>
                    <a:p>
                      <a:r>
                        <a:rPr lang="en-US" sz="1500" b="0" u="sng" baseline="0" dirty="0"/>
                        <a:t>Comes From:</a:t>
                      </a:r>
                      <a:endParaRPr lang="en-US" sz="1500" b="0" u="sng" dirty="0"/>
                    </a:p>
                    <a:p>
                      <a:pPr marL="342900" indent="-342900">
                        <a:buFont typeface="Arial" pitchFamily="34" charset="0"/>
                        <a:buChar char="•"/>
                      </a:pPr>
                      <a:r>
                        <a:rPr lang="en-US" sz="1500" dirty="0"/>
                        <a:t>State appropriations</a:t>
                      </a:r>
                    </a:p>
                    <a:p>
                      <a:pPr marL="342900" indent="-342900">
                        <a:buFont typeface="Arial" pitchFamily="34" charset="0"/>
                        <a:buChar char="•"/>
                      </a:pPr>
                      <a:r>
                        <a:rPr lang="en-US" sz="1500" dirty="0"/>
                        <a:t>Maintenance</a:t>
                      </a:r>
                      <a:r>
                        <a:rPr lang="en-US" sz="1500" baseline="0" dirty="0"/>
                        <a:t> Fees &amp; </a:t>
                      </a:r>
                      <a:r>
                        <a:rPr lang="en-US" sz="1500" dirty="0"/>
                        <a:t>Tuition</a:t>
                      </a:r>
                      <a:r>
                        <a:rPr lang="en-US" sz="1500" baseline="0" dirty="0"/>
                        <a:t> </a:t>
                      </a:r>
                      <a:endParaRPr lang="en-US" sz="1500" dirty="0"/>
                    </a:p>
                    <a:p>
                      <a:pPr marL="342900" indent="-342900">
                        <a:buFont typeface="Arial" pitchFamily="34" charset="0"/>
                        <a:buChar char="•"/>
                      </a:pPr>
                      <a:r>
                        <a:rPr lang="en-US" sz="1500" baseline="0" dirty="0"/>
                        <a:t>Mandatory &amp; incidental fees</a:t>
                      </a:r>
                    </a:p>
                    <a:p>
                      <a:endParaRPr lang="en-US" sz="1500" u="none" baseline="0" dirty="0"/>
                    </a:p>
                    <a:p>
                      <a:r>
                        <a:rPr lang="en-US" sz="1500" u="sng" baseline="0" dirty="0"/>
                        <a:t>Pays for:</a:t>
                      </a:r>
                      <a:endParaRPr lang="en-US" sz="1500" u="none" baseline="0" dirty="0"/>
                    </a:p>
                    <a:p>
                      <a:pPr marL="233363" indent="-233363">
                        <a:buFont typeface="Arial" pitchFamily="34" charset="0"/>
                        <a:buChar char="•"/>
                      </a:pPr>
                      <a:r>
                        <a:rPr lang="en-US" sz="1500" u="none" baseline="0" dirty="0"/>
                        <a:t>Instruction</a:t>
                      </a:r>
                    </a:p>
                    <a:p>
                      <a:pPr marL="233363" indent="-233363">
                        <a:buFont typeface="Arial" pitchFamily="34" charset="0"/>
                        <a:buChar char="•"/>
                      </a:pPr>
                      <a:r>
                        <a:rPr lang="en-US" sz="1500" u="none" baseline="0" dirty="0"/>
                        <a:t>Public service</a:t>
                      </a:r>
                    </a:p>
                    <a:p>
                      <a:pPr marL="233363" indent="-233363">
                        <a:buFont typeface="Arial" pitchFamily="34" charset="0"/>
                        <a:buChar char="•"/>
                      </a:pPr>
                      <a:r>
                        <a:rPr lang="en-US" sz="1500" u="none" baseline="0" dirty="0"/>
                        <a:t>Academic support</a:t>
                      </a:r>
                    </a:p>
                    <a:p>
                      <a:pPr marL="233363" indent="-233363">
                        <a:buFont typeface="Arial" pitchFamily="34" charset="0"/>
                        <a:buChar char="•"/>
                      </a:pPr>
                      <a:r>
                        <a:rPr lang="en-US" sz="1500" u="none" baseline="0" dirty="0"/>
                        <a:t>Student services</a:t>
                      </a:r>
                    </a:p>
                    <a:p>
                      <a:pPr marL="233363" indent="-233363">
                        <a:buFont typeface="Arial" pitchFamily="34" charset="0"/>
                        <a:buChar char="•"/>
                      </a:pPr>
                      <a:r>
                        <a:rPr lang="en-US" sz="1500" u="none" baseline="0" dirty="0"/>
                        <a:t>Institutional support</a:t>
                      </a:r>
                    </a:p>
                    <a:p>
                      <a:pPr marL="233363" indent="-233363">
                        <a:buFont typeface="Arial" pitchFamily="34" charset="0"/>
                        <a:buChar char="•"/>
                      </a:pPr>
                      <a:r>
                        <a:rPr lang="en-US" sz="1500" u="none" baseline="0" dirty="0"/>
                        <a:t>Plant operation</a:t>
                      </a:r>
                    </a:p>
                    <a:p>
                      <a:pPr marL="233363" indent="-233363">
                        <a:buFont typeface="Arial" pitchFamily="34" charset="0"/>
                        <a:buChar char="•"/>
                      </a:pPr>
                      <a:r>
                        <a:rPr lang="en-US" sz="1500" u="none" baseline="0" dirty="0"/>
                        <a:t>Scholarships</a:t>
                      </a:r>
                      <a:endParaRPr lang="en-US" sz="1500" u="sng" baseline="0" dirty="0"/>
                    </a:p>
                  </a:txBody>
                  <a:tcPr/>
                </a:tc>
                <a:extLst>
                  <a:ext uri="{0D108BD9-81ED-4DB2-BD59-A6C34878D82A}">
                    <a16:rowId xmlns:a16="http://schemas.microsoft.com/office/drawing/2014/main" val="10001"/>
                  </a:ext>
                </a:extLst>
              </a:tr>
            </a:tbl>
          </a:graphicData>
        </a:graphic>
      </p:graphicFrame>
      <p:cxnSp>
        <p:nvCxnSpPr>
          <p:cNvPr id="9" name="Straight Arrow Connector 8"/>
          <p:cNvCxnSpPr/>
          <p:nvPr/>
        </p:nvCxnSpPr>
        <p:spPr>
          <a:xfrm>
            <a:off x="4343400" y="2857426"/>
            <a:ext cx="1752600" cy="30480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1870741397"/>
              </p:ext>
            </p:extLst>
          </p:nvPr>
        </p:nvGraphicFramePr>
        <p:xfrm>
          <a:off x="5867400" y="4631270"/>
          <a:ext cx="4191000" cy="210312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tblGrid>
              <a:tr h="0">
                <a:tc gridSpan="2">
                  <a:txBody>
                    <a:bodyPr/>
                    <a:lstStyle/>
                    <a:p>
                      <a:pPr algn="ctr"/>
                      <a:r>
                        <a:rPr lang="en-US" sz="1400" dirty="0">
                          <a:solidFill>
                            <a:schemeClr val="tx1"/>
                          </a:solidFill>
                        </a:rPr>
                        <a:t>Sales / Services / Other</a:t>
                      </a:r>
                    </a:p>
                  </a:txBody>
                  <a:tcPr>
                    <a:solidFill>
                      <a:srgbClr val="FFFF00"/>
                    </a:solidFill>
                  </a:tcPr>
                </a:tc>
                <a:tc hMerge="1">
                  <a:txBody>
                    <a:bodyPr/>
                    <a:lstStyle/>
                    <a:p>
                      <a:pPr algn="ctr"/>
                      <a:endParaRPr lang="en-US" sz="1400" dirty="0">
                        <a:solidFill>
                          <a:schemeClr val="tx1"/>
                        </a:solidFill>
                      </a:endParaRPr>
                    </a:p>
                  </a:txBody>
                  <a:tcPr>
                    <a:solidFill>
                      <a:srgbClr val="FFFF00"/>
                    </a:solidFill>
                  </a:tcPr>
                </a:tc>
                <a:extLst>
                  <a:ext uri="{0D108BD9-81ED-4DB2-BD59-A6C34878D82A}">
                    <a16:rowId xmlns:a16="http://schemas.microsoft.com/office/drawing/2014/main" val="10000"/>
                  </a:ext>
                </a:extLst>
              </a:tr>
              <a:tr h="820554">
                <a:tc>
                  <a:txBody>
                    <a:bodyPr/>
                    <a:lstStyle/>
                    <a:p>
                      <a:r>
                        <a:rPr lang="en-US" sz="1400" u="sng" baseline="0" dirty="0"/>
                        <a:t>Comes From:</a:t>
                      </a:r>
                    </a:p>
                    <a:p>
                      <a:pPr marL="342900" indent="-342900">
                        <a:buFont typeface="Arial" pitchFamily="34" charset="0"/>
                        <a:buChar char="•"/>
                      </a:pPr>
                      <a:r>
                        <a:rPr lang="en-US" sz="1400" baseline="0" dirty="0"/>
                        <a:t>Service assessments</a:t>
                      </a:r>
                    </a:p>
                    <a:p>
                      <a:pPr marL="342900" indent="-342900">
                        <a:buFont typeface="Arial" pitchFamily="34" charset="0"/>
                        <a:buChar char="•"/>
                      </a:pPr>
                      <a:r>
                        <a:rPr lang="en-US" sz="1400" baseline="0" dirty="0"/>
                        <a:t>Investment Income</a:t>
                      </a:r>
                    </a:p>
                    <a:p>
                      <a:pPr marL="342900" indent="-342900">
                        <a:buFont typeface="Arial" pitchFamily="34" charset="0"/>
                        <a:buChar char="•"/>
                      </a:pPr>
                      <a:r>
                        <a:rPr lang="en-US" sz="1400" baseline="0" dirty="0"/>
                        <a:t>Private Gifts</a:t>
                      </a:r>
                    </a:p>
                    <a:p>
                      <a:pPr marL="342900" indent="-342900">
                        <a:buFont typeface="Arial" pitchFamily="34" charset="0"/>
                        <a:buChar char="•"/>
                      </a:pPr>
                      <a:endParaRPr lang="en-US" sz="1400" u="sng" baseline="0" dirty="0"/>
                    </a:p>
                  </a:txBody>
                  <a:tcPr/>
                </a:tc>
                <a:tc>
                  <a:txBody>
                    <a:bodyPr/>
                    <a:lstStyle/>
                    <a:p>
                      <a:r>
                        <a:rPr lang="en-US" sz="1400" u="sng" baseline="0" dirty="0"/>
                        <a:t>Pays for:</a:t>
                      </a:r>
                      <a:endParaRPr lang="en-US" sz="1400" u="none" baseline="0" dirty="0"/>
                    </a:p>
                    <a:p>
                      <a:pPr marL="233363" indent="-233363">
                        <a:buFont typeface="Arial" pitchFamily="34" charset="0"/>
                        <a:buChar char="•"/>
                      </a:pPr>
                      <a:r>
                        <a:rPr lang="en-US" sz="1400" u="none" baseline="0" dirty="0"/>
                        <a:t>Instruction</a:t>
                      </a:r>
                    </a:p>
                    <a:p>
                      <a:pPr marL="233363" indent="-233363">
                        <a:buFont typeface="Arial" pitchFamily="34" charset="0"/>
                        <a:buChar char="•"/>
                      </a:pPr>
                      <a:r>
                        <a:rPr lang="en-US" sz="1400" u="none" baseline="0" dirty="0"/>
                        <a:t>Public service</a:t>
                      </a:r>
                    </a:p>
                    <a:p>
                      <a:pPr marL="233363" indent="-233363">
                        <a:buFont typeface="Arial" pitchFamily="34" charset="0"/>
                        <a:buChar char="•"/>
                      </a:pPr>
                      <a:r>
                        <a:rPr lang="en-US" sz="1400" u="none" baseline="0" dirty="0"/>
                        <a:t>Academic support</a:t>
                      </a:r>
                    </a:p>
                    <a:p>
                      <a:pPr marL="233363" indent="-233363">
                        <a:buFont typeface="Arial" pitchFamily="34" charset="0"/>
                        <a:buChar char="•"/>
                      </a:pPr>
                      <a:r>
                        <a:rPr lang="en-US" sz="1400" u="none" baseline="0" dirty="0"/>
                        <a:t>Student services</a:t>
                      </a:r>
                    </a:p>
                    <a:p>
                      <a:pPr marL="233363" indent="-233363">
                        <a:buFont typeface="Arial" pitchFamily="34" charset="0"/>
                        <a:buChar char="•"/>
                      </a:pPr>
                      <a:r>
                        <a:rPr lang="en-US" sz="1400" u="none" baseline="0" dirty="0"/>
                        <a:t>Institutional support</a:t>
                      </a:r>
                    </a:p>
                    <a:p>
                      <a:pPr marL="233363" indent="-233363">
                        <a:buFont typeface="Arial" pitchFamily="34" charset="0"/>
                        <a:buChar char="•"/>
                      </a:pPr>
                      <a:r>
                        <a:rPr lang="en-US" sz="1400" u="none" baseline="0" dirty="0"/>
                        <a:t>Plant operation</a:t>
                      </a:r>
                    </a:p>
                    <a:p>
                      <a:pPr marL="233363" indent="-233363">
                        <a:buFont typeface="Arial" pitchFamily="34" charset="0"/>
                        <a:buChar char="•"/>
                      </a:pPr>
                      <a:r>
                        <a:rPr lang="en-US" sz="1400" u="none" baseline="0" dirty="0"/>
                        <a:t>Scholarship</a:t>
                      </a:r>
                      <a:endParaRPr lang="en-US" sz="1400" u="sng" baseline="0" dirty="0"/>
                    </a:p>
                  </a:txBody>
                  <a:tcPr/>
                </a:tc>
                <a:extLst>
                  <a:ext uri="{0D108BD9-81ED-4DB2-BD59-A6C34878D82A}">
                    <a16:rowId xmlns:a16="http://schemas.microsoft.com/office/drawing/2014/main" val="10001"/>
                  </a:ext>
                </a:extLst>
              </a:tr>
            </a:tbl>
          </a:graphicData>
        </a:graphic>
      </p:graphicFrame>
      <p:cxnSp>
        <p:nvCxnSpPr>
          <p:cNvPr id="13" name="Straight Arrow Connector 12"/>
          <p:cNvCxnSpPr/>
          <p:nvPr/>
        </p:nvCxnSpPr>
        <p:spPr>
          <a:xfrm flipV="1">
            <a:off x="8534400" y="3761146"/>
            <a:ext cx="0" cy="5577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8022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174B05A-13AD-4B92-96B4-B0F87CAEB697}" type="slidenum">
              <a:rPr lang="en-US"/>
              <a:pPr>
                <a:defRPr/>
              </a:pPr>
              <a:t>25</a:t>
            </a:fld>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903461768"/>
              </p:ext>
            </p:extLst>
          </p:nvPr>
        </p:nvGraphicFramePr>
        <p:xfrm>
          <a:off x="5485311" y="1926060"/>
          <a:ext cx="5105400" cy="3373437"/>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a:spLocks noGrp="1"/>
          </p:cNvSpPr>
          <p:nvPr>
            <p:ph type="title" idx="4294967295"/>
          </p:nvPr>
        </p:nvSpPr>
        <p:spPr>
          <a:xfrm>
            <a:off x="2159943" y="1284414"/>
            <a:ext cx="8610599" cy="750325"/>
          </a:xfrm>
        </p:spPr>
        <p:txBody>
          <a:bodyPr>
            <a:noAutofit/>
          </a:bodyPr>
          <a:lstStyle/>
          <a:p>
            <a:r>
              <a:rPr lang="en-US" b="1" dirty="0">
                <a:solidFill>
                  <a:schemeClr val="tx1"/>
                </a:solidFill>
                <a:latin typeface="+mj-lt"/>
              </a:rPr>
              <a:t>Where the Money Comes From and What it Pays for: 2017-18 Proposed Budget</a:t>
            </a:r>
          </a:p>
        </p:txBody>
      </p:sp>
      <p:graphicFrame>
        <p:nvGraphicFramePr>
          <p:cNvPr id="6" name="Table 5"/>
          <p:cNvGraphicFramePr>
            <a:graphicFrameLocks noGrp="1"/>
          </p:cNvGraphicFramePr>
          <p:nvPr>
            <p:extLst>
              <p:ext uri="{D42A27DB-BD31-4B8C-83A1-F6EECF244321}">
                <p14:modId xmlns:p14="http://schemas.microsoft.com/office/powerpoint/2010/main" val="2669040185"/>
              </p:ext>
            </p:extLst>
          </p:nvPr>
        </p:nvGraphicFramePr>
        <p:xfrm>
          <a:off x="6118860" y="4359171"/>
          <a:ext cx="4229100" cy="2290798"/>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tblGrid>
              <a:tr h="737866">
                <a:tc gridSpan="2">
                  <a:txBody>
                    <a:bodyPr/>
                    <a:lstStyle/>
                    <a:p>
                      <a:pPr algn="ctr"/>
                      <a:r>
                        <a:rPr lang="en-US" dirty="0">
                          <a:solidFill>
                            <a:schemeClr val="bg1"/>
                          </a:solidFill>
                        </a:rPr>
                        <a:t>Auxiliary Funds</a:t>
                      </a:r>
                    </a:p>
                  </a:txBody>
                  <a:tcPr>
                    <a:solidFill>
                      <a:srgbClr val="7030A0"/>
                    </a:solidFill>
                  </a:tcPr>
                </a:tc>
                <a:tc hMerge="1">
                  <a:txBody>
                    <a:bodyPr/>
                    <a:lstStyle/>
                    <a:p>
                      <a:pPr algn="ctr"/>
                      <a:endParaRPr lang="en-US" dirty="0">
                        <a:solidFill>
                          <a:schemeClr val="bg1"/>
                        </a:solidFill>
                      </a:endParaRPr>
                    </a:p>
                  </a:txBody>
                  <a:tcPr>
                    <a:solidFill>
                      <a:srgbClr val="7030A0"/>
                    </a:solidFill>
                  </a:tcPr>
                </a:tc>
                <a:extLst>
                  <a:ext uri="{0D108BD9-81ED-4DB2-BD59-A6C34878D82A}">
                    <a16:rowId xmlns:a16="http://schemas.microsoft.com/office/drawing/2014/main" val="10000"/>
                  </a:ext>
                </a:extLst>
              </a:tr>
              <a:tr h="1552932">
                <a:tc>
                  <a:txBody>
                    <a:bodyPr/>
                    <a:lstStyle/>
                    <a:p>
                      <a:r>
                        <a:rPr lang="en-US" sz="1600" u="sng" baseline="0" dirty="0"/>
                        <a:t>Comes From:</a:t>
                      </a:r>
                    </a:p>
                    <a:p>
                      <a:pPr marL="233363" indent="-233363">
                        <a:buFont typeface="Arial" pitchFamily="34" charset="0"/>
                        <a:buChar char="•"/>
                      </a:pPr>
                      <a:r>
                        <a:rPr lang="en-US" sz="1600" dirty="0"/>
                        <a:t>Bookstore</a:t>
                      </a:r>
                    </a:p>
                    <a:p>
                      <a:pPr marL="233363" indent="-233363">
                        <a:buFont typeface="Arial" pitchFamily="34" charset="0"/>
                        <a:buChar char="•"/>
                      </a:pPr>
                      <a:r>
                        <a:rPr lang="en-US" sz="1600" dirty="0"/>
                        <a:t>Food Services</a:t>
                      </a:r>
                    </a:p>
                    <a:p>
                      <a:endParaRPr lang="en-US" sz="1600" dirty="0"/>
                    </a:p>
                    <a:p>
                      <a:endParaRPr lang="en-US" sz="1600" dirty="0"/>
                    </a:p>
                  </a:txBody>
                  <a:tcPr/>
                </a:tc>
                <a:tc>
                  <a:txBody>
                    <a:bodyPr/>
                    <a:lstStyle/>
                    <a:p>
                      <a:r>
                        <a:rPr lang="en-US" sz="1600" u="sng" dirty="0"/>
                        <a:t>Pays for:</a:t>
                      </a:r>
                    </a:p>
                    <a:p>
                      <a:pPr marL="576263" indent="-342900">
                        <a:buFont typeface="Arial" pitchFamily="34" charset="0"/>
                        <a:buChar char="•"/>
                      </a:pPr>
                      <a:r>
                        <a:rPr lang="en-US" sz="1600" u="none" dirty="0"/>
                        <a:t>All</a:t>
                      </a:r>
                      <a:r>
                        <a:rPr lang="en-US" sz="1600" dirty="0"/>
                        <a:t> expenses</a:t>
                      </a:r>
                    </a:p>
                    <a:p>
                      <a:pPr marL="576263" indent="-342900">
                        <a:buFont typeface="Arial" pitchFamily="34" charset="0"/>
                        <a:buChar char="•"/>
                      </a:pPr>
                      <a:r>
                        <a:rPr lang="en-US" sz="1600" dirty="0"/>
                        <a:t>Receive no taxpayer or tuition support</a:t>
                      </a:r>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72410823"/>
              </p:ext>
            </p:extLst>
          </p:nvPr>
        </p:nvGraphicFramePr>
        <p:xfrm>
          <a:off x="2246811" y="2660110"/>
          <a:ext cx="2438400" cy="3983349"/>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tblGrid>
              <a:tr h="344811">
                <a:tc>
                  <a:txBody>
                    <a:bodyPr/>
                    <a:lstStyle/>
                    <a:p>
                      <a:pPr algn="ctr"/>
                      <a:r>
                        <a:rPr lang="en-US" dirty="0">
                          <a:solidFill>
                            <a:schemeClr val="bg1"/>
                          </a:solidFill>
                        </a:rPr>
                        <a:t>Restricted Funds</a:t>
                      </a:r>
                    </a:p>
                  </a:txBody>
                  <a:tcPr>
                    <a:solidFill>
                      <a:srgbClr val="00B050"/>
                    </a:solidFill>
                  </a:tcPr>
                </a:tc>
                <a:extLst>
                  <a:ext uri="{0D108BD9-81ED-4DB2-BD59-A6C34878D82A}">
                    <a16:rowId xmlns:a16="http://schemas.microsoft.com/office/drawing/2014/main" val="10000"/>
                  </a:ext>
                </a:extLst>
              </a:tr>
              <a:tr h="3617589">
                <a:tc>
                  <a:txBody>
                    <a:bodyPr/>
                    <a:lstStyle/>
                    <a:p>
                      <a:r>
                        <a:rPr lang="en-US" sz="1800" u="sng" dirty="0"/>
                        <a:t>Comes From:</a:t>
                      </a:r>
                    </a:p>
                    <a:p>
                      <a:pPr marL="233363" indent="-233363">
                        <a:buFont typeface="Arial" pitchFamily="34" charset="0"/>
                        <a:buChar char="•"/>
                      </a:pPr>
                      <a:r>
                        <a:rPr lang="en-US" sz="1800" baseline="0" dirty="0"/>
                        <a:t>Federal and state student assistance</a:t>
                      </a:r>
                    </a:p>
                    <a:p>
                      <a:pPr marL="233363" indent="-233363">
                        <a:buFont typeface="Arial" pitchFamily="34" charset="0"/>
                        <a:buChar char="•"/>
                      </a:pPr>
                      <a:r>
                        <a:rPr lang="en-US" sz="1800" u="none" dirty="0"/>
                        <a:t>Grants and contracts</a:t>
                      </a:r>
                      <a:endParaRPr lang="en-US" sz="1800" baseline="0" dirty="0"/>
                    </a:p>
                    <a:p>
                      <a:pPr marL="233363" indent="-233363">
                        <a:buFont typeface="Arial" pitchFamily="34" charset="0"/>
                        <a:buChar char="•"/>
                      </a:pPr>
                      <a:r>
                        <a:rPr lang="en-US" sz="1800" baseline="0" dirty="0"/>
                        <a:t>Endowment income</a:t>
                      </a:r>
                    </a:p>
                    <a:p>
                      <a:pPr marL="233363" indent="-233363">
                        <a:buFont typeface="Arial" pitchFamily="34" charset="0"/>
                        <a:buChar char="•"/>
                      </a:pPr>
                      <a:r>
                        <a:rPr lang="en-US" sz="1800" baseline="0" dirty="0"/>
                        <a:t>Gifts       </a:t>
                      </a:r>
                    </a:p>
                    <a:p>
                      <a:endParaRPr lang="en-US" sz="1800" baseline="0" dirty="0"/>
                    </a:p>
                    <a:p>
                      <a:r>
                        <a:rPr lang="en-US" sz="1800" u="sng" baseline="0" dirty="0"/>
                        <a:t>Pays for:</a:t>
                      </a:r>
                      <a:endParaRPr lang="en-US" sz="1800" u="none" baseline="0" dirty="0"/>
                    </a:p>
                    <a:p>
                      <a:pPr marL="233363" indent="-233363">
                        <a:buFont typeface="Arial" pitchFamily="34" charset="0"/>
                        <a:buChar char="•"/>
                      </a:pPr>
                      <a:r>
                        <a:rPr lang="en-US" sz="1800" u="none" baseline="0" dirty="0"/>
                        <a:t>Instruction</a:t>
                      </a:r>
                    </a:p>
                    <a:p>
                      <a:pPr marL="233363" indent="-233363">
                        <a:buFont typeface="Arial" pitchFamily="34" charset="0"/>
                        <a:buChar char="•"/>
                      </a:pPr>
                      <a:r>
                        <a:rPr lang="en-US" sz="1800" u="none" baseline="0" dirty="0"/>
                        <a:t>Scholarships</a:t>
                      </a:r>
                    </a:p>
                    <a:p>
                      <a:pPr marL="233363" indent="-233363">
                        <a:buFont typeface="Arial" pitchFamily="34" charset="0"/>
                        <a:buChar char="•"/>
                      </a:pPr>
                      <a:r>
                        <a:rPr lang="en-US" sz="1800" u="none" baseline="0" dirty="0"/>
                        <a:t>Public service</a:t>
                      </a:r>
                    </a:p>
                  </a:txBody>
                  <a:tcPr/>
                </a:tc>
                <a:extLst>
                  <a:ext uri="{0D108BD9-81ED-4DB2-BD59-A6C34878D82A}">
                    <a16:rowId xmlns:a16="http://schemas.microsoft.com/office/drawing/2014/main" val="10001"/>
                  </a:ext>
                </a:extLst>
              </a:tr>
            </a:tbl>
          </a:graphicData>
        </a:graphic>
      </p:graphicFrame>
      <p:cxnSp>
        <p:nvCxnSpPr>
          <p:cNvPr id="3" name="Straight Arrow Connector 2"/>
          <p:cNvCxnSpPr/>
          <p:nvPr/>
        </p:nvCxnSpPr>
        <p:spPr>
          <a:xfrm flipV="1">
            <a:off x="4712643" y="2905986"/>
            <a:ext cx="17526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248400" y="3048000"/>
            <a:ext cx="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751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nvPr>
        </p:nvGraphicFramePr>
        <p:xfrm>
          <a:off x="2133600" y="1600200"/>
          <a:ext cx="7962900" cy="5087938"/>
        </p:xfrm>
        <a:graphic>
          <a:graphicData uri="http://schemas.openxmlformats.org/presentationml/2006/ole">
            <mc:AlternateContent xmlns:mc="http://schemas.openxmlformats.org/markup-compatibility/2006">
              <mc:Choice xmlns:v="urn:schemas-microsoft-com:vml" Requires="v">
                <p:oleObj spid="_x0000_s9224" name="Worksheet" r:id="rId4" imgW="7162942" imgH="3619318" progId="Excel.Sheet.8">
                  <p:embed/>
                </p:oleObj>
              </mc:Choice>
              <mc:Fallback>
                <p:oleObj name="Worksheet" r:id="rId4" imgW="7162942" imgH="3619318" progId="Excel.Sheet.8">
                  <p:embed/>
                  <p:pic>
                    <p:nvPicPr>
                      <p:cNvPr id="7" name="Object 6"/>
                      <p:cNvPicPr>
                        <a:picLocks noChangeAspect="1" noChangeArrowheads="1"/>
                      </p:cNvPicPr>
                      <p:nvPr/>
                    </p:nvPicPr>
                    <p:blipFill>
                      <a:blip r:embed="rId5"/>
                      <a:srcRect/>
                      <a:stretch>
                        <a:fillRect/>
                      </a:stretch>
                    </p:blipFill>
                    <p:spPr bwMode="auto">
                      <a:xfrm>
                        <a:off x="2133600" y="1600200"/>
                        <a:ext cx="7962900" cy="5087938"/>
                      </a:xfrm>
                      <a:prstGeom prst="rect">
                        <a:avLst/>
                      </a:prstGeom>
                      <a:noFill/>
                    </p:spPr>
                  </p:pic>
                </p:oleObj>
              </mc:Fallback>
            </mc:AlternateContent>
          </a:graphicData>
        </a:graphic>
      </p:graphicFrame>
      <p:sp>
        <p:nvSpPr>
          <p:cNvPr id="5127" name="Text Box 7"/>
          <p:cNvSpPr txBox="1">
            <a:spLocks noChangeArrowheads="1"/>
          </p:cNvSpPr>
          <p:nvPr/>
        </p:nvSpPr>
        <p:spPr bwMode="auto">
          <a:xfrm>
            <a:off x="1981200" y="483794"/>
            <a:ext cx="8686800" cy="1015663"/>
          </a:xfrm>
          <a:prstGeom prst="rect">
            <a:avLst/>
          </a:prstGeom>
          <a:noFill/>
          <a:ln w="9525">
            <a:noFill/>
            <a:miter lim="800000"/>
            <a:headEnd/>
            <a:tailEnd/>
          </a:ln>
          <a:effectLst/>
        </p:spPr>
        <p:txBody>
          <a:bodyPr wrap="square">
            <a:spAutoFit/>
          </a:bodyPr>
          <a:lstStyle/>
          <a:p>
            <a:pPr>
              <a:defRPr/>
            </a:pPr>
            <a:r>
              <a:rPr lang="en-US" sz="3000" b="1" dirty="0">
                <a:latin typeface="+mj-lt"/>
              </a:rPr>
              <a:t>Revenues:  Comparison of Estimated and Proposed Budgets</a:t>
            </a:r>
          </a:p>
        </p:txBody>
      </p:sp>
      <p:sp>
        <p:nvSpPr>
          <p:cNvPr id="2" name="Slide Number Placeholder 1"/>
          <p:cNvSpPr>
            <a:spLocks noGrp="1"/>
          </p:cNvSpPr>
          <p:nvPr>
            <p:ph type="sldNum" sz="quarter" idx="12"/>
          </p:nvPr>
        </p:nvSpPr>
        <p:spPr/>
        <p:txBody>
          <a:bodyPr/>
          <a:lstStyle/>
          <a:p>
            <a:pPr>
              <a:defRPr/>
            </a:pPr>
            <a:fld id="{D174B05A-13AD-4B92-96B4-B0F87CAEB697}" type="slidenum">
              <a:rPr lang="en-US"/>
              <a:pPr>
                <a:defRPr/>
              </a:pPr>
              <a:t>26</a:t>
            </a:fld>
            <a:endParaRPr lang="en-US" dirty="0"/>
          </a:p>
        </p:txBody>
      </p:sp>
    </p:spTree>
    <p:extLst>
      <p:ext uri="{BB962C8B-B14F-4D97-AF65-F5344CB8AC3E}">
        <p14:creationId xmlns:p14="http://schemas.microsoft.com/office/powerpoint/2010/main" val="30800736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362200" y="609601"/>
            <a:ext cx="8303664" cy="584775"/>
          </a:xfrm>
          <a:prstGeom prst="rect">
            <a:avLst/>
          </a:prstGeom>
          <a:noFill/>
          <a:ln w="9525">
            <a:noFill/>
            <a:miter lim="800000"/>
            <a:headEnd/>
            <a:tailEnd/>
          </a:ln>
          <a:effectLst/>
        </p:spPr>
        <p:txBody>
          <a:bodyPr wrap="square">
            <a:spAutoFit/>
          </a:bodyPr>
          <a:lstStyle/>
          <a:p>
            <a:pPr>
              <a:defRPr/>
            </a:pPr>
            <a:r>
              <a:rPr lang="en-US" sz="3200" b="1" dirty="0">
                <a:latin typeface="+mj-lt"/>
              </a:rPr>
              <a:t>Reconciliation of State Appropriation</a:t>
            </a:r>
          </a:p>
        </p:txBody>
      </p:sp>
      <p:graphicFrame>
        <p:nvGraphicFramePr>
          <p:cNvPr id="3" name="Object 2"/>
          <p:cNvGraphicFramePr>
            <a:graphicFrameLocks noChangeAspect="1"/>
          </p:cNvGraphicFramePr>
          <p:nvPr>
            <p:extLst/>
          </p:nvPr>
        </p:nvGraphicFramePr>
        <p:xfrm>
          <a:off x="3124200" y="1600201"/>
          <a:ext cx="5867400" cy="4130675"/>
        </p:xfrm>
        <a:graphic>
          <a:graphicData uri="http://schemas.openxmlformats.org/presentationml/2006/ole">
            <mc:AlternateContent xmlns:mc="http://schemas.openxmlformats.org/markup-compatibility/2006">
              <mc:Choice xmlns:v="urn:schemas-microsoft-com:vml" Requires="v">
                <p:oleObj spid="_x0000_s10248" name="Worksheet" r:id="rId4" imgW="3219515" imgH="2266925" progId="Excel.Sheet.12">
                  <p:embed/>
                </p:oleObj>
              </mc:Choice>
              <mc:Fallback>
                <p:oleObj name="Worksheet" r:id="rId4" imgW="3219515" imgH="2266925" progId="Excel.Sheet.12">
                  <p:embed/>
                  <p:pic>
                    <p:nvPicPr>
                      <p:cNvPr id="3" name="Object 2"/>
                      <p:cNvPicPr/>
                      <p:nvPr/>
                    </p:nvPicPr>
                    <p:blipFill>
                      <a:blip r:embed="rId5"/>
                      <a:stretch>
                        <a:fillRect/>
                      </a:stretch>
                    </p:blipFill>
                    <p:spPr>
                      <a:xfrm>
                        <a:off x="3124200" y="1600201"/>
                        <a:ext cx="5867400" cy="4130675"/>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A684C354-FECB-5948-A248-8700D7C56D1A}" type="slidenum">
              <a:rPr lang="en-US"/>
              <a:t>27</a:t>
            </a:fld>
            <a:endParaRPr lang="en-US" dirty="0"/>
          </a:p>
        </p:txBody>
      </p:sp>
    </p:spTree>
    <p:extLst>
      <p:ext uri="{BB962C8B-B14F-4D97-AF65-F5344CB8AC3E}">
        <p14:creationId xmlns:p14="http://schemas.microsoft.com/office/powerpoint/2010/main" val="41527251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p:cNvGraphicFramePr>
            <a:graphicFrameLocks/>
          </p:cNvGraphicFramePr>
          <p:nvPr>
            <p:extLst/>
          </p:nvPr>
        </p:nvGraphicFramePr>
        <p:xfrm>
          <a:off x="6107289" y="1713090"/>
          <a:ext cx="4518116" cy="513716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362200" y="484922"/>
            <a:ext cx="8278858" cy="886679"/>
          </a:xfrm>
        </p:spPr>
        <p:txBody>
          <a:bodyPr>
            <a:noAutofit/>
          </a:bodyPr>
          <a:lstStyle/>
          <a:p>
            <a:r>
              <a:rPr lang="en-US" b="1" dirty="0">
                <a:solidFill>
                  <a:schemeClr val="tx1"/>
                </a:solidFill>
                <a:latin typeface="+mj-lt"/>
              </a:rPr>
              <a:t>Revenue Sources by Sector</a:t>
            </a:r>
          </a:p>
        </p:txBody>
      </p:sp>
      <p:graphicFrame>
        <p:nvGraphicFramePr>
          <p:cNvPr id="4" name="Content Placeholder 3"/>
          <p:cNvGraphicFramePr>
            <a:graphicFrameLocks noGrp="1"/>
          </p:cNvGraphicFramePr>
          <p:nvPr>
            <p:ph idx="1"/>
            <p:extLst/>
          </p:nvPr>
        </p:nvGraphicFramePr>
        <p:xfrm>
          <a:off x="1828801" y="1600200"/>
          <a:ext cx="4607787" cy="5144912"/>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pPr>
              <a:defRPr/>
            </a:pPr>
            <a:fld id="{D174B05A-13AD-4B92-96B4-B0F87CAEB697}" type="slidenum">
              <a:rPr lang="en-US"/>
              <a:pPr>
                <a:defRPr/>
              </a:pPr>
              <a:t>28</a:t>
            </a:fld>
            <a:endParaRPr lang="en-US" dirty="0"/>
          </a:p>
        </p:txBody>
      </p:sp>
    </p:spTree>
    <p:extLst>
      <p:ext uri="{BB962C8B-B14F-4D97-AF65-F5344CB8AC3E}">
        <p14:creationId xmlns:p14="http://schemas.microsoft.com/office/powerpoint/2010/main" val="138792877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nvPr>
        </p:nvGraphicFramePr>
        <p:xfrm>
          <a:off x="1905001" y="1603376"/>
          <a:ext cx="8329613" cy="4322763"/>
        </p:xfrm>
        <a:graphic>
          <a:graphicData uri="http://schemas.openxmlformats.org/presentationml/2006/ole">
            <mc:AlternateContent xmlns:mc="http://schemas.openxmlformats.org/markup-compatibility/2006">
              <mc:Choice xmlns:v="urn:schemas-microsoft-com:vml" Requires="v">
                <p:oleObj spid="_x0000_s11272" name="Worksheet" r:id="rId4" imgW="6995373" imgH="3223189" progId="Excel.Sheet.8">
                  <p:embed/>
                </p:oleObj>
              </mc:Choice>
              <mc:Fallback>
                <p:oleObj name="Worksheet" r:id="rId4" imgW="6995373" imgH="3223189" progId="Excel.Sheet.8">
                  <p:embed/>
                  <p:pic>
                    <p:nvPicPr>
                      <p:cNvPr id="6" name="Object 5"/>
                      <p:cNvPicPr>
                        <a:picLocks noChangeAspect="1" noChangeArrowheads="1"/>
                      </p:cNvPicPr>
                      <p:nvPr/>
                    </p:nvPicPr>
                    <p:blipFill>
                      <a:blip r:embed="rId5"/>
                      <a:srcRect/>
                      <a:stretch>
                        <a:fillRect/>
                      </a:stretch>
                    </p:blipFill>
                    <p:spPr bwMode="auto">
                      <a:xfrm>
                        <a:off x="1905001" y="1603376"/>
                        <a:ext cx="8329613" cy="4322763"/>
                      </a:xfrm>
                      <a:prstGeom prst="rect">
                        <a:avLst/>
                      </a:prstGeom>
                      <a:noFill/>
                    </p:spPr>
                  </p:pic>
                </p:oleObj>
              </mc:Fallback>
            </mc:AlternateContent>
          </a:graphicData>
        </a:graphic>
      </p:graphicFrame>
      <p:sp>
        <p:nvSpPr>
          <p:cNvPr id="825349" name="Text Box 5"/>
          <p:cNvSpPr txBox="1">
            <a:spLocks noChangeArrowheads="1"/>
          </p:cNvSpPr>
          <p:nvPr/>
        </p:nvSpPr>
        <p:spPr bwMode="auto">
          <a:xfrm>
            <a:off x="2091005" y="744406"/>
            <a:ext cx="8534400" cy="553998"/>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en-US" sz="3000" b="1" dirty="0">
                <a:latin typeface="+mj-lt"/>
              </a:rPr>
              <a:t>Unrestricted E &amp; G: Expenditures by Function</a:t>
            </a:r>
          </a:p>
        </p:txBody>
      </p:sp>
      <p:sp>
        <p:nvSpPr>
          <p:cNvPr id="2" name="Slide Number Placeholder 1"/>
          <p:cNvSpPr>
            <a:spLocks noGrp="1"/>
          </p:cNvSpPr>
          <p:nvPr>
            <p:ph type="sldNum" sz="quarter" idx="12"/>
          </p:nvPr>
        </p:nvSpPr>
        <p:spPr/>
        <p:txBody>
          <a:bodyPr/>
          <a:lstStyle/>
          <a:p>
            <a:pPr>
              <a:defRPr/>
            </a:pPr>
            <a:fld id="{D174B05A-13AD-4B92-96B4-B0F87CAEB697}" type="slidenum">
              <a:rPr lang="en-US"/>
              <a:pPr>
                <a:defRPr/>
              </a:pPr>
              <a:t>29</a:t>
            </a:fld>
            <a:endParaRPr lang="en-US" dirty="0"/>
          </a:p>
        </p:txBody>
      </p:sp>
    </p:spTree>
    <p:extLst>
      <p:ext uri="{BB962C8B-B14F-4D97-AF65-F5344CB8AC3E}">
        <p14:creationId xmlns:p14="http://schemas.microsoft.com/office/powerpoint/2010/main" val="29624153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 name="Text Box 20"/>
          <p:cNvSpPr txBox="1">
            <a:spLocks noChangeArrowheads="1"/>
          </p:cNvSpPr>
          <p:nvPr/>
        </p:nvSpPr>
        <p:spPr bwMode="auto">
          <a:xfrm>
            <a:off x="1981200" y="533400"/>
            <a:ext cx="8686800" cy="1077218"/>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en-US" sz="3200" b="1" dirty="0">
                <a:latin typeface="+mj-lt"/>
              </a:rPr>
              <a:t>Unrestricted E &amp; G:  Expenditures by Natural Classification</a:t>
            </a:r>
          </a:p>
        </p:txBody>
      </p:sp>
      <p:graphicFrame>
        <p:nvGraphicFramePr>
          <p:cNvPr id="8" name="Object 7"/>
          <p:cNvGraphicFramePr>
            <a:graphicFrameLocks noChangeAspect="1"/>
          </p:cNvGraphicFramePr>
          <p:nvPr>
            <p:extLst/>
          </p:nvPr>
        </p:nvGraphicFramePr>
        <p:xfrm>
          <a:off x="1981201" y="1905000"/>
          <a:ext cx="8429625" cy="4249738"/>
        </p:xfrm>
        <a:graphic>
          <a:graphicData uri="http://schemas.openxmlformats.org/presentationml/2006/ole">
            <mc:AlternateContent xmlns:mc="http://schemas.openxmlformats.org/markup-compatibility/2006">
              <mc:Choice xmlns:v="urn:schemas-microsoft-com:vml" Requires="v">
                <p:oleObj spid="_x0000_s12296" name="Worksheet" r:id="rId4" imgW="7239071" imgH="3322115" progId="Excel.Sheet.8">
                  <p:embed/>
                </p:oleObj>
              </mc:Choice>
              <mc:Fallback>
                <p:oleObj name="Worksheet" r:id="rId4" imgW="7239071" imgH="3322115" progId="Excel.Sheet.8">
                  <p:embed/>
                  <p:pic>
                    <p:nvPicPr>
                      <p:cNvPr id="8" name="Object 7"/>
                      <p:cNvPicPr>
                        <a:picLocks noChangeAspect="1" noChangeArrowheads="1"/>
                      </p:cNvPicPr>
                      <p:nvPr/>
                    </p:nvPicPr>
                    <p:blipFill>
                      <a:blip r:embed="rId5"/>
                      <a:srcRect/>
                      <a:stretch>
                        <a:fillRect/>
                      </a:stretch>
                    </p:blipFill>
                    <p:spPr bwMode="auto">
                      <a:xfrm>
                        <a:off x="1981201" y="1905000"/>
                        <a:ext cx="8429625" cy="4249738"/>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D174B05A-13AD-4B92-96B4-B0F87CAEB697}" type="slidenum">
              <a:rPr lang="en-US"/>
              <a:pPr>
                <a:defRPr/>
              </a:pPr>
              <a:t>30</a:t>
            </a:fld>
            <a:endParaRPr lang="en-US" dirty="0"/>
          </a:p>
        </p:txBody>
      </p:sp>
    </p:spTree>
    <p:extLst>
      <p:ext uri="{BB962C8B-B14F-4D97-AF65-F5344CB8AC3E}">
        <p14:creationId xmlns:p14="http://schemas.microsoft.com/office/powerpoint/2010/main" val="39561263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9BC2572-C0C8-4C69-829E-BD06A329DE88}" type="slidenum">
              <a:rPr lang="en-US"/>
              <a:pPr>
                <a:defRPr/>
              </a:pPr>
              <a:t>4</a:t>
            </a:fld>
            <a:endParaRPr lang="en-US" dirty="0"/>
          </a:p>
        </p:txBody>
      </p:sp>
      <p:sp>
        <p:nvSpPr>
          <p:cNvPr id="2" name="Title 1"/>
          <p:cNvSpPr>
            <a:spLocks noGrp="1"/>
          </p:cNvSpPr>
          <p:nvPr>
            <p:ph type="title" idx="4294967295"/>
          </p:nvPr>
        </p:nvSpPr>
        <p:spPr>
          <a:xfrm>
            <a:off x="2286000" y="838200"/>
            <a:ext cx="8376821" cy="762000"/>
          </a:xfrm>
        </p:spPr>
        <p:txBody>
          <a:bodyPr>
            <a:normAutofit/>
          </a:bodyPr>
          <a:lstStyle/>
          <a:p>
            <a:r>
              <a:rPr lang="en-US" sz="3200" dirty="0">
                <a:solidFill>
                  <a:schemeClr val="tx1"/>
                </a:solidFill>
                <a:latin typeface="+mj-lt"/>
              </a:rPr>
              <a:t>Consent Agenda</a:t>
            </a:r>
          </a:p>
        </p:txBody>
      </p:sp>
      <p:sp>
        <p:nvSpPr>
          <p:cNvPr id="3" name="Content Placeholder 2"/>
          <p:cNvSpPr>
            <a:spLocks noGrp="1"/>
          </p:cNvSpPr>
          <p:nvPr>
            <p:ph idx="4294967295"/>
          </p:nvPr>
        </p:nvSpPr>
        <p:spPr>
          <a:xfrm>
            <a:off x="2133601" y="2133601"/>
            <a:ext cx="8480515" cy="4164013"/>
          </a:xfrm>
        </p:spPr>
        <p:txBody>
          <a:bodyPr>
            <a:normAutofit/>
          </a:bodyPr>
          <a:lstStyle/>
          <a:p>
            <a:pPr marL="514350" indent="-514350">
              <a:buAutoNum type="alphaUcPeriod"/>
            </a:pPr>
            <a:r>
              <a:rPr lang="en-US" dirty="0"/>
              <a:t>Approval of the Minutes from the April 13 and May 18, 2017 Special Called Meetings of the Finance and Business Operations Committee</a:t>
            </a:r>
          </a:p>
          <a:p>
            <a:pPr marL="514350" indent="-514350">
              <a:buFont typeface="Arial"/>
              <a:buAutoNum type="alphaUcPeriod"/>
            </a:pPr>
            <a:endParaRPr lang="en-US" dirty="0"/>
          </a:p>
          <a:p>
            <a:pPr marL="514350" indent="-514350">
              <a:buFont typeface="Arial"/>
              <a:buAutoNum type="alphaUcPeriod"/>
            </a:pPr>
            <a:endParaRPr lang="en-US" dirty="0"/>
          </a:p>
        </p:txBody>
      </p:sp>
    </p:spTree>
    <p:extLst>
      <p:ext uri="{BB962C8B-B14F-4D97-AF65-F5344CB8AC3E}">
        <p14:creationId xmlns:p14="http://schemas.microsoft.com/office/powerpoint/2010/main" val="22478222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2133600" y="1447800"/>
          <a:ext cx="8001000" cy="4501256"/>
        </p:xfrm>
        <a:graphic>
          <a:graphicData uri="http://schemas.openxmlformats.org/presentationml/2006/ole">
            <mc:AlternateContent xmlns:mc="http://schemas.openxmlformats.org/markup-compatibility/2006">
              <mc:Choice xmlns:v="urn:schemas-microsoft-com:vml" Requires="v">
                <p:oleObj spid="_x0000_s13320" name="Worksheet" r:id="rId4" imgW="5153014" imgH="1886065" progId="Excel.Sheet.12">
                  <p:embed/>
                </p:oleObj>
              </mc:Choice>
              <mc:Fallback>
                <p:oleObj name="Worksheet" r:id="rId4" imgW="5153014" imgH="1886065" progId="Excel.Sheet.12">
                  <p:embed/>
                  <p:pic>
                    <p:nvPicPr>
                      <p:cNvPr id="2" name="Object 1"/>
                      <p:cNvPicPr/>
                      <p:nvPr/>
                    </p:nvPicPr>
                    <p:blipFill>
                      <a:blip r:embed="rId5"/>
                      <a:stretch>
                        <a:fillRect/>
                      </a:stretch>
                    </p:blipFill>
                    <p:spPr>
                      <a:xfrm>
                        <a:off x="2133600" y="1447800"/>
                        <a:ext cx="8001000" cy="4501256"/>
                      </a:xfrm>
                      <a:prstGeom prst="rect">
                        <a:avLst/>
                      </a:prstGeom>
                    </p:spPr>
                  </p:pic>
                </p:oleObj>
              </mc:Fallback>
            </mc:AlternateContent>
          </a:graphicData>
        </a:graphic>
      </p:graphicFrame>
      <p:sp>
        <p:nvSpPr>
          <p:cNvPr id="1736708" name="Text Box 4"/>
          <p:cNvSpPr txBox="1">
            <a:spLocks noChangeArrowheads="1"/>
          </p:cNvSpPr>
          <p:nvPr/>
        </p:nvSpPr>
        <p:spPr bwMode="auto">
          <a:xfrm>
            <a:off x="1981200" y="609601"/>
            <a:ext cx="8667565" cy="584775"/>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en-US" sz="3200" b="1" dirty="0">
                <a:latin typeface="+mj-lt"/>
              </a:rPr>
              <a:t>Transfer Activity Summary</a:t>
            </a:r>
          </a:p>
        </p:txBody>
      </p:sp>
      <p:sp>
        <p:nvSpPr>
          <p:cNvPr id="3" name="Slide Number Placeholder 2"/>
          <p:cNvSpPr>
            <a:spLocks noGrp="1"/>
          </p:cNvSpPr>
          <p:nvPr>
            <p:ph type="sldNum" sz="quarter" idx="12"/>
          </p:nvPr>
        </p:nvSpPr>
        <p:spPr/>
        <p:txBody>
          <a:bodyPr/>
          <a:lstStyle/>
          <a:p>
            <a:pPr>
              <a:defRPr/>
            </a:pPr>
            <a:fld id="{D174B05A-13AD-4B92-96B4-B0F87CAEB697}" type="slidenum">
              <a:rPr lang="en-US"/>
              <a:pPr>
                <a:defRPr/>
              </a:pPr>
              <a:t>31</a:t>
            </a:fld>
            <a:endParaRPr lang="en-US" dirty="0"/>
          </a:p>
        </p:txBody>
      </p:sp>
    </p:spTree>
    <p:extLst>
      <p:ext uri="{BB962C8B-B14F-4D97-AF65-F5344CB8AC3E}">
        <p14:creationId xmlns:p14="http://schemas.microsoft.com/office/powerpoint/2010/main" val="21012590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E05E92B-854F-47C5-A188-F1EAAD2A3275}" type="slidenum">
              <a:rPr lang="en-US"/>
              <a:pPr>
                <a:defRPr/>
              </a:pPr>
              <a:t>32</a:t>
            </a:fld>
            <a:endParaRPr lang="en-US" dirty="0"/>
          </a:p>
        </p:txBody>
      </p:sp>
      <p:sp>
        <p:nvSpPr>
          <p:cNvPr id="2" name="Title 1"/>
          <p:cNvSpPr>
            <a:spLocks noGrp="1"/>
          </p:cNvSpPr>
          <p:nvPr>
            <p:ph type="title" idx="4294967295"/>
          </p:nvPr>
        </p:nvSpPr>
        <p:spPr>
          <a:xfrm>
            <a:off x="1981200" y="609601"/>
            <a:ext cx="8686800" cy="981075"/>
          </a:xfrm>
        </p:spPr>
        <p:txBody>
          <a:bodyPr>
            <a:noAutofit/>
          </a:bodyPr>
          <a:lstStyle/>
          <a:p>
            <a:r>
              <a:rPr lang="en-US" sz="3200" dirty="0">
                <a:solidFill>
                  <a:schemeClr val="tx1"/>
                </a:solidFill>
                <a:latin typeface="+mj-lt"/>
              </a:rPr>
              <a:t>FY 2017-18 Proposed Budget</a:t>
            </a:r>
            <a:br>
              <a:rPr lang="en-US" sz="3200" dirty="0">
                <a:solidFill>
                  <a:schemeClr val="tx1"/>
                </a:solidFill>
                <a:latin typeface="+mj-lt"/>
              </a:rPr>
            </a:br>
            <a:r>
              <a:rPr lang="en-US" sz="3200" dirty="0">
                <a:solidFill>
                  <a:schemeClr val="tx1"/>
                </a:solidFill>
                <a:latin typeface="+mj-lt"/>
              </a:rPr>
              <a:t>Unrestricted Funds Available &amp; Applied</a:t>
            </a:r>
          </a:p>
        </p:txBody>
      </p:sp>
      <p:graphicFrame>
        <p:nvGraphicFramePr>
          <p:cNvPr id="5" name="Object 4"/>
          <p:cNvGraphicFramePr>
            <a:graphicFrameLocks noChangeAspect="1"/>
          </p:cNvGraphicFramePr>
          <p:nvPr>
            <p:extLst/>
          </p:nvPr>
        </p:nvGraphicFramePr>
        <p:xfrm>
          <a:off x="1657350" y="1590676"/>
          <a:ext cx="8877300" cy="5048250"/>
        </p:xfrm>
        <a:graphic>
          <a:graphicData uri="http://schemas.openxmlformats.org/presentationml/2006/ole">
            <mc:AlternateContent xmlns:mc="http://schemas.openxmlformats.org/markup-compatibility/2006">
              <mc:Choice xmlns:v="urn:schemas-microsoft-com:vml" Requires="v">
                <p:oleObj spid="_x0000_s14344" name="Worksheet" r:id="rId4" imgW="6343716" imgH="4229100" progId="Excel.Sheet.12">
                  <p:embed/>
                </p:oleObj>
              </mc:Choice>
              <mc:Fallback>
                <p:oleObj name="Worksheet" r:id="rId4" imgW="6343716" imgH="4229100" progId="Excel.Sheet.12">
                  <p:embed/>
                  <p:pic>
                    <p:nvPicPr>
                      <p:cNvPr id="5" name="Object 4"/>
                      <p:cNvPicPr/>
                      <p:nvPr/>
                    </p:nvPicPr>
                    <p:blipFill>
                      <a:blip r:embed="rId5"/>
                      <a:stretch>
                        <a:fillRect/>
                      </a:stretch>
                    </p:blipFill>
                    <p:spPr>
                      <a:xfrm>
                        <a:off x="1657350" y="1590676"/>
                        <a:ext cx="8877300" cy="5048250"/>
                      </a:xfrm>
                      <a:prstGeom prst="rect">
                        <a:avLst/>
                      </a:prstGeom>
                    </p:spPr>
                  </p:pic>
                </p:oleObj>
              </mc:Fallback>
            </mc:AlternateContent>
          </a:graphicData>
        </a:graphic>
      </p:graphicFrame>
    </p:spTree>
    <p:extLst>
      <p:ext uri="{BB962C8B-B14F-4D97-AF65-F5344CB8AC3E}">
        <p14:creationId xmlns:p14="http://schemas.microsoft.com/office/powerpoint/2010/main" val="32641999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2590800" y="1531789"/>
          <a:ext cx="7010400" cy="5438274"/>
        </p:xfrm>
        <a:graphic>
          <a:graphicData uri="http://schemas.openxmlformats.org/presentationml/2006/ole">
            <mc:AlternateContent xmlns:mc="http://schemas.openxmlformats.org/markup-compatibility/2006">
              <mc:Choice xmlns:v="urn:schemas-microsoft-com:vml" Requires="v">
                <p:oleObj spid="_x0000_s15368" name="Worksheet" r:id="rId4" imgW="6019886" imgH="5314835" progId="Excel.Sheet.8">
                  <p:embed/>
                </p:oleObj>
              </mc:Choice>
              <mc:Fallback>
                <p:oleObj name="Worksheet" r:id="rId4" imgW="6019886" imgH="5314835" progId="Excel.Sheet.8">
                  <p:embed/>
                  <p:pic>
                    <p:nvPicPr>
                      <p:cNvPr id="2" name="Object 1"/>
                      <p:cNvPicPr/>
                      <p:nvPr/>
                    </p:nvPicPr>
                    <p:blipFill>
                      <a:blip r:embed="rId5"/>
                      <a:stretch>
                        <a:fillRect/>
                      </a:stretch>
                    </p:blipFill>
                    <p:spPr>
                      <a:xfrm>
                        <a:off x="2590800" y="1531789"/>
                        <a:ext cx="7010400" cy="5438274"/>
                      </a:xfrm>
                      <a:prstGeom prst="rect">
                        <a:avLst/>
                      </a:prstGeom>
                    </p:spPr>
                  </p:pic>
                </p:oleObj>
              </mc:Fallback>
            </mc:AlternateContent>
          </a:graphicData>
        </a:graphic>
      </p:graphicFrame>
      <p:sp>
        <p:nvSpPr>
          <p:cNvPr id="3" name="Text Box 4"/>
          <p:cNvSpPr txBox="1">
            <a:spLocks noChangeArrowheads="1"/>
          </p:cNvSpPr>
          <p:nvPr/>
        </p:nvSpPr>
        <p:spPr bwMode="auto">
          <a:xfrm>
            <a:off x="2057400" y="492671"/>
            <a:ext cx="8543399" cy="1077218"/>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r>
              <a:rPr lang="en-US" sz="3200" b="1" dirty="0">
                <a:latin typeface="+mj-lt"/>
              </a:rPr>
              <a:t>FY 2017-18 Proposed Budget:  Authorized Positions</a:t>
            </a:r>
          </a:p>
        </p:txBody>
      </p:sp>
      <p:sp>
        <p:nvSpPr>
          <p:cNvPr id="4" name="Slide Number Placeholder 3"/>
          <p:cNvSpPr>
            <a:spLocks noGrp="1"/>
          </p:cNvSpPr>
          <p:nvPr>
            <p:ph type="sldNum" sz="quarter" idx="12"/>
          </p:nvPr>
        </p:nvSpPr>
        <p:spPr/>
        <p:txBody>
          <a:bodyPr/>
          <a:lstStyle/>
          <a:p>
            <a:pPr>
              <a:defRPr/>
            </a:pPr>
            <a:fld id="{D174B05A-13AD-4B92-96B4-B0F87CAEB697}" type="slidenum">
              <a:rPr lang="en-US"/>
              <a:pPr>
                <a:defRPr/>
              </a:pPr>
              <a:t>33</a:t>
            </a:fld>
            <a:endParaRPr lang="en-US" dirty="0"/>
          </a:p>
        </p:txBody>
      </p:sp>
    </p:spTree>
    <p:extLst>
      <p:ext uri="{BB962C8B-B14F-4D97-AF65-F5344CB8AC3E}">
        <p14:creationId xmlns:p14="http://schemas.microsoft.com/office/powerpoint/2010/main" val="31905579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934714" y="1886130"/>
          <a:ext cx="8229600" cy="4581346"/>
        </p:xfrm>
        <a:graphic>
          <a:graphicData uri="http://schemas.openxmlformats.org/presentationml/2006/ole">
            <mc:AlternateContent xmlns:mc="http://schemas.openxmlformats.org/markup-compatibility/2006">
              <mc:Choice xmlns:v="urn:schemas-microsoft-com:vml" Requires="v">
                <p:oleObj spid="_x0000_s16392" name="Worksheet" r:id="rId4" imgW="5391260" imgH="2343150" progId="Excel.Sheet.12">
                  <p:embed/>
                </p:oleObj>
              </mc:Choice>
              <mc:Fallback>
                <p:oleObj name="Worksheet" r:id="rId4" imgW="5391260" imgH="2343150" progId="Excel.Sheet.12">
                  <p:embed/>
                  <p:pic>
                    <p:nvPicPr>
                      <p:cNvPr id="2" name="Object 1"/>
                      <p:cNvPicPr/>
                      <p:nvPr/>
                    </p:nvPicPr>
                    <p:blipFill>
                      <a:blip r:embed="rId5"/>
                      <a:stretch>
                        <a:fillRect/>
                      </a:stretch>
                    </p:blipFill>
                    <p:spPr>
                      <a:xfrm>
                        <a:off x="1934714" y="1886130"/>
                        <a:ext cx="8229600" cy="4581346"/>
                      </a:xfrm>
                      <a:prstGeom prst="rect">
                        <a:avLst/>
                      </a:prstGeom>
                    </p:spPr>
                  </p:pic>
                </p:oleObj>
              </mc:Fallback>
            </mc:AlternateContent>
          </a:graphicData>
        </a:graphic>
      </p:graphicFrame>
      <p:sp>
        <p:nvSpPr>
          <p:cNvPr id="1736708" name="Text Box 4"/>
          <p:cNvSpPr txBox="1">
            <a:spLocks noChangeArrowheads="1"/>
          </p:cNvSpPr>
          <p:nvPr/>
        </p:nvSpPr>
        <p:spPr bwMode="auto">
          <a:xfrm>
            <a:off x="2051756" y="685801"/>
            <a:ext cx="8106914" cy="1200329"/>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a:tabLst>
                <a:tab pos="4456113" algn="l"/>
              </a:tabLst>
              <a:defRPr/>
            </a:pPr>
            <a:r>
              <a:rPr lang="en-US" sz="3600" b="1" dirty="0">
                <a:latin typeface="+mj-lt"/>
              </a:rPr>
              <a:t>Consideration of College, TCAT, &amp; System Office Budgets</a:t>
            </a:r>
          </a:p>
        </p:txBody>
      </p:sp>
      <p:sp>
        <p:nvSpPr>
          <p:cNvPr id="3" name="Slide Number Placeholder 2"/>
          <p:cNvSpPr>
            <a:spLocks noGrp="1"/>
          </p:cNvSpPr>
          <p:nvPr>
            <p:ph type="sldNum" sz="quarter" idx="12"/>
          </p:nvPr>
        </p:nvSpPr>
        <p:spPr/>
        <p:txBody>
          <a:bodyPr/>
          <a:lstStyle/>
          <a:p>
            <a:pPr>
              <a:defRPr/>
            </a:pPr>
            <a:fld id="{D174B05A-13AD-4B92-96B4-B0F87CAEB697}" type="slidenum">
              <a:rPr lang="en-US"/>
              <a:pPr>
                <a:defRPr/>
              </a:pPr>
              <a:t>34</a:t>
            </a:fld>
            <a:endParaRPr lang="en-US" dirty="0"/>
          </a:p>
        </p:txBody>
      </p:sp>
    </p:spTree>
    <p:extLst>
      <p:ext uri="{BB962C8B-B14F-4D97-AF65-F5344CB8AC3E}">
        <p14:creationId xmlns:p14="http://schemas.microsoft.com/office/powerpoint/2010/main" val="42369638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624038"/>
            <a:ext cx="8686800" cy="884573"/>
          </a:xfrm>
        </p:spPr>
        <p:txBody>
          <a:bodyPr>
            <a:normAutofit/>
          </a:bodyPr>
          <a:lstStyle/>
          <a:p>
            <a:r>
              <a:rPr lang="en-US" sz="3600" dirty="0">
                <a:solidFill>
                  <a:schemeClr val="tx1"/>
                </a:solidFill>
                <a:latin typeface="+mj-lt"/>
              </a:rPr>
              <a:t>Consideration of University Budgets</a:t>
            </a:r>
          </a:p>
        </p:txBody>
      </p:sp>
      <p:sp>
        <p:nvSpPr>
          <p:cNvPr id="2" name="Slide Number Placeholder 1"/>
          <p:cNvSpPr>
            <a:spLocks noGrp="1"/>
          </p:cNvSpPr>
          <p:nvPr>
            <p:ph type="sldNum" sz="quarter" idx="12"/>
          </p:nvPr>
        </p:nvSpPr>
        <p:spPr/>
        <p:txBody>
          <a:bodyPr/>
          <a:lstStyle/>
          <a:p>
            <a:fld id="{A684C354-FECB-5948-A248-8700D7C56D1A}" type="slidenum">
              <a:rPr lang="en-US"/>
              <a:t>35</a:t>
            </a:fld>
            <a:endParaRPr lang="en-US" dirty="0"/>
          </a:p>
        </p:txBody>
      </p:sp>
      <p:graphicFrame>
        <p:nvGraphicFramePr>
          <p:cNvPr id="5" name="Content Placeholder 4"/>
          <p:cNvGraphicFramePr>
            <a:graphicFrameLocks noGrp="1" noChangeAspect="1"/>
          </p:cNvGraphicFramePr>
          <p:nvPr>
            <p:ph idx="1"/>
            <p:extLst/>
          </p:nvPr>
        </p:nvGraphicFramePr>
        <p:xfrm>
          <a:off x="2438400" y="3074988"/>
          <a:ext cx="7581900" cy="3105150"/>
        </p:xfrm>
        <a:graphic>
          <a:graphicData uri="http://schemas.openxmlformats.org/presentationml/2006/ole">
            <mc:AlternateContent xmlns:mc="http://schemas.openxmlformats.org/markup-compatibility/2006">
              <mc:Choice xmlns:v="urn:schemas-microsoft-com:vml" Requires="v">
                <p:oleObj spid="_x0000_s17416" name="Worksheet" r:id="rId4" imgW="5581540" imgH="2286000" progId="Excel.Sheet.12">
                  <p:embed/>
                </p:oleObj>
              </mc:Choice>
              <mc:Fallback>
                <p:oleObj name="Worksheet" r:id="rId4" imgW="5581540" imgH="2286000" progId="Excel.Sheet.12">
                  <p:embed/>
                  <p:pic>
                    <p:nvPicPr>
                      <p:cNvPr id="5" name="Content Placeholder 4"/>
                      <p:cNvPicPr/>
                      <p:nvPr/>
                    </p:nvPicPr>
                    <p:blipFill>
                      <a:blip r:embed="rId5"/>
                      <a:stretch>
                        <a:fillRect/>
                      </a:stretch>
                    </p:blipFill>
                    <p:spPr>
                      <a:xfrm>
                        <a:off x="2438400" y="3074988"/>
                        <a:ext cx="7581900" cy="3105150"/>
                      </a:xfrm>
                      <a:prstGeom prst="rect">
                        <a:avLst/>
                      </a:prstGeom>
                    </p:spPr>
                  </p:pic>
                </p:oleObj>
              </mc:Fallback>
            </mc:AlternateContent>
          </a:graphicData>
        </a:graphic>
      </p:graphicFrame>
      <p:sp>
        <p:nvSpPr>
          <p:cNvPr id="4" name="TextBox 3"/>
          <p:cNvSpPr txBox="1"/>
          <p:nvPr/>
        </p:nvSpPr>
        <p:spPr>
          <a:xfrm>
            <a:off x="2151944" y="1508610"/>
            <a:ext cx="7848600"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t>University budgets have been received and reviewed in accordance with TBR Policy 4:01:00:05, </a:t>
            </a:r>
            <a:r>
              <a:rPr lang="en-US" sz="1400" i="1" dirty="0"/>
              <a:t>Consideration of University Budgets</a:t>
            </a:r>
          </a:p>
          <a:p>
            <a:pPr marL="742950" lvl="1" indent="-285750">
              <a:buFont typeface="Arial" panose="020B0604020202020204" pitchFamily="34" charset="0"/>
              <a:buChar char="•"/>
            </a:pPr>
            <a:r>
              <a:rPr lang="en-US" sz="1400" dirty="0"/>
              <a:t>University budgets have been determined to meet debt service coverage requirements;</a:t>
            </a:r>
          </a:p>
          <a:p>
            <a:pPr marL="742950" lvl="1" indent="-285750">
              <a:buFont typeface="Arial" panose="020B0604020202020204" pitchFamily="34" charset="0"/>
              <a:buChar char="•"/>
            </a:pPr>
            <a:r>
              <a:rPr lang="en-US" sz="1400" dirty="0"/>
              <a:t>University budgets have been found to be mathematically correct and internally consistent;</a:t>
            </a:r>
          </a:p>
          <a:p>
            <a:pPr marL="742950" lvl="1" indent="-285750">
              <a:buFont typeface="Arial" panose="020B0604020202020204" pitchFamily="34" charset="0"/>
              <a:buChar char="•"/>
            </a:pPr>
            <a:r>
              <a:rPr lang="en-US" sz="1400" dirty="0"/>
              <a:t>Universities have certified compliance with required representations; and</a:t>
            </a:r>
          </a:p>
          <a:p>
            <a:pPr marL="742950" lvl="1" indent="-285750">
              <a:buFont typeface="Arial" panose="020B0604020202020204" pitchFamily="34" charset="0"/>
              <a:buChar char="•"/>
            </a:pPr>
            <a:r>
              <a:rPr lang="en-US" sz="1400" dirty="0"/>
              <a:t>Except as noted above, no judgments have been made regarding university budgets.</a:t>
            </a:r>
          </a:p>
          <a:p>
            <a:pPr marL="285750" indent="-285750">
              <a:buFont typeface="Arial" panose="020B0604020202020204" pitchFamily="34" charset="0"/>
              <a:buChar char="•"/>
            </a:pPr>
            <a:r>
              <a:rPr lang="en-US" sz="1400" dirty="0"/>
              <a:t>Universities budgets are recommended for approval as being in compliance with the above TBR policy</a:t>
            </a:r>
          </a:p>
        </p:txBody>
      </p:sp>
    </p:spTree>
    <p:extLst>
      <p:ext uri="{BB962C8B-B14F-4D97-AF65-F5344CB8AC3E}">
        <p14:creationId xmlns:p14="http://schemas.microsoft.com/office/powerpoint/2010/main" val="28760356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17BB7AD-825B-49BC-A85D-84844537F02E}" type="slidenum">
              <a:rPr lang="en-US" altLang="en-US">
                <a:solidFill>
                  <a:schemeClr val="bg2"/>
                </a:solidFill>
              </a:rPr>
              <a:pPr fontAlgn="base">
                <a:spcBef>
                  <a:spcPct val="0"/>
                </a:spcBef>
                <a:spcAft>
                  <a:spcPct val="0"/>
                </a:spcAft>
              </a:pPr>
              <a:t>36</a:t>
            </a:fld>
            <a:endParaRPr lang="en-US" altLang="en-US" dirty="0">
              <a:solidFill>
                <a:schemeClr val="bg2"/>
              </a:solidFill>
            </a:endParaRPr>
          </a:p>
        </p:txBody>
      </p:sp>
      <p:sp>
        <p:nvSpPr>
          <p:cNvPr id="6" name="Title 5"/>
          <p:cNvSpPr>
            <a:spLocks noGrp="1"/>
          </p:cNvSpPr>
          <p:nvPr>
            <p:ph type="title" idx="4294967295"/>
          </p:nvPr>
        </p:nvSpPr>
        <p:spPr>
          <a:xfrm>
            <a:off x="2133600" y="5181601"/>
            <a:ext cx="7181850" cy="1362075"/>
          </a:xfrm>
        </p:spPr>
        <p:txBody>
          <a:bodyPr rtlCol="0">
            <a:normAutofit/>
          </a:bodyPr>
          <a:lstStyle/>
          <a:p>
            <a:pPr>
              <a:defRPr/>
            </a:pPr>
            <a:r>
              <a:rPr lang="en-US" b="0" dirty="0">
                <a:solidFill>
                  <a:schemeClr val="tx1"/>
                </a:solidFill>
              </a:rPr>
              <a:t>End of Materials</a:t>
            </a:r>
          </a:p>
        </p:txBody>
      </p:sp>
    </p:spTree>
    <p:extLst>
      <p:ext uri="{BB962C8B-B14F-4D97-AF65-F5344CB8AC3E}">
        <p14:creationId xmlns:p14="http://schemas.microsoft.com/office/powerpoint/2010/main" val="16841197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June 22, 2017</a:t>
            </a:r>
          </a:p>
        </p:txBody>
      </p:sp>
      <p:sp>
        <p:nvSpPr>
          <p:cNvPr id="3" name="Title 2"/>
          <p:cNvSpPr>
            <a:spLocks noGrp="1"/>
          </p:cNvSpPr>
          <p:nvPr>
            <p:ph type="title"/>
          </p:nvPr>
        </p:nvSpPr>
        <p:spPr/>
        <p:txBody>
          <a:bodyPr>
            <a:normAutofit fontScale="90000"/>
          </a:bodyPr>
          <a:lstStyle/>
          <a:p>
            <a:r>
              <a:rPr lang="en-US" dirty="0"/>
              <a:t>Committee on Personnel and Compensation</a:t>
            </a:r>
          </a:p>
        </p:txBody>
      </p:sp>
    </p:spTree>
    <p:extLst>
      <p:ext uri="{BB962C8B-B14F-4D97-AF65-F5344CB8AC3E}">
        <p14:creationId xmlns:p14="http://schemas.microsoft.com/office/powerpoint/2010/main" val="33111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Consent Agenda</a:t>
            </a:r>
          </a:p>
        </p:txBody>
      </p:sp>
      <p:sp>
        <p:nvSpPr>
          <p:cNvPr id="5" name="Content Placeholder 4"/>
          <p:cNvSpPr>
            <a:spLocks noGrp="1"/>
          </p:cNvSpPr>
          <p:nvPr>
            <p:ph idx="1"/>
          </p:nvPr>
        </p:nvSpPr>
        <p:spPr/>
        <p:txBody>
          <a:bodyPr/>
          <a:lstStyle/>
          <a:p>
            <a:r>
              <a:rPr lang="en-US" dirty="0"/>
              <a:t>Tenure and Promotion Recommendations at Community Colleges</a:t>
            </a:r>
          </a:p>
          <a:p>
            <a:r>
              <a:rPr lang="en-US" dirty="0"/>
              <a:t>Tenure and Promotion Recommendations at Tennessee Colleges of Applied Technology</a:t>
            </a:r>
          </a:p>
          <a:p>
            <a:r>
              <a:rPr lang="en-US" dirty="0"/>
              <a:t>Review and Approval of Faculty Promotional Increases</a:t>
            </a:r>
          </a:p>
          <a:p>
            <a:r>
              <a:rPr lang="en-US" dirty="0"/>
              <a:t>Review of Institutional Requests for New or Amended Compensation Plans</a:t>
            </a:r>
          </a:p>
        </p:txBody>
      </p:sp>
    </p:spTree>
    <p:extLst>
      <p:ext uri="{BB962C8B-B14F-4D97-AF65-F5344CB8AC3E}">
        <p14:creationId xmlns:p14="http://schemas.microsoft.com/office/powerpoint/2010/main" val="5454577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32168"/>
            <a:ext cx="10515600" cy="850054"/>
          </a:xfrm>
        </p:spPr>
        <p:txBody>
          <a:bodyPr/>
          <a:lstStyle/>
          <a:p>
            <a:r>
              <a:rPr lang="en-US" dirty="0"/>
              <a:t>System Wide Compensation Strategy</a:t>
            </a:r>
          </a:p>
        </p:txBody>
      </p:sp>
      <p:sp>
        <p:nvSpPr>
          <p:cNvPr id="5" name="Content Placeholder 4"/>
          <p:cNvSpPr>
            <a:spLocks noGrp="1"/>
          </p:cNvSpPr>
          <p:nvPr>
            <p:ph idx="1"/>
          </p:nvPr>
        </p:nvSpPr>
        <p:spPr>
          <a:xfrm>
            <a:off x="838200" y="1582222"/>
            <a:ext cx="10515600" cy="4992749"/>
          </a:xfrm>
        </p:spPr>
        <p:txBody>
          <a:bodyPr>
            <a:normAutofit fontScale="92500" lnSpcReduction="20000"/>
          </a:bodyPr>
          <a:lstStyle/>
          <a:p>
            <a:r>
              <a:rPr lang="en-US" dirty="0"/>
              <a:t>The proposal attempts to address the collective compensation issues identified by the institutions, while offering consistence &amp; flexibility.</a:t>
            </a:r>
          </a:p>
          <a:p>
            <a:r>
              <a:rPr lang="en-US" dirty="0"/>
              <a:t>The recommended System Wide Compensation Strategy includes:</a:t>
            </a:r>
          </a:p>
          <a:p>
            <a:pPr lvl="1"/>
            <a:r>
              <a:rPr lang="en-US" dirty="0"/>
              <a:t>A salary pool would be created of 3% of salaries of all regular, full and part-time benefit eligible employees, restricted and unrestricted, on the payroll as of June 30, 2017.  This salary pool would be used for the following purposes:</a:t>
            </a:r>
          </a:p>
          <a:p>
            <a:pPr lvl="2"/>
            <a:r>
              <a:rPr lang="en-US" dirty="0"/>
              <a:t>Mandatory COLA of 1.7% for all regular, full and part-time benefit eligible employees, restricted and unrestricted effective July 1, 2017; and</a:t>
            </a:r>
          </a:p>
          <a:p>
            <a:pPr lvl="2"/>
            <a:r>
              <a:rPr lang="en-US" dirty="0"/>
              <a:t>Subject to institutional requests and Board approval, the remaining salary pool may be used for following purposes:</a:t>
            </a:r>
          </a:p>
          <a:p>
            <a:pPr lvl="3"/>
            <a:r>
              <a:rPr lang="en-US" dirty="0"/>
              <a:t>Supplemental COLA of 1.3%; or</a:t>
            </a:r>
          </a:p>
          <a:p>
            <a:pPr lvl="3"/>
            <a:r>
              <a:rPr lang="en-US" dirty="0"/>
              <a:t>Compensation Plan improvements &amp; adjustments; or</a:t>
            </a:r>
          </a:p>
          <a:p>
            <a:pPr lvl="3"/>
            <a:r>
              <a:rPr lang="en-US" dirty="0"/>
              <a:t>Faculty Promotions.</a:t>
            </a:r>
          </a:p>
          <a:p>
            <a:pPr lvl="1"/>
            <a:r>
              <a:rPr lang="en-US" dirty="0"/>
              <a:t>Locally funded Adjustments: Institutions would be authorized to provide salary adjustments consistent with those mentioned above, as well as a One-Time Payment option, using uncommitted local funds. The institution will submit the effective date of payment with the proposal for review at the September Board Meeting.</a:t>
            </a:r>
          </a:p>
          <a:p>
            <a:pPr lvl="1"/>
            <a:endParaRPr lang="en-US" dirty="0"/>
          </a:p>
          <a:p>
            <a:pPr lvl="1"/>
            <a:endParaRPr lang="en-US" dirty="0"/>
          </a:p>
          <a:p>
            <a:endParaRPr lang="en-US" dirty="0"/>
          </a:p>
        </p:txBody>
      </p:sp>
    </p:spTree>
    <p:extLst>
      <p:ext uri="{BB962C8B-B14F-4D97-AF65-F5344CB8AC3E}">
        <p14:creationId xmlns:p14="http://schemas.microsoft.com/office/powerpoint/2010/main" val="39595260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System Wide Compensation Strategy</a:t>
            </a:r>
            <a:br>
              <a:rPr lang="en-US" dirty="0"/>
            </a:br>
            <a:r>
              <a:rPr lang="en-US" sz="2000" dirty="0"/>
              <a:t>Continued</a:t>
            </a:r>
          </a:p>
        </p:txBody>
      </p:sp>
      <p:sp>
        <p:nvSpPr>
          <p:cNvPr id="3" name="Content Placeholder 2"/>
          <p:cNvSpPr>
            <a:spLocks noGrp="1"/>
          </p:cNvSpPr>
          <p:nvPr>
            <p:ph idx="1"/>
          </p:nvPr>
        </p:nvSpPr>
        <p:spPr/>
        <p:txBody>
          <a:bodyPr/>
          <a:lstStyle/>
          <a:p>
            <a:pPr marL="0" indent="0">
              <a:buNone/>
            </a:pPr>
            <a:r>
              <a:rPr lang="en-US" b="1" dirty="0"/>
              <a:t>Process</a:t>
            </a:r>
            <a:r>
              <a:rPr lang="en-US" dirty="0"/>
              <a:t>:</a:t>
            </a:r>
          </a:p>
          <a:p>
            <a:pPr lvl="1"/>
            <a:r>
              <a:rPr lang="en-US" dirty="0"/>
              <a:t>Payment of 1.7% COLA effective July 1, 2017</a:t>
            </a:r>
          </a:p>
          <a:p>
            <a:pPr lvl="2"/>
            <a:r>
              <a:rPr lang="en-US" dirty="0"/>
              <a:t>Payment of supplemental COLA of 1.3% effective July 1, 2017 based on institutional requests</a:t>
            </a:r>
          </a:p>
          <a:p>
            <a:pPr lvl="1"/>
            <a:r>
              <a:rPr lang="en-US" dirty="0"/>
              <a:t>Institutions submit proposals to staff by August 16</a:t>
            </a:r>
            <a:r>
              <a:rPr lang="en-US" baseline="30000" dirty="0"/>
              <a:t>th</a:t>
            </a:r>
            <a:r>
              <a:rPr lang="en-US" dirty="0"/>
              <a:t> related to use of remaining 1.3% salary pool or for locally funded requests</a:t>
            </a:r>
          </a:p>
          <a:p>
            <a:pPr lvl="1"/>
            <a:r>
              <a:rPr lang="en-US" dirty="0"/>
              <a:t>Board staff review, clarify, and summarize proposals.</a:t>
            </a:r>
          </a:p>
          <a:p>
            <a:pPr lvl="1"/>
            <a:r>
              <a:rPr lang="en-US" dirty="0"/>
              <a:t>Institutional proposals submitted to the Committee and Board for consideration during September Board meeting.</a:t>
            </a:r>
          </a:p>
          <a:p>
            <a:endParaRPr lang="en-US" dirty="0"/>
          </a:p>
        </p:txBody>
      </p:sp>
      <p:sp>
        <p:nvSpPr>
          <p:cNvPr id="4" name="Slide Number Placeholder 3"/>
          <p:cNvSpPr>
            <a:spLocks noGrp="1"/>
          </p:cNvSpPr>
          <p:nvPr>
            <p:ph type="sldNum" sz="quarter" idx="12"/>
          </p:nvPr>
        </p:nvSpPr>
        <p:spPr/>
        <p:txBody>
          <a:bodyPr/>
          <a:lstStyle/>
          <a:p>
            <a:fld id="{A684C354-FECB-5948-A248-8700D7C56D1A}" type="slidenum">
              <a:rPr lang="en-US" smtClean="0"/>
              <a:t>40</a:t>
            </a:fld>
            <a:endParaRPr lang="en-US"/>
          </a:p>
        </p:txBody>
      </p:sp>
    </p:spTree>
    <p:extLst>
      <p:ext uri="{BB962C8B-B14F-4D97-AF65-F5344CB8AC3E}">
        <p14:creationId xmlns:p14="http://schemas.microsoft.com/office/powerpoint/2010/main" val="40297622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886281"/>
            <a:ext cx="8461466" cy="1325563"/>
          </a:xfrm>
        </p:spPr>
        <p:txBody>
          <a:bodyPr>
            <a:normAutofit/>
          </a:bodyPr>
          <a:lstStyle/>
          <a:p>
            <a:r>
              <a:rPr lang="en-US" sz="3200" dirty="0">
                <a:solidFill>
                  <a:schemeClr val="tx1"/>
                </a:solidFill>
                <a:latin typeface="+mj-lt"/>
              </a:rPr>
              <a:t>Action Items</a:t>
            </a:r>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dirty="0"/>
              <a:t>Approval of Recommendations on Mandatory Fees, Maintenance Fees and Tuition</a:t>
            </a:r>
          </a:p>
          <a:p>
            <a:pPr marL="514350" indent="-514350">
              <a:buFont typeface="+mj-lt"/>
              <a:buAutoNum type="alphaUcPeriod"/>
            </a:pPr>
            <a:endParaRPr lang="en-US" dirty="0"/>
          </a:p>
          <a:p>
            <a:pPr marL="514350" indent="-514350">
              <a:buFont typeface="+mj-lt"/>
              <a:buAutoNum type="alphaUcPeriod"/>
            </a:pPr>
            <a:r>
              <a:rPr lang="en-US" dirty="0"/>
              <a:t>Approval for Funding of Operations for the FY 2016-17 Estimated Budget and the FY 2017-18 Proposed Budget</a:t>
            </a:r>
          </a:p>
        </p:txBody>
      </p:sp>
      <p:sp>
        <p:nvSpPr>
          <p:cNvPr id="5" name="Slide Number Placeholder 4"/>
          <p:cNvSpPr>
            <a:spLocks noGrp="1"/>
          </p:cNvSpPr>
          <p:nvPr>
            <p:ph type="sldNum" sz="quarter" idx="12"/>
          </p:nvPr>
        </p:nvSpPr>
        <p:spPr/>
        <p:txBody>
          <a:bodyPr/>
          <a:lstStyle/>
          <a:p>
            <a:pPr>
              <a:defRPr/>
            </a:pPr>
            <a:fld id="{E9BC2572-C0C8-4C69-829E-BD06A329DE88}" type="slidenum">
              <a:rPr lang="en-US"/>
              <a:pPr>
                <a:defRPr/>
              </a:pPr>
              <a:t>5</a:t>
            </a:fld>
            <a:endParaRPr lang="en-US" dirty="0"/>
          </a:p>
        </p:txBody>
      </p:sp>
    </p:spTree>
    <p:extLst>
      <p:ext uri="{BB962C8B-B14F-4D97-AF65-F5344CB8AC3E}">
        <p14:creationId xmlns:p14="http://schemas.microsoft.com/office/powerpoint/2010/main" val="36489798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System Wide Compensation Strategy</a:t>
            </a:r>
            <a:br>
              <a:rPr lang="en-US" dirty="0"/>
            </a:br>
            <a:r>
              <a:rPr lang="en-US" sz="2200" dirty="0"/>
              <a:t>continued</a:t>
            </a:r>
          </a:p>
        </p:txBody>
      </p:sp>
      <p:sp>
        <p:nvSpPr>
          <p:cNvPr id="3" name="Text Placeholder 2"/>
          <p:cNvSpPr>
            <a:spLocks noGrp="1"/>
          </p:cNvSpPr>
          <p:nvPr>
            <p:ph type="body" idx="1"/>
          </p:nvPr>
        </p:nvSpPr>
        <p:spPr/>
        <p:txBody>
          <a:bodyPr/>
          <a:lstStyle/>
          <a:p>
            <a:r>
              <a:rPr lang="en-US" dirty="0"/>
              <a:t>Institutions Providing 3% COLA</a:t>
            </a:r>
          </a:p>
        </p:txBody>
      </p:sp>
      <p:sp>
        <p:nvSpPr>
          <p:cNvPr id="4" name="Content Placeholder 3"/>
          <p:cNvSpPr>
            <a:spLocks noGrp="1"/>
          </p:cNvSpPr>
          <p:nvPr>
            <p:ph sz="half" idx="2"/>
          </p:nvPr>
        </p:nvSpPr>
        <p:spPr>
          <a:ln>
            <a:solidFill>
              <a:srgbClr val="0070C0"/>
            </a:solidFill>
          </a:ln>
        </p:spPr>
        <p:txBody>
          <a:bodyPr>
            <a:normAutofit fontScale="92500" lnSpcReduction="20000"/>
          </a:bodyPr>
          <a:lstStyle/>
          <a:p>
            <a:r>
              <a:rPr lang="en-US" dirty="0"/>
              <a:t>Chattanooga State	</a:t>
            </a:r>
          </a:p>
          <a:p>
            <a:r>
              <a:rPr lang="en-US" dirty="0"/>
              <a:t>Cleveland State	-TCATs</a:t>
            </a:r>
          </a:p>
          <a:p>
            <a:r>
              <a:rPr lang="en-US" dirty="0"/>
              <a:t>Columbia State	-System Office</a:t>
            </a:r>
          </a:p>
          <a:p>
            <a:r>
              <a:rPr lang="en-US" dirty="0"/>
              <a:t>Dyersburg State</a:t>
            </a:r>
          </a:p>
          <a:p>
            <a:r>
              <a:rPr lang="en-US" dirty="0"/>
              <a:t>Motlow State</a:t>
            </a:r>
          </a:p>
          <a:p>
            <a:r>
              <a:rPr lang="en-US" dirty="0"/>
              <a:t>Nashville State</a:t>
            </a:r>
          </a:p>
          <a:p>
            <a:r>
              <a:rPr lang="en-US" dirty="0"/>
              <a:t>Pellissippi State</a:t>
            </a:r>
          </a:p>
          <a:p>
            <a:r>
              <a:rPr lang="en-US" dirty="0"/>
              <a:t>Southwest State</a:t>
            </a:r>
          </a:p>
          <a:p>
            <a:r>
              <a:rPr lang="en-US" dirty="0"/>
              <a:t>Walters State</a:t>
            </a:r>
          </a:p>
          <a:p>
            <a:pPr marL="0" indent="0">
              <a:buNone/>
            </a:pPr>
            <a:endParaRPr lang="en-US" dirty="0"/>
          </a:p>
        </p:txBody>
      </p:sp>
      <p:sp>
        <p:nvSpPr>
          <p:cNvPr id="5" name="Text Placeholder 4"/>
          <p:cNvSpPr>
            <a:spLocks noGrp="1"/>
          </p:cNvSpPr>
          <p:nvPr>
            <p:ph type="body" sz="quarter" idx="3"/>
          </p:nvPr>
        </p:nvSpPr>
        <p:spPr/>
        <p:txBody>
          <a:bodyPr/>
          <a:lstStyle/>
          <a:p>
            <a:r>
              <a:rPr lang="en-US" dirty="0"/>
              <a:t>Institutions Providing 1.7% COLA</a:t>
            </a:r>
          </a:p>
        </p:txBody>
      </p:sp>
      <p:sp>
        <p:nvSpPr>
          <p:cNvPr id="6" name="Content Placeholder 5"/>
          <p:cNvSpPr>
            <a:spLocks noGrp="1"/>
          </p:cNvSpPr>
          <p:nvPr>
            <p:ph sz="quarter" idx="4"/>
          </p:nvPr>
        </p:nvSpPr>
        <p:spPr>
          <a:ln>
            <a:solidFill>
              <a:srgbClr val="0070C0"/>
            </a:solidFill>
          </a:ln>
        </p:spPr>
        <p:txBody>
          <a:bodyPr/>
          <a:lstStyle/>
          <a:p>
            <a:r>
              <a:rPr lang="en-US" dirty="0"/>
              <a:t>Jackson State</a:t>
            </a:r>
          </a:p>
          <a:p>
            <a:r>
              <a:rPr lang="en-US" dirty="0"/>
              <a:t>Northeast State</a:t>
            </a:r>
          </a:p>
          <a:p>
            <a:r>
              <a:rPr lang="en-US" dirty="0"/>
              <a:t>Roane State</a:t>
            </a:r>
          </a:p>
          <a:p>
            <a:r>
              <a:rPr lang="en-US" dirty="0"/>
              <a:t>Volunteer State</a:t>
            </a:r>
          </a:p>
        </p:txBody>
      </p:sp>
      <p:sp>
        <p:nvSpPr>
          <p:cNvPr id="7" name="Slide Number Placeholder 6"/>
          <p:cNvSpPr>
            <a:spLocks noGrp="1"/>
          </p:cNvSpPr>
          <p:nvPr>
            <p:ph type="sldNum" sz="quarter" idx="12"/>
          </p:nvPr>
        </p:nvSpPr>
        <p:spPr/>
        <p:txBody>
          <a:bodyPr/>
          <a:lstStyle/>
          <a:p>
            <a:fld id="{A684C354-FECB-5948-A248-8700D7C56D1A}" type="slidenum">
              <a:rPr lang="en-US" smtClean="0"/>
              <a:t>41</a:t>
            </a:fld>
            <a:endParaRPr lang="en-US"/>
          </a:p>
        </p:txBody>
      </p:sp>
    </p:spTree>
    <p:extLst>
      <p:ext uri="{BB962C8B-B14F-4D97-AF65-F5344CB8AC3E}">
        <p14:creationId xmlns:p14="http://schemas.microsoft.com/office/powerpoint/2010/main" val="1402815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a:t>System Wide Compensation Strategy</a:t>
            </a:r>
            <a:br>
              <a:rPr lang="en-US" dirty="0"/>
            </a:br>
            <a:r>
              <a:rPr lang="en-US" dirty="0"/>
              <a:t>Recommended Action</a:t>
            </a:r>
          </a:p>
        </p:txBody>
      </p:sp>
      <p:sp>
        <p:nvSpPr>
          <p:cNvPr id="9" name="Content Placeholder 8"/>
          <p:cNvSpPr>
            <a:spLocks noGrp="1"/>
          </p:cNvSpPr>
          <p:nvPr>
            <p:ph idx="1"/>
          </p:nvPr>
        </p:nvSpPr>
        <p:spPr/>
        <p:txBody>
          <a:bodyPr/>
          <a:lstStyle/>
          <a:p>
            <a:r>
              <a:rPr lang="en-US" dirty="0"/>
              <a:t>Approve System Wide Compensation Strategy as presented, including:</a:t>
            </a:r>
          </a:p>
          <a:p>
            <a:pPr lvl="1"/>
            <a:r>
              <a:rPr lang="en-US" dirty="0"/>
              <a:t>Approval of the System Wide 1.7% COLA, effective July 1, 2017; and</a:t>
            </a:r>
          </a:p>
          <a:p>
            <a:pPr lvl="1"/>
            <a:r>
              <a:rPr lang="en-US" dirty="0"/>
              <a:t>Approval of supplemental 1.3% COLA, effective July 1, 2017, for those institutions that have requested such action; and</a:t>
            </a:r>
          </a:p>
          <a:p>
            <a:pPr lvl="1"/>
            <a:r>
              <a:rPr lang="en-US" dirty="0"/>
              <a:t>For institutions not electing to request a supplemental COLA, authorize the submission of proposals for use of the remaining 1.3% salary pool consistent with the purposes outlined in the Board transmittal; and</a:t>
            </a:r>
          </a:p>
          <a:p>
            <a:pPr lvl="1"/>
            <a:r>
              <a:rPr lang="en-US" dirty="0"/>
              <a:t>Authorize institutions to submit requests for uses of local funds for compensation purposes, consistent with the purposes outlined in the Board transmittal.</a:t>
            </a:r>
          </a:p>
        </p:txBody>
      </p:sp>
      <p:sp>
        <p:nvSpPr>
          <p:cNvPr id="7" name="Slide Number Placeholder 6"/>
          <p:cNvSpPr>
            <a:spLocks noGrp="1"/>
          </p:cNvSpPr>
          <p:nvPr>
            <p:ph type="sldNum" sz="quarter" idx="12"/>
          </p:nvPr>
        </p:nvSpPr>
        <p:spPr/>
        <p:txBody>
          <a:bodyPr/>
          <a:lstStyle/>
          <a:p>
            <a:fld id="{A684C354-FECB-5948-A248-8700D7C56D1A}" type="slidenum">
              <a:rPr lang="en-US" smtClean="0"/>
              <a:t>42</a:t>
            </a:fld>
            <a:endParaRPr lang="en-US"/>
          </a:p>
        </p:txBody>
      </p:sp>
    </p:spTree>
    <p:extLst>
      <p:ext uri="{BB962C8B-B14F-4D97-AF65-F5344CB8AC3E}">
        <p14:creationId xmlns:p14="http://schemas.microsoft.com/office/powerpoint/2010/main" val="16200247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Executive Incentive Compensation Plan Payments</a:t>
            </a:r>
          </a:p>
        </p:txBody>
      </p:sp>
      <p:sp>
        <p:nvSpPr>
          <p:cNvPr id="3" name="Content Placeholder 2"/>
          <p:cNvSpPr>
            <a:spLocks noGrp="1"/>
          </p:cNvSpPr>
          <p:nvPr>
            <p:ph idx="1"/>
          </p:nvPr>
        </p:nvSpPr>
        <p:spPr/>
        <p:txBody>
          <a:bodyPr>
            <a:normAutofit/>
          </a:bodyPr>
          <a:lstStyle/>
          <a:p>
            <a:r>
              <a:rPr lang="en-US" dirty="0"/>
              <a:t>The Executive Performance Incentive Plan was approved in June 2013.</a:t>
            </a:r>
          </a:p>
          <a:p>
            <a:pPr lvl="1"/>
            <a:r>
              <a:rPr lang="en-US" dirty="0"/>
              <a:t>Allows a one-time payment incentive amount up to or equal to 10% of the market average salary for comparable positions.</a:t>
            </a:r>
          </a:p>
          <a:p>
            <a:pPr lvl="1"/>
            <a:r>
              <a:rPr lang="en-US" dirty="0"/>
              <a:t>Two components</a:t>
            </a:r>
          </a:p>
          <a:p>
            <a:pPr lvl="2"/>
            <a:r>
              <a:rPr lang="en-US" dirty="0"/>
              <a:t>Metric Based (85% of the 10% total):  tied to the 11 outcome measures used in funding colleges and to 5 specific metrics for TCATs</a:t>
            </a:r>
          </a:p>
          <a:p>
            <a:pPr lvl="2"/>
            <a:r>
              <a:rPr lang="en-US" dirty="0"/>
              <a:t>Discretionary Allowance (15% of the 10% total):  based on factors outside those enumerated within the metric based allowance</a:t>
            </a:r>
          </a:p>
          <a:p>
            <a:r>
              <a:rPr lang="en-US" dirty="0"/>
              <a:t>Recommended Action</a:t>
            </a:r>
          </a:p>
          <a:p>
            <a:pPr lvl="1"/>
            <a:r>
              <a:rPr lang="en-US" dirty="0"/>
              <a:t>Approve metric based payments as recommended in Board transmittal</a:t>
            </a:r>
          </a:p>
          <a:p>
            <a:pPr lvl="1"/>
            <a:endParaRPr lang="en-US" dirty="0"/>
          </a:p>
        </p:txBody>
      </p:sp>
      <p:sp>
        <p:nvSpPr>
          <p:cNvPr id="4" name="Slide Number Placeholder 3"/>
          <p:cNvSpPr>
            <a:spLocks noGrp="1"/>
          </p:cNvSpPr>
          <p:nvPr>
            <p:ph type="sldNum" sz="quarter" idx="12"/>
          </p:nvPr>
        </p:nvSpPr>
        <p:spPr/>
        <p:txBody>
          <a:bodyPr/>
          <a:lstStyle/>
          <a:p>
            <a:fld id="{A684C354-FECB-5948-A248-8700D7C56D1A}" type="slidenum">
              <a:rPr lang="en-US" smtClean="0"/>
              <a:t>43</a:t>
            </a:fld>
            <a:endParaRPr lang="en-US"/>
          </a:p>
        </p:txBody>
      </p:sp>
    </p:spTree>
    <p:extLst>
      <p:ext uri="{BB962C8B-B14F-4D97-AF65-F5344CB8AC3E}">
        <p14:creationId xmlns:p14="http://schemas.microsoft.com/office/powerpoint/2010/main" val="36868952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President Emeritus Contracts</a:t>
            </a:r>
          </a:p>
        </p:txBody>
      </p:sp>
      <p:sp>
        <p:nvSpPr>
          <p:cNvPr id="3" name="Content Placeholder 2"/>
          <p:cNvSpPr>
            <a:spLocks noGrp="1"/>
          </p:cNvSpPr>
          <p:nvPr>
            <p:ph idx="1"/>
          </p:nvPr>
        </p:nvSpPr>
        <p:spPr>
          <a:xfrm>
            <a:off x="838200" y="2085654"/>
            <a:ext cx="10515600" cy="4489317"/>
          </a:xfrm>
        </p:spPr>
        <p:txBody>
          <a:bodyPr/>
          <a:lstStyle/>
          <a:p>
            <a:r>
              <a:rPr lang="en-US" dirty="0"/>
              <a:t>Per requirements to be compensated as president emeritus (T.C.A. § 8-36-714) and TBR Policy 5:01:03:00 Retirement, persons serving as President Emeritus must file a report for the previous year’s work (approved by the sitting President), and a copy of the contract for the next fiscal year’s work, for approval by the board.</a:t>
            </a:r>
          </a:p>
          <a:p>
            <a:r>
              <a:rPr lang="en-US" dirty="0"/>
              <a:t>Attached are the reports and contracts for approval for fiscal year 2017-18.</a:t>
            </a:r>
          </a:p>
        </p:txBody>
      </p:sp>
      <p:sp>
        <p:nvSpPr>
          <p:cNvPr id="4" name="Slide Number Placeholder 3"/>
          <p:cNvSpPr>
            <a:spLocks noGrp="1"/>
          </p:cNvSpPr>
          <p:nvPr>
            <p:ph type="sldNum" sz="quarter" idx="12"/>
          </p:nvPr>
        </p:nvSpPr>
        <p:spPr/>
        <p:txBody>
          <a:bodyPr/>
          <a:lstStyle/>
          <a:p>
            <a:fld id="{A684C354-FECB-5948-A248-8700D7C56D1A}" type="slidenum">
              <a:rPr lang="en-US" smtClean="0"/>
              <a:t>44</a:t>
            </a:fld>
            <a:endParaRPr lang="en-US"/>
          </a:p>
        </p:txBody>
      </p:sp>
    </p:spTree>
    <p:extLst>
      <p:ext uri="{BB962C8B-B14F-4D97-AF65-F5344CB8AC3E}">
        <p14:creationId xmlns:p14="http://schemas.microsoft.com/office/powerpoint/2010/main" val="28503076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Appointments Reporting to the Chancellor	</a:t>
            </a:r>
          </a:p>
        </p:txBody>
      </p:sp>
      <p:sp>
        <p:nvSpPr>
          <p:cNvPr id="3" name="Content Placeholder 2"/>
          <p:cNvSpPr>
            <a:spLocks noGrp="1"/>
          </p:cNvSpPr>
          <p:nvPr>
            <p:ph idx="1"/>
          </p:nvPr>
        </p:nvSpPr>
        <p:spPr/>
        <p:txBody>
          <a:bodyPr>
            <a:normAutofit/>
          </a:bodyPr>
          <a:lstStyle/>
          <a:p>
            <a:pPr marL="0" indent="0">
              <a:buNone/>
            </a:pPr>
            <a:r>
              <a:rPr lang="en-US" u="sng" dirty="0"/>
              <a:t>Recommended for Approval</a:t>
            </a:r>
          </a:p>
          <a:p>
            <a:r>
              <a:rPr lang="en-US" dirty="0"/>
              <a:t>Interim Vice Chancellor for Student Success - Dr. Heidi Leming</a:t>
            </a:r>
          </a:p>
          <a:p>
            <a:pPr marL="0" indent="0">
              <a:buNone/>
            </a:pPr>
            <a:r>
              <a:rPr lang="en-US" dirty="0"/>
              <a:t>  Executive Vice Chancellor for Policy &amp; Strategy – Dr. Russ Deaton </a:t>
            </a:r>
          </a:p>
          <a:p>
            <a:pPr marL="0" indent="0">
              <a:buNone/>
            </a:pPr>
            <a:endParaRPr lang="en-US" dirty="0"/>
          </a:p>
          <a:p>
            <a:pPr marL="0" indent="0">
              <a:buNone/>
            </a:pPr>
            <a:r>
              <a:rPr lang="en-US" u="sng" dirty="0"/>
              <a:t>Informational Only</a:t>
            </a:r>
            <a:endParaRPr lang="en-US" dirty="0"/>
          </a:p>
          <a:p>
            <a:r>
              <a:rPr lang="en-US" dirty="0"/>
              <a:t>Special Assistant to the Chancellor – Dr. Lynn Goodman</a:t>
            </a:r>
          </a:p>
        </p:txBody>
      </p:sp>
      <p:sp>
        <p:nvSpPr>
          <p:cNvPr id="4" name="Slide Number Placeholder 3"/>
          <p:cNvSpPr>
            <a:spLocks noGrp="1"/>
          </p:cNvSpPr>
          <p:nvPr>
            <p:ph type="sldNum" sz="quarter" idx="12"/>
          </p:nvPr>
        </p:nvSpPr>
        <p:spPr/>
        <p:txBody>
          <a:bodyPr/>
          <a:lstStyle/>
          <a:p>
            <a:fld id="{A684C354-FECB-5948-A248-8700D7C56D1A}" type="slidenum">
              <a:rPr lang="en-US" smtClean="0"/>
              <a:t>45</a:t>
            </a:fld>
            <a:endParaRPr lang="en-US"/>
          </a:p>
        </p:txBody>
      </p:sp>
    </p:spTree>
    <p:extLst>
      <p:ext uri="{BB962C8B-B14F-4D97-AF65-F5344CB8AC3E}">
        <p14:creationId xmlns:p14="http://schemas.microsoft.com/office/powerpoint/2010/main" val="17347047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TBR Personnel Committee</a:t>
            </a:r>
          </a:p>
          <a:p>
            <a:r>
              <a:rPr lang="en-US" dirty="0"/>
              <a:t>June 22, 2017</a:t>
            </a:r>
          </a:p>
        </p:txBody>
      </p:sp>
      <p:sp>
        <p:nvSpPr>
          <p:cNvPr id="3" name="Title 2"/>
          <p:cNvSpPr>
            <a:spLocks noGrp="1"/>
          </p:cNvSpPr>
          <p:nvPr>
            <p:ph type="title"/>
          </p:nvPr>
        </p:nvSpPr>
        <p:spPr>
          <a:xfrm>
            <a:off x="5756563" y="2733007"/>
            <a:ext cx="6309161" cy="1720751"/>
          </a:xfrm>
        </p:spPr>
        <p:txBody>
          <a:bodyPr>
            <a:normAutofit fontScale="90000"/>
          </a:bodyPr>
          <a:lstStyle/>
          <a:p>
            <a:r>
              <a:rPr lang="en-US" sz="4000" dirty="0"/>
              <a:t>An Overview of System Office Equity Practices</a:t>
            </a:r>
            <a:r>
              <a:rPr lang="en-US" dirty="0"/>
              <a:t/>
            </a:r>
            <a:br>
              <a:rPr lang="en-US" dirty="0"/>
            </a:br>
            <a:endParaRPr lang="en-US" dirty="0"/>
          </a:p>
        </p:txBody>
      </p:sp>
    </p:spTree>
    <p:extLst>
      <p:ext uri="{BB962C8B-B14F-4D97-AF65-F5344CB8AC3E}">
        <p14:creationId xmlns:p14="http://schemas.microsoft.com/office/powerpoint/2010/main" val="30293761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905" y="1118531"/>
            <a:ext cx="10515600" cy="2852737"/>
          </a:xfrm>
        </p:spPr>
        <p:txBody>
          <a:bodyPr/>
          <a:lstStyle/>
          <a:p>
            <a:pPr algn="ctr"/>
            <a:r>
              <a:rPr lang="en-US" dirty="0"/>
              <a:t/>
            </a:r>
            <a:br>
              <a:rPr lang="en-US" dirty="0"/>
            </a:br>
            <a:r>
              <a:rPr lang="en-US" dirty="0"/>
              <a:t>What is Equity?</a:t>
            </a:r>
          </a:p>
        </p:txBody>
      </p:sp>
    </p:spTree>
    <p:extLst>
      <p:ext uri="{BB962C8B-B14F-4D97-AF65-F5344CB8AC3E}">
        <p14:creationId xmlns:p14="http://schemas.microsoft.com/office/powerpoint/2010/main" val="14321254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a:t>
            </a:r>
            <a:r>
              <a:rPr lang="en-US" u="sng" dirty="0"/>
              <a:t>We</a:t>
            </a:r>
            <a:r>
              <a:rPr lang="en-US" dirty="0"/>
              <a:t> Mean When </a:t>
            </a:r>
            <a:r>
              <a:rPr lang="en-US" u="sng" dirty="0"/>
              <a:t>We</a:t>
            </a:r>
            <a:r>
              <a:rPr lang="en-US" dirty="0"/>
              <a:t> Say – Equal Opportunity?</a:t>
            </a:r>
          </a:p>
        </p:txBody>
      </p:sp>
    </p:spTree>
    <p:extLst>
      <p:ext uri="{BB962C8B-B14F-4D97-AF65-F5344CB8AC3E}">
        <p14:creationId xmlns:p14="http://schemas.microsoft.com/office/powerpoint/2010/main" val="1943427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a:t>
            </a:r>
            <a:r>
              <a:rPr lang="en-US" u="sng" dirty="0"/>
              <a:t>We</a:t>
            </a:r>
            <a:r>
              <a:rPr lang="en-US" dirty="0"/>
              <a:t> Mean When </a:t>
            </a:r>
            <a:r>
              <a:rPr lang="en-US" u="sng" dirty="0"/>
              <a:t>We</a:t>
            </a:r>
            <a:r>
              <a:rPr lang="en-US" dirty="0"/>
              <a:t> Say – Affirmative Action?</a:t>
            </a:r>
          </a:p>
        </p:txBody>
      </p:sp>
    </p:spTree>
    <p:extLst>
      <p:ext uri="{BB962C8B-B14F-4D97-AF65-F5344CB8AC3E}">
        <p14:creationId xmlns:p14="http://schemas.microsoft.com/office/powerpoint/2010/main" val="29300313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0162" y="1521372"/>
            <a:ext cx="6415451" cy="1060684"/>
          </a:xfrm>
        </p:spPr>
        <p:txBody>
          <a:bodyPr>
            <a:normAutofit/>
          </a:bodyPr>
          <a:lstStyle/>
          <a:p>
            <a:pPr algn="ctr"/>
            <a:r>
              <a:rPr lang="en-US" sz="5400" dirty="0"/>
              <a:t>Equality</a:t>
            </a:r>
          </a:p>
        </p:txBody>
      </p:sp>
      <p:sp>
        <p:nvSpPr>
          <p:cNvPr id="5" name="Content Placeholder 4"/>
          <p:cNvSpPr>
            <a:spLocks noGrp="1"/>
          </p:cNvSpPr>
          <p:nvPr>
            <p:ph type="body" sz="half" idx="2"/>
          </p:nvPr>
        </p:nvSpPr>
        <p:spPr/>
        <p:txBody>
          <a:bodyPr>
            <a:normAutofit/>
          </a:bodyPr>
          <a:lstStyle/>
          <a:p>
            <a:r>
              <a:rPr lang="en-US" sz="4400" dirty="0"/>
              <a:t>Treating everyone the same. </a:t>
            </a:r>
          </a:p>
        </p:txBody>
      </p:sp>
      <p:pic>
        <p:nvPicPr>
          <p:cNvPr id="7" name="Picture Placeholder 6"/>
          <p:cNvPicPr>
            <a:picLocks noGrp="1" noChangeAspect="1"/>
          </p:cNvPicPr>
          <p:nvPr>
            <p:ph type="pic" sz="quarter" idx="10"/>
          </p:nvPr>
        </p:nvPicPr>
        <p:blipFill>
          <a:blip r:embed="rId3"/>
          <a:srcRect t="1295" b="1295"/>
          <a:stretch>
            <a:fillRect/>
          </a:stretch>
        </p:blipFill>
        <p:spPr>
          <a:xfrm>
            <a:off x="7347669" y="597634"/>
            <a:ext cx="4844331" cy="6260366"/>
          </a:xfrm>
        </p:spPr>
      </p:pic>
    </p:spTree>
    <p:extLst>
      <p:ext uri="{BB962C8B-B14F-4D97-AF65-F5344CB8AC3E}">
        <p14:creationId xmlns:p14="http://schemas.microsoft.com/office/powerpoint/2010/main" val="23521013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886281"/>
            <a:ext cx="8515350" cy="1325563"/>
          </a:xfrm>
        </p:spPr>
        <p:txBody>
          <a:bodyPr>
            <a:normAutofit/>
          </a:bodyPr>
          <a:lstStyle/>
          <a:p>
            <a:r>
              <a:rPr lang="en-US" sz="3200" dirty="0">
                <a:solidFill>
                  <a:schemeClr val="tx1"/>
                </a:solidFill>
                <a:latin typeface="+mj-lt"/>
              </a:rPr>
              <a:t>Action Item A</a:t>
            </a:r>
          </a:p>
        </p:txBody>
      </p:sp>
      <p:sp>
        <p:nvSpPr>
          <p:cNvPr id="3" name="Content Placeholder 2"/>
          <p:cNvSpPr>
            <a:spLocks noGrp="1"/>
          </p:cNvSpPr>
          <p:nvPr>
            <p:ph idx="1"/>
          </p:nvPr>
        </p:nvSpPr>
        <p:spPr/>
        <p:txBody>
          <a:bodyPr/>
          <a:lstStyle/>
          <a:p>
            <a:r>
              <a:rPr lang="en-US" dirty="0"/>
              <a:t>Approval of Recommendations on Mandatory Fees, Maintenance Fees and Tuition</a:t>
            </a:r>
          </a:p>
          <a:p>
            <a:endParaRPr lang="en-US" dirty="0"/>
          </a:p>
        </p:txBody>
      </p:sp>
      <p:sp>
        <p:nvSpPr>
          <p:cNvPr id="4" name="Slide Number Placeholder 3"/>
          <p:cNvSpPr>
            <a:spLocks noGrp="1"/>
          </p:cNvSpPr>
          <p:nvPr>
            <p:ph type="sldNum" sz="quarter" idx="12"/>
          </p:nvPr>
        </p:nvSpPr>
        <p:spPr/>
        <p:txBody>
          <a:bodyPr/>
          <a:lstStyle/>
          <a:p>
            <a:pPr>
              <a:defRPr/>
            </a:pPr>
            <a:fld id="{E9BC2572-C0C8-4C69-829E-BD06A329DE88}" type="slidenum">
              <a:rPr lang="en-US"/>
              <a:pPr>
                <a:defRPr/>
              </a:pPr>
              <a:t>6</a:t>
            </a:fld>
            <a:endParaRPr lang="en-US" dirty="0"/>
          </a:p>
        </p:txBody>
      </p:sp>
    </p:spTree>
    <p:extLst>
      <p:ext uri="{BB962C8B-B14F-4D97-AF65-F5344CB8AC3E}">
        <p14:creationId xmlns:p14="http://schemas.microsoft.com/office/powerpoint/2010/main" val="26941309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dirty="0"/>
              <a:t>Equity</a:t>
            </a:r>
          </a:p>
        </p:txBody>
      </p:sp>
      <p:sp>
        <p:nvSpPr>
          <p:cNvPr id="5" name="Content Placeholder 4"/>
          <p:cNvSpPr>
            <a:spLocks noGrp="1"/>
          </p:cNvSpPr>
          <p:nvPr>
            <p:ph type="body" sz="half" idx="2"/>
          </p:nvPr>
        </p:nvSpPr>
        <p:spPr/>
        <p:txBody>
          <a:bodyPr>
            <a:normAutofit/>
          </a:bodyPr>
          <a:lstStyle/>
          <a:p>
            <a:r>
              <a:rPr lang="en-US" sz="4400" dirty="0"/>
              <a:t>Intentional efforts to provide equal opportunity.</a:t>
            </a:r>
          </a:p>
        </p:txBody>
      </p:sp>
      <p:pic>
        <p:nvPicPr>
          <p:cNvPr id="6" name="Picture Placeholder 5"/>
          <p:cNvPicPr>
            <a:picLocks noGrp="1" noChangeAspect="1"/>
          </p:cNvPicPr>
          <p:nvPr>
            <p:ph type="pic" sz="quarter" idx="10"/>
          </p:nvPr>
        </p:nvPicPr>
        <p:blipFill>
          <a:blip r:embed="rId3"/>
          <a:srcRect t="1295" b="1295"/>
          <a:stretch>
            <a:fillRect/>
          </a:stretch>
        </p:blipFill>
        <p:spPr>
          <a:xfrm>
            <a:off x="7336596" y="583324"/>
            <a:ext cx="4855404" cy="6274676"/>
          </a:xfrm>
        </p:spPr>
      </p:pic>
    </p:spTree>
    <p:extLst>
      <p:ext uri="{BB962C8B-B14F-4D97-AF65-F5344CB8AC3E}">
        <p14:creationId xmlns:p14="http://schemas.microsoft.com/office/powerpoint/2010/main" val="30939982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dirty="0"/>
              <a:t>How We Do It</a:t>
            </a:r>
          </a:p>
        </p:txBody>
      </p:sp>
      <p:sp>
        <p:nvSpPr>
          <p:cNvPr id="5" name="Content Placeholder 4"/>
          <p:cNvSpPr>
            <a:spLocks noGrp="1"/>
          </p:cNvSpPr>
          <p:nvPr>
            <p:ph idx="1"/>
          </p:nvPr>
        </p:nvSpPr>
        <p:spPr/>
        <p:txBody>
          <a:bodyPr>
            <a:normAutofit/>
          </a:bodyPr>
          <a:lstStyle/>
          <a:p>
            <a:r>
              <a:rPr lang="en-US" sz="4800" dirty="0"/>
              <a:t>Training</a:t>
            </a:r>
          </a:p>
          <a:p>
            <a:r>
              <a:rPr lang="en-US" sz="4800" dirty="0"/>
              <a:t>Advising</a:t>
            </a:r>
          </a:p>
          <a:p>
            <a:r>
              <a:rPr lang="en-US" sz="4800" dirty="0"/>
              <a:t>Monitoring</a:t>
            </a:r>
          </a:p>
          <a:p>
            <a:r>
              <a:rPr lang="en-US" sz="4800" dirty="0"/>
              <a:t>Reporting</a:t>
            </a:r>
          </a:p>
        </p:txBody>
      </p:sp>
    </p:spTree>
    <p:extLst>
      <p:ext uri="{BB962C8B-B14F-4D97-AF65-F5344CB8AC3E}">
        <p14:creationId xmlns:p14="http://schemas.microsoft.com/office/powerpoint/2010/main" val="26907034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7028" y="2211842"/>
            <a:ext cx="10515600" cy="1325563"/>
          </a:xfrm>
        </p:spPr>
        <p:txBody>
          <a:bodyPr>
            <a:normAutofit/>
          </a:bodyPr>
          <a:lstStyle/>
          <a:p>
            <a:pPr algn="ctr"/>
            <a:r>
              <a:rPr lang="en-US" sz="5400" dirty="0"/>
              <a:t>Questions?</a:t>
            </a:r>
          </a:p>
        </p:txBody>
      </p:sp>
    </p:spTree>
    <p:extLst>
      <p:ext uri="{BB962C8B-B14F-4D97-AF65-F5344CB8AC3E}">
        <p14:creationId xmlns:p14="http://schemas.microsoft.com/office/powerpoint/2010/main" val="28518600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June 22, 2017</a:t>
            </a:r>
          </a:p>
        </p:txBody>
      </p:sp>
      <p:sp>
        <p:nvSpPr>
          <p:cNvPr id="3" name="Title 2"/>
          <p:cNvSpPr>
            <a:spLocks noGrp="1"/>
          </p:cNvSpPr>
          <p:nvPr>
            <p:ph type="title"/>
          </p:nvPr>
        </p:nvSpPr>
        <p:spPr/>
        <p:txBody>
          <a:bodyPr>
            <a:normAutofit fontScale="90000"/>
          </a:bodyPr>
          <a:lstStyle/>
          <a:p>
            <a:r>
              <a:rPr lang="en-US" dirty="0"/>
              <a:t>Committee on Personnel and Compensation</a:t>
            </a:r>
          </a:p>
        </p:txBody>
      </p:sp>
    </p:spTree>
    <p:extLst>
      <p:ext uri="{BB962C8B-B14F-4D97-AF65-F5344CB8AC3E}">
        <p14:creationId xmlns:p14="http://schemas.microsoft.com/office/powerpoint/2010/main" val="28581451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June 22, 2017</a:t>
            </a:r>
          </a:p>
        </p:txBody>
      </p:sp>
      <p:sp>
        <p:nvSpPr>
          <p:cNvPr id="3" name="Title 2"/>
          <p:cNvSpPr>
            <a:spLocks noGrp="1"/>
          </p:cNvSpPr>
          <p:nvPr>
            <p:ph type="title"/>
          </p:nvPr>
        </p:nvSpPr>
        <p:spPr/>
        <p:txBody>
          <a:bodyPr>
            <a:noAutofit/>
          </a:bodyPr>
          <a:lstStyle/>
          <a:p>
            <a:r>
              <a:rPr lang="en-US" sz="3200" dirty="0"/>
              <a:t>Committee on Academic Policies and Programs and Student Life</a:t>
            </a:r>
          </a:p>
        </p:txBody>
      </p:sp>
    </p:spTree>
    <p:extLst>
      <p:ext uri="{BB962C8B-B14F-4D97-AF65-F5344CB8AC3E}">
        <p14:creationId xmlns:p14="http://schemas.microsoft.com/office/powerpoint/2010/main" val="31983787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861" y="252663"/>
            <a:ext cx="11812249" cy="2225842"/>
          </a:xfrm>
        </p:spPr>
        <p:txBody>
          <a:bodyPr>
            <a:normAutofit/>
          </a:bodyPr>
          <a:lstStyle/>
          <a:p>
            <a:r>
              <a:rPr lang="en-US" sz="6500" dirty="0"/>
              <a:t>Approval of New Degree Program</a:t>
            </a:r>
          </a:p>
        </p:txBody>
      </p:sp>
      <p:sp>
        <p:nvSpPr>
          <p:cNvPr id="3" name="Subtitle 2"/>
          <p:cNvSpPr>
            <a:spLocks noGrp="1"/>
          </p:cNvSpPr>
          <p:nvPr>
            <p:ph type="subTitle" idx="1"/>
          </p:nvPr>
        </p:nvSpPr>
        <p:spPr>
          <a:xfrm>
            <a:off x="209861" y="2875547"/>
            <a:ext cx="11812249" cy="3750106"/>
          </a:xfrm>
        </p:spPr>
        <p:txBody>
          <a:bodyPr>
            <a:normAutofit/>
          </a:bodyPr>
          <a:lstStyle/>
          <a:p>
            <a:pPr algn="l"/>
            <a:r>
              <a:rPr lang="en-US" sz="4400" dirty="0"/>
              <a:t>Chattanooga State Community College</a:t>
            </a:r>
          </a:p>
          <a:p>
            <a:pPr marL="457200" indent="-457200" algn="l">
              <a:buFont typeface="Arial" panose="020B0604020202020204" pitchFamily="34" charset="0"/>
              <a:buChar char="•"/>
            </a:pPr>
            <a:r>
              <a:rPr lang="en-US" sz="3600" dirty="0"/>
              <a:t>Associate of Applied Science in Nuclear Medicine Technology (A.A.S.)</a:t>
            </a:r>
          </a:p>
        </p:txBody>
      </p:sp>
    </p:spTree>
    <p:extLst>
      <p:ext uri="{BB962C8B-B14F-4D97-AF65-F5344CB8AC3E}">
        <p14:creationId xmlns:p14="http://schemas.microsoft.com/office/powerpoint/2010/main" val="25227460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751" y="2279583"/>
            <a:ext cx="11812249" cy="2225842"/>
          </a:xfrm>
        </p:spPr>
        <p:txBody>
          <a:bodyPr>
            <a:noAutofit/>
          </a:bodyPr>
          <a:lstStyle/>
          <a:p>
            <a:r>
              <a:rPr lang="en-US" sz="4800" dirty="0"/>
              <a:t>Proposed TCAT Program Terminations, Modifications, and New Technical Program Implementations</a:t>
            </a:r>
          </a:p>
        </p:txBody>
      </p:sp>
    </p:spTree>
    <p:extLst>
      <p:ext uri="{BB962C8B-B14F-4D97-AF65-F5344CB8AC3E}">
        <p14:creationId xmlns:p14="http://schemas.microsoft.com/office/powerpoint/2010/main" val="2703079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00953" y="558637"/>
            <a:ext cx="10515600" cy="938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lumMod val="50000"/>
                    <a:lumOff val="50000"/>
                  </a:schemeClr>
                </a:solidFill>
                <a:latin typeface="Helvetica" charset="0"/>
                <a:ea typeface="Helvetica" charset="0"/>
                <a:cs typeface="Helvetica" charset="0"/>
              </a:defRPr>
            </a:lvl1pPr>
          </a:lstStyle>
          <a:p>
            <a:pPr algn="ctr"/>
            <a:r>
              <a:rPr lang="en-US" dirty="0">
                <a:solidFill>
                  <a:schemeClr val="bg1"/>
                </a:solidFill>
              </a:rPr>
              <a:t>Implementations</a:t>
            </a:r>
          </a:p>
        </p:txBody>
      </p:sp>
      <p:sp>
        <p:nvSpPr>
          <p:cNvPr id="5" name="Content Placeholder 2"/>
          <p:cNvSpPr txBox="1">
            <a:spLocks/>
          </p:cNvSpPr>
          <p:nvPr/>
        </p:nvSpPr>
        <p:spPr>
          <a:xfrm>
            <a:off x="672353" y="1914662"/>
            <a:ext cx="11039475" cy="4594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004A98"/>
                </a:solidFill>
                <a:latin typeface="+mn-lt"/>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kern="1200">
                <a:solidFill>
                  <a:srgbClr val="004A98"/>
                </a:solidFill>
                <a:latin typeface="+mn-lt"/>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kern="1200">
                <a:solidFill>
                  <a:srgbClr val="004A98"/>
                </a:solidFill>
                <a:latin typeface="+mn-lt"/>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kern="1200">
                <a:solidFill>
                  <a:srgbClr val="004A98"/>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004A98"/>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a:pPr>
            <a:r>
              <a:rPr lang="en-US" dirty="0">
                <a:solidFill>
                  <a:schemeClr val="bg1"/>
                </a:solidFill>
              </a:rPr>
              <a:t>Retail, Hospitality, and Tourism Technology at TCAT-Jackson to be located at the Lexington Extension Campus</a:t>
            </a:r>
          </a:p>
          <a:p>
            <a:pPr marL="457200" indent="-457200">
              <a:buFont typeface="+mj-lt"/>
              <a:buAutoNum type="arabicPeriod"/>
            </a:pPr>
            <a:r>
              <a:rPr lang="en-US" dirty="0">
                <a:solidFill>
                  <a:schemeClr val="bg1"/>
                </a:solidFill>
              </a:rPr>
              <a:t>Health Information Management Technology at TCAT-Jackson</a:t>
            </a:r>
          </a:p>
          <a:p>
            <a:pPr marL="457200" indent="-457200">
              <a:buFont typeface="+mj-lt"/>
              <a:buAutoNum type="arabicPeriod"/>
            </a:pPr>
            <a:r>
              <a:rPr lang="en-US" dirty="0">
                <a:solidFill>
                  <a:schemeClr val="bg1"/>
                </a:solidFill>
              </a:rPr>
              <a:t>Aesthetics Technology at TCAT-Hohenwald</a:t>
            </a:r>
          </a:p>
          <a:p>
            <a:pPr marL="457200" indent="-457200">
              <a:buFont typeface="+mj-lt"/>
              <a:buAutoNum type="arabicPeriod"/>
            </a:pPr>
            <a:r>
              <a:rPr lang="en-US" dirty="0">
                <a:solidFill>
                  <a:schemeClr val="bg1"/>
                </a:solidFill>
              </a:rPr>
              <a:t>Cosmetology at TCAT-Chattanooga to be located at Grundy County High School</a:t>
            </a:r>
          </a:p>
          <a:p>
            <a:pPr marL="457200" indent="-457200">
              <a:buFont typeface="+mj-lt"/>
              <a:buAutoNum type="arabicPeriod"/>
            </a:pPr>
            <a:r>
              <a:rPr lang="en-US" dirty="0">
                <a:solidFill>
                  <a:schemeClr val="bg1"/>
                </a:solidFill>
              </a:rPr>
              <a:t>Certified Nursing Assistant at TCAT-Crossville</a:t>
            </a:r>
          </a:p>
          <a:p>
            <a:pPr marL="457200" indent="-457200">
              <a:buFont typeface="+mj-lt"/>
              <a:buAutoNum type="arabicPeriod"/>
            </a:pPr>
            <a:r>
              <a:rPr lang="en-US" dirty="0">
                <a:solidFill>
                  <a:schemeClr val="bg1"/>
                </a:solidFill>
              </a:rPr>
              <a:t>Barbering at TCAT-Chattanooga</a:t>
            </a:r>
          </a:p>
          <a:p>
            <a:pPr marL="457200" indent="-457200">
              <a:buFont typeface="+mj-lt"/>
              <a:buAutoNum type="arabicPeriod"/>
            </a:pPr>
            <a:endParaRPr lang="en-US" dirty="0"/>
          </a:p>
          <a:p>
            <a:endParaRPr lang="en-US" dirty="0"/>
          </a:p>
          <a:p>
            <a:pPr marL="0" indent="0">
              <a:buFont typeface="Arial"/>
              <a:buNone/>
            </a:pPr>
            <a:endParaRPr lang="en-US" sz="2700" b="1" dirty="0">
              <a:solidFill>
                <a:srgbClr val="002060"/>
              </a:solidFill>
            </a:endParaRPr>
          </a:p>
          <a:p>
            <a:pPr algn="r"/>
            <a:endParaRPr lang="en-US" sz="750" dirty="0"/>
          </a:p>
        </p:txBody>
      </p:sp>
    </p:spTree>
    <p:extLst>
      <p:ext uri="{BB962C8B-B14F-4D97-AF65-F5344CB8AC3E}">
        <p14:creationId xmlns:p14="http://schemas.microsoft.com/office/powerpoint/2010/main" val="42115077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751" y="2279583"/>
            <a:ext cx="11812249" cy="2225842"/>
          </a:xfrm>
        </p:spPr>
        <p:txBody>
          <a:bodyPr>
            <a:noAutofit/>
          </a:bodyPr>
          <a:lstStyle/>
          <a:p>
            <a:r>
              <a:rPr lang="en-US" sz="4800" dirty="0"/>
              <a:t>Proposed Revisions to TBR Policy 2:03:01:05 – Academic Retention and Readmission at the Tennessee Colleges of Applied Technology</a:t>
            </a:r>
          </a:p>
        </p:txBody>
      </p:sp>
    </p:spTree>
    <p:extLst>
      <p:ext uri="{BB962C8B-B14F-4D97-AF65-F5344CB8AC3E}">
        <p14:creationId xmlns:p14="http://schemas.microsoft.com/office/powerpoint/2010/main" val="14975594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June 22, 2017</a:t>
            </a:r>
          </a:p>
        </p:txBody>
      </p:sp>
      <p:sp>
        <p:nvSpPr>
          <p:cNvPr id="3" name="Title 2"/>
          <p:cNvSpPr>
            <a:spLocks noGrp="1"/>
          </p:cNvSpPr>
          <p:nvPr>
            <p:ph type="title"/>
          </p:nvPr>
        </p:nvSpPr>
        <p:spPr/>
        <p:txBody>
          <a:bodyPr>
            <a:noAutofit/>
          </a:bodyPr>
          <a:lstStyle/>
          <a:p>
            <a:r>
              <a:rPr lang="en-US" sz="3200" dirty="0"/>
              <a:t>Committee on Academic Policies and Programs and Student Life</a:t>
            </a:r>
          </a:p>
        </p:txBody>
      </p:sp>
    </p:spTree>
    <p:extLst>
      <p:ext uri="{BB962C8B-B14F-4D97-AF65-F5344CB8AC3E}">
        <p14:creationId xmlns:p14="http://schemas.microsoft.com/office/powerpoint/2010/main" val="34897004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62200" y="4724400"/>
            <a:ext cx="8251916" cy="914400"/>
          </a:xfrm>
        </p:spPr>
        <p:txBody>
          <a:bodyPr>
            <a:normAutofit/>
          </a:bodyPr>
          <a:lstStyle/>
          <a:p>
            <a:r>
              <a:rPr lang="en-US" sz="4100" b="1" dirty="0">
                <a:solidFill>
                  <a:schemeClr val="tx1"/>
                </a:solidFill>
                <a:latin typeface="Helvetica" charset="0"/>
                <a:ea typeface="Helvetica" charset="0"/>
                <a:cs typeface="Helvetica" charset="0"/>
              </a:rPr>
              <a:t>Mandatory Fee</a:t>
            </a:r>
            <a:r>
              <a:rPr lang="en-US" sz="4100" dirty="0">
                <a:solidFill>
                  <a:schemeClr val="tx1"/>
                </a:solidFill>
                <a:latin typeface="Helvetica" panose="020B0604020202020204" pitchFamily="34" charset="0"/>
                <a:cs typeface="Helvetica" panose="020B0604020202020204" pitchFamily="34" charset="0"/>
              </a:rPr>
              <a:t> </a:t>
            </a:r>
            <a:r>
              <a:rPr lang="en-US" sz="4100" b="1" dirty="0">
                <a:solidFill>
                  <a:schemeClr val="tx1"/>
                </a:solidFill>
                <a:latin typeface="Helvetica" charset="0"/>
                <a:ea typeface="Helvetica" charset="0"/>
                <a:cs typeface="Helvetica" charset="0"/>
              </a:rPr>
              <a:t>Requests</a:t>
            </a:r>
          </a:p>
        </p:txBody>
      </p:sp>
      <p:sp>
        <p:nvSpPr>
          <p:cNvPr id="5" name="Slide Number Placeholder 4"/>
          <p:cNvSpPr>
            <a:spLocks noGrp="1"/>
          </p:cNvSpPr>
          <p:nvPr>
            <p:ph type="sldNum" sz="quarter" idx="12"/>
          </p:nvPr>
        </p:nvSpPr>
        <p:spPr/>
        <p:txBody>
          <a:bodyPr/>
          <a:lstStyle/>
          <a:p>
            <a:pPr>
              <a:defRPr/>
            </a:pPr>
            <a:fld id="{1A8ECB17-7EF0-40C2-93D1-870AE58A120D}" type="slidenum">
              <a:rPr lang="en-US" kern="0"/>
              <a:pPr>
                <a:defRPr/>
              </a:pPr>
              <a:t>7</a:t>
            </a:fld>
            <a:endParaRPr lang="en-US" kern="0" dirty="0"/>
          </a:p>
        </p:txBody>
      </p:sp>
    </p:spTree>
    <p:extLst>
      <p:ext uri="{BB962C8B-B14F-4D97-AF65-F5344CB8AC3E}">
        <p14:creationId xmlns:p14="http://schemas.microsoft.com/office/powerpoint/2010/main" val="32897373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June 22, 2017</a:t>
            </a:r>
          </a:p>
        </p:txBody>
      </p:sp>
      <p:sp>
        <p:nvSpPr>
          <p:cNvPr id="3" name="Title 2"/>
          <p:cNvSpPr>
            <a:spLocks noGrp="1"/>
          </p:cNvSpPr>
          <p:nvPr>
            <p:ph type="title"/>
          </p:nvPr>
        </p:nvSpPr>
        <p:spPr/>
        <p:txBody>
          <a:bodyPr>
            <a:normAutofit/>
          </a:bodyPr>
          <a:lstStyle/>
          <a:p>
            <a:r>
              <a:rPr lang="en-US" dirty="0"/>
              <a:t>Committee on External Affairs</a:t>
            </a:r>
          </a:p>
        </p:txBody>
      </p:sp>
    </p:spTree>
    <p:extLst>
      <p:ext uri="{BB962C8B-B14F-4D97-AF65-F5344CB8AC3E}">
        <p14:creationId xmlns:p14="http://schemas.microsoft.com/office/powerpoint/2010/main" val="19056543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chor="b">
            <a:normAutofit/>
          </a:bodyPr>
          <a:lstStyle/>
          <a:p>
            <a:r>
              <a:rPr lang="en-US" sz="3200" dirty="0"/>
              <a:t>New Role of </a:t>
            </a:r>
            <a:r>
              <a:rPr lang="en-US" sz="3200" dirty="0" smtClean="0"/>
              <a:t>Office of </a:t>
            </a:r>
            <a:r>
              <a:rPr lang="en-US" sz="3200" dirty="0" smtClean="0"/>
              <a:t>External </a:t>
            </a:r>
            <a:r>
              <a:rPr lang="en-US" sz="3200" dirty="0"/>
              <a:t>Affairs Office </a:t>
            </a:r>
            <a:r>
              <a:rPr lang="en-US" sz="3200" dirty="0" smtClean="0"/>
              <a:t/>
            </a:r>
            <a:br>
              <a:rPr lang="en-US" sz="3200" dirty="0" smtClean="0"/>
            </a:br>
            <a:r>
              <a:rPr lang="en-US" sz="3200" dirty="0" smtClean="0"/>
              <a:t>Post-FOCUS </a:t>
            </a:r>
            <a:r>
              <a:rPr lang="en-US" sz="3200" dirty="0"/>
              <a:t>Act</a:t>
            </a:r>
          </a:p>
        </p:txBody>
      </p:sp>
      <p:sp>
        <p:nvSpPr>
          <p:cNvPr id="4" name="Subtitle 3"/>
          <p:cNvSpPr>
            <a:spLocks noGrp="1"/>
          </p:cNvSpPr>
          <p:nvPr>
            <p:ph type="subTitle" idx="1"/>
          </p:nvPr>
        </p:nvSpPr>
        <p:spPr/>
        <p:txBody>
          <a:bodyPr/>
          <a:lstStyle/>
          <a:p>
            <a:r>
              <a:rPr lang="en-US" dirty="0"/>
              <a:t>Dr. Kim McCormick</a:t>
            </a:r>
          </a:p>
          <a:p>
            <a:r>
              <a:rPr lang="en-US" dirty="0"/>
              <a:t>Vice </a:t>
            </a:r>
            <a:r>
              <a:rPr lang="en-US" dirty="0" smtClean="0"/>
              <a:t>Chancellor</a:t>
            </a:r>
            <a:endParaRPr lang="en-US" dirty="0"/>
          </a:p>
        </p:txBody>
      </p:sp>
    </p:spTree>
    <p:extLst>
      <p:ext uri="{BB962C8B-B14F-4D97-AF65-F5344CB8AC3E}">
        <p14:creationId xmlns:p14="http://schemas.microsoft.com/office/powerpoint/2010/main" val="2583518711"/>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40468" y="0"/>
            <a:ext cx="10151532" cy="855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550" r="4794" b="4588"/>
          <a:stretch/>
        </p:blipFill>
        <p:spPr>
          <a:xfrm>
            <a:off x="2184400" y="0"/>
            <a:ext cx="9342468" cy="6874933"/>
          </a:xfrm>
          <a:prstGeom prst="rect">
            <a:avLst/>
          </a:prstGeom>
        </p:spPr>
      </p:pic>
    </p:spTree>
    <p:extLst>
      <p:ext uri="{BB962C8B-B14F-4D97-AF65-F5344CB8AC3E}">
        <p14:creationId xmlns:p14="http://schemas.microsoft.com/office/powerpoint/2010/main" val="31248115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K-12 Initiatives</a:t>
            </a:r>
          </a:p>
        </p:txBody>
      </p:sp>
      <p:sp>
        <p:nvSpPr>
          <p:cNvPr id="3" name="Subtitle 2"/>
          <p:cNvSpPr>
            <a:spLocks noGrp="1"/>
          </p:cNvSpPr>
          <p:nvPr>
            <p:ph type="subTitle" idx="1"/>
          </p:nvPr>
        </p:nvSpPr>
        <p:spPr/>
        <p:txBody>
          <a:bodyPr/>
          <a:lstStyle/>
          <a:p>
            <a:r>
              <a:rPr lang="en-US" dirty="0"/>
              <a:t>Dual Enrollment/Dual Credit</a:t>
            </a:r>
          </a:p>
          <a:p>
            <a:r>
              <a:rPr lang="en-US" dirty="0"/>
              <a:t>Department of Education Collaboration</a:t>
            </a:r>
          </a:p>
          <a:p>
            <a:r>
              <a:rPr lang="en-US" dirty="0"/>
              <a:t>SAILS TN</a:t>
            </a:r>
          </a:p>
          <a:p>
            <a:endParaRPr lang="en-US" dirty="0"/>
          </a:p>
        </p:txBody>
      </p:sp>
    </p:spTree>
    <p:extLst>
      <p:ext uri="{BB962C8B-B14F-4D97-AF65-F5344CB8AC3E}">
        <p14:creationId xmlns:p14="http://schemas.microsoft.com/office/powerpoint/2010/main" val="27695554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Government Relations</a:t>
            </a:r>
          </a:p>
        </p:txBody>
      </p:sp>
      <p:sp>
        <p:nvSpPr>
          <p:cNvPr id="3" name="Subtitle 2"/>
          <p:cNvSpPr>
            <a:spLocks noGrp="1"/>
          </p:cNvSpPr>
          <p:nvPr>
            <p:ph type="subTitle" idx="1"/>
          </p:nvPr>
        </p:nvSpPr>
        <p:spPr/>
        <p:txBody>
          <a:bodyPr/>
          <a:lstStyle/>
          <a:p>
            <a:r>
              <a:rPr lang="en-US" dirty="0"/>
              <a:t>Enhance TBR’s relationship with elected officials, agencies, and organizations.</a:t>
            </a:r>
          </a:p>
          <a:p>
            <a:r>
              <a:rPr lang="en-US" dirty="0"/>
              <a:t>Design, promote, and implement a comprehensive TBR legislative agenda.</a:t>
            </a:r>
          </a:p>
          <a:p>
            <a:r>
              <a:rPr lang="en-US" dirty="0"/>
              <a:t>Develop innovative public policy to support higher education and workforce development.</a:t>
            </a:r>
          </a:p>
          <a:p>
            <a:r>
              <a:rPr lang="en-US" dirty="0"/>
              <a:t>Establish a statewide advocacy network. </a:t>
            </a:r>
          </a:p>
          <a:p>
            <a:r>
              <a:rPr lang="en-US" dirty="0"/>
              <a:t>Conduct ourselves in a highly visible, responsive, and ethical manner</a:t>
            </a:r>
            <a:r>
              <a:rPr lang="en-US" dirty="0" smtClean="0"/>
              <a:t>.</a:t>
            </a:r>
            <a:endParaRPr lang="en-US" dirty="0"/>
          </a:p>
        </p:txBody>
      </p:sp>
    </p:spTree>
    <p:extLst>
      <p:ext uri="{BB962C8B-B14F-4D97-AF65-F5344CB8AC3E}">
        <p14:creationId xmlns:p14="http://schemas.microsoft.com/office/powerpoint/2010/main" val="14431912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Institutional Advancement</a:t>
            </a:r>
          </a:p>
        </p:txBody>
      </p:sp>
      <p:sp>
        <p:nvSpPr>
          <p:cNvPr id="3" name="Subtitle 2"/>
          <p:cNvSpPr>
            <a:spLocks noGrp="1"/>
          </p:cNvSpPr>
          <p:nvPr>
            <p:ph type="subTitle" idx="1"/>
          </p:nvPr>
        </p:nvSpPr>
        <p:spPr/>
        <p:txBody>
          <a:bodyPr/>
          <a:lstStyle/>
          <a:p>
            <a:r>
              <a:rPr lang="en-US" dirty="0"/>
              <a:t>Lead system fundraising, foundation and corporate relationship development, community relations and federal grant partnerships</a:t>
            </a:r>
          </a:p>
          <a:p>
            <a:r>
              <a:rPr lang="en-US" dirty="0"/>
              <a:t>Support campus advancement efforts: fundraising, alumni relations, special events, grant and community partnerships</a:t>
            </a:r>
          </a:p>
          <a:p>
            <a:r>
              <a:rPr lang="en-US" dirty="0"/>
              <a:t>Create system network for campus advancement and grant development staff</a:t>
            </a:r>
          </a:p>
          <a:p>
            <a:endParaRPr lang="en-US" dirty="0"/>
          </a:p>
          <a:p>
            <a:endParaRPr lang="en-US" dirty="0"/>
          </a:p>
        </p:txBody>
      </p:sp>
    </p:spTree>
    <p:extLst>
      <p:ext uri="{BB962C8B-B14F-4D97-AF65-F5344CB8AC3E}">
        <p14:creationId xmlns:p14="http://schemas.microsoft.com/office/powerpoint/2010/main" val="3287243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pPr>
              <a:tabLst>
                <a:tab pos="10912475" algn="l"/>
              </a:tabLst>
            </a:pPr>
            <a:r>
              <a:rPr lang="en-US" dirty="0"/>
              <a:t>Marketing and Digital </a:t>
            </a:r>
            <a:r>
              <a:rPr lang="en-US" dirty="0" smtClean="0"/>
              <a:t>Strategy</a:t>
            </a:r>
            <a:endParaRPr lang="en-US" dirty="0"/>
          </a:p>
        </p:txBody>
      </p:sp>
      <p:sp>
        <p:nvSpPr>
          <p:cNvPr id="3" name="Subtitle 2"/>
          <p:cNvSpPr>
            <a:spLocks noGrp="1"/>
          </p:cNvSpPr>
          <p:nvPr>
            <p:ph type="subTitle" idx="1"/>
          </p:nvPr>
        </p:nvSpPr>
        <p:spPr/>
        <p:txBody>
          <a:bodyPr>
            <a:normAutofit fontScale="92500" lnSpcReduction="10000"/>
          </a:bodyPr>
          <a:lstStyle/>
          <a:p>
            <a:r>
              <a:rPr lang="en-US" sz="2200" dirty="0"/>
              <a:t>Customer and Data </a:t>
            </a:r>
            <a:r>
              <a:rPr lang="en-US" sz="2200" dirty="0" smtClean="0"/>
              <a:t>Driven Strategies</a:t>
            </a:r>
          </a:p>
          <a:p>
            <a:r>
              <a:rPr lang="en-US" sz="2200" dirty="0" smtClean="0"/>
              <a:t>Targeted Campaigns with Traditional and Digital Media</a:t>
            </a:r>
          </a:p>
          <a:p>
            <a:r>
              <a:rPr lang="en-US" sz="2200" dirty="0" smtClean="0"/>
              <a:t>Enhance TBR Brand from “governing </a:t>
            </a:r>
            <a:r>
              <a:rPr lang="en-US" sz="2200" dirty="0"/>
              <a:t>b</a:t>
            </a:r>
            <a:r>
              <a:rPr lang="en-US" sz="2200" dirty="0" smtClean="0"/>
              <a:t>oard” to “The College System of Tennessee”</a:t>
            </a:r>
            <a:endParaRPr lang="en-US" sz="2200" dirty="0"/>
          </a:p>
          <a:p>
            <a:r>
              <a:rPr lang="en-US" sz="2200" dirty="0" smtClean="0"/>
              <a:t>Promote </a:t>
            </a:r>
            <a:r>
              <a:rPr lang="en-US" sz="2200" dirty="0"/>
              <a:t>Quality Academic and Training </a:t>
            </a:r>
            <a:r>
              <a:rPr lang="en-US" sz="2200" dirty="0" smtClean="0"/>
              <a:t>Programs, Both Online and On-Campus</a:t>
            </a:r>
          </a:p>
          <a:p>
            <a:r>
              <a:rPr lang="en-US" sz="2200" dirty="0"/>
              <a:t>Strengthen Relationships and Collaborations Among Our </a:t>
            </a:r>
            <a:r>
              <a:rPr lang="en-US" sz="2200" dirty="0" smtClean="0"/>
              <a:t>Colleges</a:t>
            </a:r>
            <a:endParaRPr lang="en-US" sz="2200" dirty="0"/>
          </a:p>
          <a:p>
            <a:r>
              <a:rPr lang="en-US" sz="2200" dirty="0"/>
              <a:t>Develop Strategic </a:t>
            </a:r>
            <a:r>
              <a:rPr lang="en-US" sz="2200" dirty="0" smtClean="0"/>
              <a:t>Outreach </a:t>
            </a:r>
            <a:r>
              <a:rPr lang="en-US" sz="2200" dirty="0"/>
              <a:t>Programs for Targeted </a:t>
            </a:r>
            <a:r>
              <a:rPr lang="en-US" sz="2200" dirty="0" smtClean="0"/>
              <a:t>Audiences such as Veterans and Underserved Communities</a:t>
            </a:r>
          </a:p>
          <a:p>
            <a:r>
              <a:rPr lang="en-US" sz="2200" dirty="0" smtClean="0"/>
              <a:t>Emphasize </a:t>
            </a:r>
            <a:r>
              <a:rPr lang="en-US" sz="2200" dirty="0"/>
              <a:t>Economic Impact of Our System and Our </a:t>
            </a:r>
            <a:r>
              <a:rPr lang="en-US" sz="2200" dirty="0" smtClean="0"/>
              <a:t>Colleges</a:t>
            </a:r>
          </a:p>
          <a:p>
            <a:r>
              <a:rPr lang="en-US" sz="2200" dirty="0" smtClean="0"/>
              <a:t>Provide </a:t>
            </a:r>
            <a:r>
              <a:rPr lang="en-US" sz="2200" dirty="0"/>
              <a:t>Value for Our </a:t>
            </a:r>
            <a:r>
              <a:rPr lang="en-US" sz="2200" dirty="0" smtClean="0"/>
              <a:t>Colleges </a:t>
            </a:r>
            <a:r>
              <a:rPr lang="en-US" sz="2200" dirty="0"/>
              <a:t>and Our </a:t>
            </a:r>
            <a:r>
              <a:rPr lang="en-US" sz="2200" dirty="0" smtClean="0"/>
              <a:t>State</a:t>
            </a:r>
          </a:p>
        </p:txBody>
      </p:sp>
    </p:spTree>
    <p:extLst>
      <p:ext uri="{BB962C8B-B14F-4D97-AF65-F5344CB8AC3E}">
        <p14:creationId xmlns:p14="http://schemas.microsoft.com/office/powerpoint/2010/main" val="13170484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Our Focus is Student Success</a:t>
            </a:r>
          </a:p>
        </p:txBody>
      </p:sp>
      <p:sp>
        <p:nvSpPr>
          <p:cNvPr id="3" name="Subtitle 2"/>
          <p:cNvSpPr>
            <a:spLocks noGrp="1"/>
          </p:cNvSpPr>
          <p:nvPr>
            <p:ph type="body" sz="half" idx="2"/>
          </p:nvPr>
        </p:nvSpPr>
        <p:spPr/>
        <p:txBody>
          <a:bodyPr>
            <a:normAutofit/>
          </a:bodyPr>
          <a:lstStyle/>
          <a:p>
            <a:r>
              <a:rPr lang="en-US" sz="3200" dirty="0"/>
              <a:t>Our goal is to be the best community and technical college system in the country</a:t>
            </a:r>
          </a:p>
        </p:txBody>
      </p:sp>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4057" r="14057"/>
          <a:stretch>
            <a:fillRect/>
          </a:stretch>
        </p:blipFill>
        <p:spPr/>
      </p:pic>
    </p:spTree>
    <p:extLst>
      <p:ext uri="{BB962C8B-B14F-4D97-AF65-F5344CB8AC3E}">
        <p14:creationId xmlns:p14="http://schemas.microsoft.com/office/powerpoint/2010/main" val="9475939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June 22, 2017</a:t>
            </a:r>
          </a:p>
        </p:txBody>
      </p:sp>
      <p:sp>
        <p:nvSpPr>
          <p:cNvPr id="3" name="Title 2"/>
          <p:cNvSpPr>
            <a:spLocks noGrp="1"/>
          </p:cNvSpPr>
          <p:nvPr>
            <p:ph type="title"/>
          </p:nvPr>
        </p:nvSpPr>
        <p:spPr/>
        <p:txBody>
          <a:bodyPr>
            <a:normAutofit/>
          </a:bodyPr>
          <a:lstStyle/>
          <a:p>
            <a:r>
              <a:rPr lang="en-US" dirty="0"/>
              <a:t>Committee on External Affairs</a:t>
            </a:r>
          </a:p>
        </p:txBody>
      </p:sp>
    </p:spTree>
    <p:extLst>
      <p:ext uri="{BB962C8B-B14F-4D97-AF65-F5344CB8AC3E}">
        <p14:creationId xmlns:p14="http://schemas.microsoft.com/office/powerpoint/2010/main" val="22460230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56563" y="3207141"/>
            <a:ext cx="6309161" cy="1315290"/>
          </a:xfrm>
        </p:spPr>
        <p:txBody>
          <a:bodyPr>
            <a:normAutofit/>
          </a:bodyPr>
          <a:lstStyle/>
          <a:p>
            <a:r>
              <a:rPr lang="en-US" sz="3600" dirty="0"/>
              <a:t>Committee on Workforce Development</a:t>
            </a:r>
          </a:p>
        </p:txBody>
      </p:sp>
      <p:sp>
        <p:nvSpPr>
          <p:cNvPr id="2" name="Subtitle 1"/>
          <p:cNvSpPr>
            <a:spLocks noGrp="1"/>
          </p:cNvSpPr>
          <p:nvPr>
            <p:ph type="subTitle" idx="1"/>
          </p:nvPr>
        </p:nvSpPr>
        <p:spPr/>
        <p:txBody>
          <a:bodyPr/>
          <a:lstStyle/>
          <a:p>
            <a:r>
              <a:rPr lang="en-US" dirty="0"/>
              <a:t>June 22, 2017</a:t>
            </a:r>
          </a:p>
        </p:txBody>
      </p:sp>
    </p:spTree>
    <p:extLst>
      <p:ext uri="{BB962C8B-B14F-4D97-AF65-F5344CB8AC3E}">
        <p14:creationId xmlns:p14="http://schemas.microsoft.com/office/powerpoint/2010/main" val="2215735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8787"/>
            <a:ext cx="7886700" cy="866320"/>
          </a:xfrm>
        </p:spPr>
        <p:txBody>
          <a:bodyPr/>
          <a:lstStyle/>
          <a:p>
            <a:r>
              <a:rPr lang="en-US" dirty="0">
                <a:solidFill>
                  <a:schemeClr val="tx1"/>
                </a:solidFill>
              </a:rPr>
              <a:t>COSCC Project Description</a:t>
            </a:r>
          </a:p>
        </p:txBody>
      </p:sp>
      <p:sp>
        <p:nvSpPr>
          <p:cNvPr id="4" name="Slide Number Placeholder 3"/>
          <p:cNvSpPr>
            <a:spLocks noGrp="1"/>
          </p:cNvSpPr>
          <p:nvPr>
            <p:ph type="sldNum" sz="quarter" idx="12"/>
          </p:nvPr>
        </p:nvSpPr>
        <p:spPr/>
        <p:txBody>
          <a:bodyPr/>
          <a:lstStyle/>
          <a:p>
            <a:pPr>
              <a:defRPr/>
            </a:pPr>
            <a:fld id="{A684C354-FECB-5948-A248-8700D7C56D1A}" type="slidenum">
              <a:rPr lang="en-US" kern="0"/>
              <a:pPr>
                <a:defRPr/>
              </a:pPr>
              <a:t>8</a:t>
            </a:fld>
            <a:endParaRPr lang="en-US" kern="0" dirty="0"/>
          </a:p>
        </p:txBody>
      </p:sp>
      <p:graphicFrame>
        <p:nvGraphicFramePr>
          <p:cNvPr id="5" name="Object 4"/>
          <p:cNvGraphicFramePr>
            <a:graphicFrameLocks noChangeAspect="1"/>
          </p:cNvGraphicFramePr>
          <p:nvPr>
            <p:extLst/>
          </p:nvPr>
        </p:nvGraphicFramePr>
        <p:xfrm>
          <a:off x="2271713" y="4114801"/>
          <a:ext cx="3060700" cy="1419225"/>
        </p:xfrm>
        <a:graphic>
          <a:graphicData uri="http://schemas.openxmlformats.org/presentationml/2006/ole">
            <mc:AlternateContent xmlns:mc="http://schemas.openxmlformats.org/markup-compatibility/2006">
              <mc:Choice xmlns:v="urn:schemas-microsoft-com:vml" Requires="v">
                <p:oleObj spid="_x0000_s1038" name="Worksheet" r:id="rId3" imgW="2600490" imgH="1362075" progId="Excel.Sheet.12">
                  <p:embed/>
                </p:oleObj>
              </mc:Choice>
              <mc:Fallback>
                <p:oleObj name="Worksheet" r:id="rId3" imgW="2600490" imgH="1362075" progId="Excel.Sheet.12">
                  <p:embed/>
                  <p:pic>
                    <p:nvPicPr>
                      <p:cNvPr id="5" name="Object 4"/>
                      <p:cNvPicPr/>
                      <p:nvPr/>
                    </p:nvPicPr>
                    <p:blipFill>
                      <a:blip r:embed="rId4"/>
                      <a:stretch>
                        <a:fillRect/>
                      </a:stretch>
                    </p:blipFill>
                    <p:spPr>
                      <a:xfrm>
                        <a:off x="2271713" y="4114801"/>
                        <a:ext cx="3060700" cy="1419225"/>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6324601" y="1828800"/>
          <a:ext cx="3808413" cy="4745038"/>
        </p:xfrm>
        <a:graphic>
          <a:graphicData uri="http://schemas.openxmlformats.org/presentationml/2006/ole">
            <mc:AlternateContent xmlns:mc="http://schemas.openxmlformats.org/markup-compatibility/2006">
              <mc:Choice xmlns:v="urn:schemas-microsoft-com:vml" Requires="v">
                <p:oleObj spid="_x0000_s1039" name="Worksheet" r:id="rId5" imgW="3619544" imgH="4619625" progId="Excel.Sheet.12">
                  <p:embed/>
                </p:oleObj>
              </mc:Choice>
              <mc:Fallback>
                <p:oleObj name="Worksheet" r:id="rId5" imgW="3619544" imgH="4619625" progId="Excel.Sheet.12">
                  <p:embed/>
                  <p:pic>
                    <p:nvPicPr>
                      <p:cNvPr id="6" name="Object 5"/>
                      <p:cNvPicPr/>
                      <p:nvPr/>
                    </p:nvPicPr>
                    <p:blipFill>
                      <a:blip r:embed="rId6"/>
                      <a:stretch>
                        <a:fillRect/>
                      </a:stretch>
                    </p:blipFill>
                    <p:spPr>
                      <a:xfrm>
                        <a:off x="6324601" y="1828800"/>
                        <a:ext cx="3808413" cy="4745038"/>
                      </a:xfrm>
                      <a:prstGeom prst="rect">
                        <a:avLst/>
                      </a:prstGeom>
                    </p:spPr>
                  </p:pic>
                </p:oleObj>
              </mc:Fallback>
            </mc:AlternateContent>
          </a:graphicData>
        </a:graphic>
      </p:graphicFrame>
      <p:sp>
        <p:nvSpPr>
          <p:cNvPr id="3" name="TextBox 2"/>
          <p:cNvSpPr txBox="1"/>
          <p:nvPr/>
        </p:nvSpPr>
        <p:spPr>
          <a:xfrm>
            <a:off x="2209800" y="1828800"/>
            <a:ext cx="3429000" cy="1815882"/>
          </a:xfrm>
          <a:prstGeom prst="rect">
            <a:avLst/>
          </a:prstGeom>
          <a:noFill/>
        </p:spPr>
        <p:txBody>
          <a:bodyPr wrap="square" rtlCol="0">
            <a:spAutoFit/>
          </a:bodyPr>
          <a:lstStyle/>
          <a:p>
            <a:pPr algn="ctr">
              <a:defRPr/>
            </a:pPr>
            <a:r>
              <a:rPr lang="en-US" sz="1400" b="1" kern="0" dirty="0">
                <a:solidFill>
                  <a:sysClr val="windowText" lastClr="000000"/>
                </a:solidFill>
              </a:rPr>
              <a:t>Summary</a:t>
            </a:r>
          </a:p>
          <a:p>
            <a:pPr marL="285750" indent="-285750">
              <a:buFont typeface="Arial" panose="020B0604020202020204" pitchFamily="34" charset="0"/>
              <a:buChar char="•"/>
              <a:defRPr/>
            </a:pPr>
            <a:r>
              <a:rPr lang="en-US" sz="1400" kern="0" dirty="0">
                <a:solidFill>
                  <a:sysClr val="windowText" lastClr="000000"/>
                </a:solidFill>
              </a:rPr>
              <a:t>Construction of Phase 1 of a parking facility that will provide 248 additional parking spaces</a:t>
            </a:r>
          </a:p>
          <a:p>
            <a:pPr marL="285750" indent="-285750">
              <a:buFont typeface="Arial" panose="020B0604020202020204" pitchFamily="34" charset="0"/>
              <a:buChar char="•"/>
              <a:defRPr/>
            </a:pPr>
            <a:r>
              <a:rPr lang="en-US" sz="1400" kern="0" dirty="0">
                <a:solidFill>
                  <a:sysClr val="windowText" lastClr="000000"/>
                </a:solidFill>
              </a:rPr>
              <a:t>Phase 1 will meet the anticipated short term needs of the campus</a:t>
            </a:r>
          </a:p>
          <a:p>
            <a:pPr marL="285750" indent="-285750">
              <a:buFont typeface="Arial" panose="020B0604020202020204" pitchFamily="34" charset="0"/>
              <a:buChar char="•"/>
              <a:defRPr/>
            </a:pPr>
            <a:r>
              <a:rPr lang="en-US" sz="1400" kern="0" dirty="0">
                <a:solidFill>
                  <a:sysClr val="windowText" lastClr="000000"/>
                </a:solidFill>
              </a:rPr>
              <a:t>Parking facility can be expanded in future by adding 2 decks</a:t>
            </a:r>
          </a:p>
        </p:txBody>
      </p:sp>
    </p:spTree>
    <p:extLst>
      <p:ext uri="{BB962C8B-B14F-4D97-AF65-F5344CB8AC3E}">
        <p14:creationId xmlns:p14="http://schemas.microsoft.com/office/powerpoint/2010/main" val="6825142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8E4AF0-F320-4476-A487-C5BA36837A65}"/>
              </a:ext>
            </a:extLst>
          </p:cNvPr>
          <p:cNvSpPr>
            <a:spLocks noGrp="1"/>
          </p:cNvSpPr>
          <p:nvPr>
            <p:ph type="sldNum" sz="quarter" idx="12"/>
          </p:nvPr>
        </p:nvSpPr>
        <p:spPr/>
        <p:txBody>
          <a:bodyPr/>
          <a:lstStyle/>
          <a:p>
            <a:fld id="{A684C354-FECB-5948-A248-8700D7C56D1A}" type="slidenum">
              <a:rPr lang="en-US" smtClean="0"/>
              <a:t>71</a:t>
            </a:fld>
            <a:endParaRPr lang="en-US"/>
          </a:p>
        </p:txBody>
      </p:sp>
      <p:pic>
        <p:nvPicPr>
          <p:cNvPr id="5" name="Picture 4">
            <a:extLst>
              <a:ext uri="{FF2B5EF4-FFF2-40B4-BE49-F238E27FC236}">
                <a16:creationId xmlns:a16="http://schemas.microsoft.com/office/drawing/2014/main" id="{A3D63F07-042E-4DE0-9C37-2848949704AD}"/>
              </a:ext>
            </a:extLst>
          </p:cNvPr>
          <p:cNvPicPr>
            <a:picLocks noChangeAspect="1"/>
          </p:cNvPicPr>
          <p:nvPr/>
        </p:nvPicPr>
        <p:blipFill>
          <a:blip r:embed="rId2"/>
          <a:stretch>
            <a:fillRect/>
          </a:stretch>
        </p:blipFill>
        <p:spPr>
          <a:xfrm>
            <a:off x="-528319" y="547404"/>
            <a:ext cx="12598818" cy="6310596"/>
          </a:xfrm>
          <a:prstGeom prst="rect">
            <a:avLst/>
          </a:prstGeom>
        </p:spPr>
      </p:pic>
    </p:spTree>
    <p:extLst>
      <p:ext uri="{BB962C8B-B14F-4D97-AF65-F5344CB8AC3E}">
        <p14:creationId xmlns:p14="http://schemas.microsoft.com/office/powerpoint/2010/main" val="19040277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860" y="-642945"/>
            <a:ext cx="11812249" cy="3060219"/>
          </a:xfrm>
        </p:spPr>
        <p:txBody>
          <a:bodyPr>
            <a:normAutofit/>
          </a:bodyPr>
          <a:lstStyle/>
          <a:p>
            <a:r>
              <a:rPr lang="en-US" sz="5400" dirty="0"/>
              <a:t>Office of Economic and Community Development Mission</a:t>
            </a:r>
          </a:p>
        </p:txBody>
      </p:sp>
      <p:sp>
        <p:nvSpPr>
          <p:cNvPr id="3" name="Subtitle 2"/>
          <p:cNvSpPr>
            <a:spLocks noGrp="1"/>
          </p:cNvSpPr>
          <p:nvPr>
            <p:ph type="subTitle" idx="1"/>
          </p:nvPr>
        </p:nvSpPr>
        <p:spPr>
          <a:xfrm>
            <a:off x="379751" y="4653482"/>
            <a:ext cx="11812249" cy="4000147"/>
          </a:xfrm>
        </p:spPr>
        <p:txBody>
          <a:bodyPr/>
          <a:lstStyle/>
          <a:p>
            <a:r>
              <a:rPr lang="en-US" sz="3200" dirty="0"/>
              <a:t>The mission is to collaborate with business, industry and government agencies to develop and deliver customized </a:t>
            </a:r>
            <a:r>
              <a:rPr lang="en-US" sz="3200" i="1" dirty="0">
                <a:solidFill>
                  <a:srgbClr val="FF0000"/>
                </a:solidFill>
              </a:rPr>
              <a:t>rapid response </a:t>
            </a:r>
            <a:r>
              <a:rPr lang="en-US" sz="3200" dirty="0"/>
              <a:t>programs that provide training for workforce skills that are defined for an organization’s success.</a:t>
            </a:r>
          </a:p>
          <a:p>
            <a:endParaRPr lang="en-US" dirty="0"/>
          </a:p>
        </p:txBody>
      </p:sp>
      <p:pic>
        <p:nvPicPr>
          <p:cNvPr id="4" name="Picture 3">
            <a:extLst>
              <a:ext uri="{FF2B5EF4-FFF2-40B4-BE49-F238E27FC236}">
                <a16:creationId xmlns:a16="http://schemas.microsoft.com/office/drawing/2014/main" id="{FE14851A-4BA2-43F3-871A-A1018872BB66}"/>
              </a:ext>
            </a:extLst>
          </p:cNvPr>
          <p:cNvPicPr>
            <a:picLocks noChangeAspect="1"/>
          </p:cNvPicPr>
          <p:nvPr/>
        </p:nvPicPr>
        <p:blipFill>
          <a:blip r:embed="rId2"/>
          <a:stretch>
            <a:fillRect/>
          </a:stretch>
        </p:blipFill>
        <p:spPr>
          <a:xfrm>
            <a:off x="4056162" y="1556799"/>
            <a:ext cx="4332676" cy="2896022"/>
          </a:xfrm>
          <a:prstGeom prst="rect">
            <a:avLst/>
          </a:prstGeom>
        </p:spPr>
      </p:pic>
    </p:spTree>
    <p:extLst>
      <p:ext uri="{BB962C8B-B14F-4D97-AF65-F5344CB8AC3E}">
        <p14:creationId xmlns:p14="http://schemas.microsoft.com/office/powerpoint/2010/main" val="16204282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Office of Economic and Community Development Goals</a:t>
            </a:r>
          </a:p>
        </p:txBody>
      </p:sp>
      <p:sp>
        <p:nvSpPr>
          <p:cNvPr id="7" name="Content Placeholder 6"/>
          <p:cNvSpPr>
            <a:spLocks noGrp="1"/>
          </p:cNvSpPr>
          <p:nvPr>
            <p:ph idx="1"/>
          </p:nvPr>
        </p:nvSpPr>
        <p:spPr>
          <a:xfrm>
            <a:off x="838200" y="2590800"/>
            <a:ext cx="10515600" cy="4145280"/>
          </a:xfrm>
        </p:spPr>
        <p:txBody>
          <a:bodyPr/>
          <a:lstStyle/>
          <a:p>
            <a:r>
              <a:rPr lang="en-US" sz="3600" dirty="0"/>
              <a:t>To provide strategic leadership in all phases of providing quality and customized training to best meet Tennessee’s workforce needs now and in the future.</a:t>
            </a:r>
          </a:p>
          <a:p>
            <a:pPr marL="0" indent="0">
              <a:buNone/>
            </a:pPr>
            <a:endParaRPr lang="en-US" sz="1600" dirty="0"/>
          </a:p>
          <a:p>
            <a:r>
              <a:rPr lang="en-US" sz="3600" dirty="0"/>
              <a:t>To develop  TBR policies and procedures to aid campuses in meeting workforce needs and promoting economic development within Tennessee.</a:t>
            </a:r>
          </a:p>
          <a:p>
            <a:endParaRPr lang="en-US" dirty="0"/>
          </a:p>
        </p:txBody>
      </p:sp>
    </p:spTree>
    <p:extLst>
      <p:ext uri="{BB962C8B-B14F-4D97-AF65-F5344CB8AC3E}">
        <p14:creationId xmlns:p14="http://schemas.microsoft.com/office/powerpoint/2010/main" val="3116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Objectives</a:t>
            </a:r>
          </a:p>
        </p:txBody>
      </p:sp>
      <p:sp>
        <p:nvSpPr>
          <p:cNvPr id="7" name="Content Placeholder 6"/>
          <p:cNvSpPr>
            <a:spLocks noGrp="1"/>
          </p:cNvSpPr>
          <p:nvPr>
            <p:ph idx="1"/>
          </p:nvPr>
        </p:nvSpPr>
        <p:spPr>
          <a:xfrm>
            <a:off x="838200" y="1964871"/>
            <a:ext cx="10515600" cy="4267200"/>
          </a:xfrm>
        </p:spPr>
        <p:txBody>
          <a:bodyPr>
            <a:normAutofit lnSpcReduction="10000"/>
          </a:bodyPr>
          <a:lstStyle/>
          <a:p>
            <a:r>
              <a:rPr lang="en-US" dirty="0"/>
              <a:t>Establish partnerships within the community to develop and promote workforce opportunities for our students , liaising with industry, business and government offices.</a:t>
            </a:r>
          </a:p>
          <a:p>
            <a:pPr marL="0" indent="0">
              <a:buNone/>
            </a:pPr>
            <a:endParaRPr lang="en-US" sz="700" dirty="0"/>
          </a:p>
          <a:p>
            <a:r>
              <a:rPr lang="en-US" dirty="0"/>
              <a:t>Develop and oversee the </a:t>
            </a:r>
            <a:r>
              <a:rPr lang="en-US" sz="3200" b="1" dirty="0"/>
              <a:t>TN Trained </a:t>
            </a:r>
            <a:r>
              <a:rPr lang="en-US" dirty="0"/>
              <a:t>Academy.</a:t>
            </a:r>
          </a:p>
          <a:p>
            <a:pPr marL="0" indent="0">
              <a:buNone/>
            </a:pPr>
            <a:endParaRPr lang="en-US" sz="700" dirty="0"/>
          </a:p>
          <a:p>
            <a:r>
              <a:rPr lang="en-US" dirty="0"/>
              <a:t>Institute and oversee the TBR Student Warranty Policy.</a:t>
            </a:r>
          </a:p>
          <a:p>
            <a:pPr marL="0" indent="0">
              <a:buNone/>
            </a:pPr>
            <a:endParaRPr lang="en-US" sz="700" dirty="0"/>
          </a:p>
          <a:p>
            <a:r>
              <a:rPr lang="en-US" dirty="0"/>
              <a:t>Partner with the Tennessee’s Department of Economic and Community Development, TBR campuses, and other state agencies for workforce initiatives.</a:t>
            </a:r>
          </a:p>
          <a:p>
            <a:endParaRPr lang="en-US" dirty="0"/>
          </a:p>
          <a:p>
            <a:endParaRPr lang="en-US" dirty="0"/>
          </a:p>
        </p:txBody>
      </p:sp>
    </p:spTree>
    <p:extLst>
      <p:ext uri="{BB962C8B-B14F-4D97-AF65-F5344CB8AC3E}">
        <p14:creationId xmlns:p14="http://schemas.microsoft.com/office/powerpoint/2010/main" val="35262425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CF45-A35A-4D81-87E9-039FBD7DB14D}"/>
              </a:ext>
            </a:extLst>
          </p:cNvPr>
          <p:cNvSpPr>
            <a:spLocks noGrp="1"/>
          </p:cNvSpPr>
          <p:nvPr>
            <p:ph type="title"/>
          </p:nvPr>
        </p:nvSpPr>
        <p:spPr/>
        <p:txBody>
          <a:bodyPr/>
          <a:lstStyle/>
          <a:p>
            <a:r>
              <a:rPr lang="en-US" dirty="0"/>
              <a:t>WHAT </a:t>
            </a:r>
            <a:r>
              <a:rPr lang="en-US" sz="5400" dirty="0">
                <a:solidFill>
                  <a:srgbClr val="004A98"/>
                </a:solidFill>
              </a:rPr>
              <a:t>TN Trained</a:t>
            </a:r>
            <a:r>
              <a:rPr lang="en-US" sz="4800" dirty="0"/>
              <a:t> </a:t>
            </a:r>
            <a:r>
              <a:rPr lang="en-US" dirty="0"/>
              <a:t>Does</a:t>
            </a:r>
          </a:p>
        </p:txBody>
      </p:sp>
      <p:sp>
        <p:nvSpPr>
          <p:cNvPr id="3" name="Content Placeholder 2">
            <a:extLst>
              <a:ext uri="{FF2B5EF4-FFF2-40B4-BE49-F238E27FC236}">
                <a16:creationId xmlns:a16="http://schemas.microsoft.com/office/drawing/2014/main" id="{78DCD4AC-A23B-431E-ACF3-65134086E9C4}"/>
              </a:ext>
            </a:extLst>
          </p:cNvPr>
          <p:cNvSpPr>
            <a:spLocks noGrp="1"/>
          </p:cNvSpPr>
          <p:nvPr>
            <p:ph idx="1"/>
          </p:nvPr>
        </p:nvSpPr>
        <p:spPr/>
        <p:txBody>
          <a:bodyPr/>
          <a:lstStyle/>
          <a:p>
            <a:pPr lvl="0"/>
            <a:r>
              <a:rPr lang="en-US" b="1" dirty="0"/>
              <a:t>Collaborate</a:t>
            </a:r>
            <a:r>
              <a:rPr lang="en-US" dirty="0"/>
              <a:t/>
            </a:r>
            <a:br>
              <a:rPr lang="en-US" dirty="0"/>
            </a:br>
            <a:r>
              <a:rPr lang="en-US" dirty="0"/>
              <a:t>Trained Tennessee collaborates with state agencies, organizations, businesses and industry to define necessary workforce skills to ensure that Tennesseans are prepared for the demands of today’s – and future – business environments. </a:t>
            </a:r>
          </a:p>
          <a:p>
            <a:pPr lvl="0"/>
            <a:r>
              <a:rPr lang="en-US" dirty="0"/>
              <a:t>Business and industry articulates the skill set of the ideal workforce, and </a:t>
            </a:r>
            <a:r>
              <a:rPr lang="en-US" sz="3200" b="1" dirty="0"/>
              <a:t>TN Trained </a:t>
            </a:r>
            <a:r>
              <a:rPr lang="en-US" dirty="0"/>
              <a:t>develops and delivers customized training programs for Tennessee’s existing and future workforce.</a:t>
            </a:r>
          </a:p>
          <a:p>
            <a:pPr marL="0" indent="0">
              <a:buNone/>
            </a:pPr>
            <a:endParaRPr lang="en-US" dirty="0"/>
          </a:p>
        </p:txBody>
      </p:sp>
      <p:sp>
        <p:nvSpPr>
          <p:cNvPr id="4" name="Slide Number Placeholder 3">
            <a:extLst>
              <a:ext uri="{FF2B5EF4-FFF2-40B4-BE49-F238E27FC236}">
                <a16:creationId xmlns:a16="http://schemas.microsoft.com/office/drawing/2014/main" id="{7CCE6DA8-F129-4DC5-84E8-33B17B2000B2}"/>
              </a:ext>
            </a:extLst>
          </p:cNvPr>
          <p:cNvSpPr>
            <a:spLocks noGrp="1"/>
          </p:cNvSpPr>
          <p:nvPr>
            <p:ph type="sldNum" sz="quarter" idx="12"/>
          </p:nvPr>
        </p:nvSpPr>
        <p:spPr/>
        <p:txBody>
          <a:bodyPr/>
          <a:lstStyle/>
          <a:p>
            <a:fld id="{A684C354-FECB-5948-A248-8700D7C56D1A}" type="slidenum">
              <a:rPr lang="en-US" smtClean="0"/>
              <a:t>75</a:t>
            </a:fld>
            <a:endParaRPr lang="en-US"/>
          </a:p>
        </p:txBody>
      </p:sp>
    </p:spTree>
    <p:extLst>
      <p:ext uri="{BB962C8B-B14F-4D97-AF65-F5344CB8AC3E}">
        <p14:creationId xmlns:p14="http://schemas.microsoft.com/office/powerpoint/2010/main" val="6901485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CF45-A35A-4D81-87E9-039FBD7DB14D}"/>
              </a:ext>
            </a:extLst>
          </p:cNvPr>
          <p:cNvSpPr>
            <a:spLocks noGrp="1"/>
          </p:cNvSpPr>
          <p:nvPr>
            <p:ph type="title"/>
          </p:nvPr>
        </p:nvSpPr>
        <p:spPr/>
        <p:txBody>
          <a:bodyPr/>
          <a:lstStyle/>
          <a:p>
            <a:r>
              <a:rPr lang="en-US" dirty="0"/>
              <a:t>WHAT </a:t>
            </a:r>
            <a:r>
              <a:rPr lang="en-US" sz="6000" dirty="0">
                <a:solidFill>
                  <a:srgbClr val="004A98"/>
                </a:solidFill>
              </a:rPr>
              <a:t>TN Trained</a:t>
            </a:r>
            <a:r>
              <a:rPr lang="en-US" sz="5400" dirty="0">
                <a:solidFill>
                  <a:srgbClr val="004A98"/>
                </a:solidFill>
              </a:rPr>
              <a:t> </a:t>
            </a:r>
            <a:r>
              <a:rPr lang="en-US" dirty="0"/>
              <a:t>Does</a:t>
            </a:r>
          </a:p>
        </p:txBody>
      </p:sp>
      <p:sp>
        <p:nvSpPr>
          <p:cNvPr id="3" name="Content Placeholder 2">
            <a:extLst>
              <a:ext uri="{FF2B5EF4-FFF2-40B4-BE49-F238E27FC236}">
                <a16:creationId xmlns:a16="http://schemas.microsoft.com/office/drawing/2014/main" id="{78DCD4AC-A23B-431E-ACF3-65134086E9C4}"/>
              </a:ext>
            </a:extLst>
          </p:cNvPr>
          <p:cNvSpPr>
            <a:spLocks noGrp="1"/>
          </p:cNvSpPr>
          <p:nvPr>
            <p:ph idx="1"/>
          </p:nvPr>
        </p:nvSpPr>
        <p:spPr/>
        <p:txBody>
          <a:bodyPr/>
          <a:lstStyle/>
          <a:p>
            <a:pPr lvl="0"/>
            <a:r>
              <a:rPr lang="en-US" b="1" dirty="0"/>
              <a:t>Assess</a:t>
            </a:r>
            <a:r>
              <a:rPr lang="en-US" dirty="0"/>
              <a:t/>
            </a:r>
            <a:br>
              <a:rPr lang="en-US" dirty="0"/>
            </a:br>
            <a:r>
              <a:rPr lang="en-US" sz="3200" b="1" dirty="0"/>
              <a:t>TN Trained</a:t>
            </a:r>
            <a:r>
              <a:rPr lang="en-US" b="1" dirty="0"/>
              <a:t> </a:t>
            </a:r>
            <a:r>
              <a:rPr lang="en-US" dirty="0"/>
              <a:t>provides CONFIDENTIAL early stage needs assessments for businesses and industries considering Tennessee for start-ups, expansions and/or relocations. </a:t>
            </a:r>
            <a:r>
              <a:rPr lang="en-US" b="1" dirty="0"/>
              <a:t>TN Trained </a:t>
            </a:r>
            <a:r>
              <a:rPr lang="en-US" dirty="0"/>
              <a:t>also provides those same desired workforce skills assessments for existing businesses and industries that need to fill gaps in their desired workforce, or for businesses and industries changing their strategic and/or tactical directions.</a:t>
            </a:r>
          </a:p>
          <a:p>
            <a:pPr marL="0" indent="0">
              <a:buNone/>
            </a:pPr>
            <a:endParaRPr lang="en-US" dirty="0"/>
          </a:p>
        </p:txBody>
      </p:sp>
      <p:sp>
        <p:nvSpPr>
          <p:cNvPr id="4" name="Slide Number Placeholder 3">
            <a:extLst>
              <a:ext uri="{FF2B5EF4-FFF2-40B4-BE49-F238E27FC236}">
                <a16:creationId xmlns:a16="http://schemas.microsoft.com/office/drawing/2014/main" id="{7CCE6DA8-F129-4DC5-84E8-33B17B2000B2}"/>
              </a:ext>
            </a:extLst>
          </p:cNvPr>
          <p:cNvSpPr>
            <a:spLocks noGrp="1"/>
          </p:cNvSpPr>
          <p:nvPr>
            <p:ph type="sldNum" sz="quarter" idx="12"/>
          </p:nvPr>
        </p:nvSpPr>
        <p:spPr/>
        <p:txBody>
          <a:bodyPr/>
          <a:lstStyle/>
          <a:p>
            <a:fld id="{A684C354-FECB-5948-A248-8700D7C56D1A}" type="slidenum">
              <a:rPr lang="en-US" smtClean="0"/>
              <a:t>76</a:t>
            </a:fld>
            <a:endParaRPr lang="en-US"/>
          </a:p>
        </p:txBody>
      </p:sp>
    </p:spTree>
    <p:extLst>
      <p:ext uri="{BB962C8B-B14F-4D97-AF65-F5344CB8AC3E}">
        <p14:creationId xmlns:p14="http://schemas.microsoft.com/office/powerpoint/2010/main" val="33800659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CF45-A35A-4D81-87E9-039FBD7DB14D}"/>
              </a:ext>
            </a:extLst>
          </p:cNvPr>
          <p:cNvSpPr>
            <a:spLocks noGrp="1"/>
          </p:cNvSpPr>
          <p:nvPr>
            <p:ph type="title"/>
          </p:nvPr>
        </p:nvSpPr>
        <p:spPr/>
        <p:txBody>
          <a:bodyPr/>
          <a:lstStyle/>
          <a:p>
            <a:r>
              <a:rPr lang="en-US" dirty="0"/>
              <a:t>WHAT </a:t>
            </a:r>
            <a:r>
              <a:rPr lang="en-US" sz="6000" dirty="0">
                <a:solidFill>
                  <a:srgbClr val="004A98"/>
                </a:solidFill>
              </a:rPr>
              <a:t>TN Trained</a:t>
            </a:r>
            <a:r>
              <a:rPr lang="en-US" sz="5400" dirty="0">
                <a:solidFill>
                  <a:srgbClr val="004A98"/>
                </a:solidFill>
              </a:rPr>
              <a:t> </a:t>
            </a:r>
            <a:r>
              <a:rPr lang="en-US" dirty="0"/>
              <a:t>Does</a:t>
            </a:r>
          </a:p>
        </p:txBody>
      </p:sp>
      <p:sp>
        <p:nvSpPr>
          <p:cNvPr id="3" name="Content Placeholder 2">
            <a:extLst>
              <a:ext uri="{FF2B5EF4-FFF2-40B4-BE49-F238E27FC236}">
                <a16:creationId xmlns:a16="http://schemas.microsoft.com/office/drawing/2014/main" id="{78DCD4AC-A23B-431E-ACF3-65134086E9C4}"/>
              </a:ext>
            </a:extLst>
          </p:cNvPr>
          <p:cNvSpPr>
            <a:spLocks noGrp="1"/>
          </p:cNvSpPr>
          <p:nvPr>
            <p:ph idx="1"/>
          </p:nvPr>
        </p:nvSpPr>
        <p:spPr/>
        <p:txBody>
          <a:bodyPr/>
          <a:lstStyle/>
          <a:p>
            <a:pPr lvl="0"/>
            <a:r>
              <a:rPr lang="en-US" b="1" dirty="0"/>
              <a:t>Develop</a:t>
            </a:r>
            <a:r>
              <a:rPr lang="en-US" b="1" i="1" u="sng" dirty="0"/>
              <a:t/>
            </a:r>
            <a:br>
              <a:rPr lang="en-US" b="1" i="1" u="sng" dirty="0"/>
            </a:br>
            <a:r>
              <a:rPr lang="en-US" sz="3200" b="1" dirty="0"/>
              <a:t>TN Trained </a:t>
            </a:r>
            <a:r>
              <a:rPr lang="en-US" dirty="0"/>
              <a:t>utilizes its statewide network of subject matter experts and those of the “client” to rapidly develop both short-term and long-term training programs to agreed upon skill levels to the potential/existing workforce, </a:t>
            </a:r>
            <a:r>
              <a:rPr lang="en-US" b="1" i="1" dirty="0"/>
              <a:t>not off the shelf- customized training for your organization in a variety of media learning techniques.</a:t>
            </a:r>
            <a:r>
              <a:rPr lang="en-US" b="1" dirty="0"/>
              <a:t>  </a:t>
            </a:r>
          </a:p>
          <a:p>
            <a:pPr lvl="0"/>
            <a:r>
              <a:rPr lang="en-US" dirty="0"/>
              <a:t>By utilizing established best practices, </a:t>
            </a:r>
            <a:r>
              <a:rPr lang="en-US" b="1" dirty="0"/>
              <a:t>TN Trained</a:t>
            </a:r>
            <a:r>
              <a:rPr lang="en-US" sz="2400" b="1" dirty="0"/>
              <a:t> </a:t>
            </a:r>
            <a:r>
              <a:rPr lang="en-US" dirty="0"/>
              <a:t>will rapidly develop programs for quick delivery.</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CCE6DA8-F129-4DC5-84E8-33B17B2000B2}"/>
              </a:ext>
            </a:extLst>
          </p:cNvPr>
          <p:cNvSpPr>
            <a:spLocks noGrp="1"/>
          </p:cNvSpPr>
          <p:nvPr>
            <p:ph type="sldNum" sz="quarter" idx="12"/>
          </p:nvPr>
        </p:nvSpPr>
        <p:spPr/>
        <p:txBody>
          <a:bodyPr/>
          <a:lstStyle/>
          <a:p>
            <a:fld id="{A684C354-FECB-5948-A248-8700D7C56D1A}" type="slidenum">
              <a:rPr lang="en-US" smtClean="0"/>
              <a:t>77</a:t>
            </a:fld>
            <a:endParaRPr lang="en-US"/>
          </a:p>
        </p:txBody>
      </p:sp>
    </p:spTree>
    <p:extLst>
      <p:ext uri="{BB962C8B-B14F-4D97-AF65-F5344CB8AC3E}">
        <p14:creationId xmlns:p14="http://schemas.microsoft.com/office/powerpoint/2010/main" val="24432213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7" name="Picture Placeholder 6" descr="A person in a blue shirt&#10;&#10;Description generated with high confidence">
            <a:extLst>
              <a:ext uri="{FF2B5EF4-FFF2-40B4-BE49-F238E27FC236}">
                <a16:creationId xmlns:a16="http://schemas.microsoft.com/office/drawing/2014/main" id="{82FD5077-790E-419F-842B-79B63946D15F}"/>
              </a:ext>
            </a:extLst>
          </p:cNvPr>
          <p:cNvPicPr>
            <a:picLocks noGrp="1" noChangeAspect="1"/>
          </p:cNvPicPr>
          <p:nvPr>
            <p:ph type="pic" sz="quarter" idx="22"/>
          </p:nvPr>
        </p:nvPicPr>
        <p:blipFill rotWithShape="1">
          <a:blip r:embed="rId2"/>
          <a:srcRect t="2202" b="13529"/>
          <a:stretch/>
        </p:blipFill>
        <p:spPr>
          <a:xfrm>
            <a:off x="-1" y="10"/>
            <a:ext cx="12192000" cy="6857990"/>
          </a:xfrm>
          <a:prstGeom prst="rect">
            <a:avLst/>
          </a:prstGeom>
        </p:spPr>
      </p:pic>
      <p:sp>
        <p:nvSpPr>
          <p:cNvPr id="14" name="Freeform 5">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6" name="Straight Connector 15">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652CF45-A35A-4D81-87E9-039FBD7DB14D}"/>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dirty="0">
                <a:solidFill>
                  <a:schemeClr val="tx1"/>
                </a:solidFill>
                <a:latin typeface="+mj-lt"/>
                <a:ea typeface="+mj-ea"/>
                <a:cs typeface="+mj-cs"/>
              </a:rPr>
              <a:t>What TN Trained Does</a:t>
            </a:r>
          </a:p>
        </p:txBody>
      </p:sp>
      <p:sp>
        <p:nvSpPr>
          <p:cNvPr id="3" name="Content Placeholder 2">
            <a:extLst>
              <a:ext uri="{FF2B5EF4-FFF2-40B4-BE49-F238E27FC236}">
                <a16:creationId xmlns:a16="http://schemas.microsoft.com/office/drawing/2014/main" id="{78DCD4AC-A23B-431E-ACF3-65134086E9C4}"/>
              </a:ext>
            </a:extLst>
          </p:cNvPr>
          <p:cNvSpPr>
            <a:spLocks noGrp="1"/>
          </p:cNvSpPr>
          <p:nvPr>
            <p:ph type="body" sz="half" idx="2"/>
          </p:nvPr>
        </p:nvSpPr>
        <p:spPr>
          <a:xfrm>
            <a:off x="454572" y="3567474"/>
            <a:ext cx="4593021" cy="3290526"/>
          </a:xfrm>
        </p:spPr>
        <p:txBody>
          <a:bodyPr vert="horz" lIns="91440" tIns="45720" rIns="91440" bIns="45720" rtlCol="0" anchor="ctr">
            <a:normAutofit/>
          </a:bodyPr>
          <a:lstStyle/>
          <a:p>
            <a:pPr lvl="0" indent="-228600">
              <a:buFont typeface="Arial" panose="020B0604020202020204" pitchFamily="34" charset="0"/>
              <a:buChar char="•"/>
            </a:pPr>
            <a:r>
              <a:rPr lang="en-US" sz="3200" b="1" dirty="0">
                <a:solidFill>
                  <a:schemeClr val="tx1"/>
                </a:solidFill>
                <a:ea typeface="+mn-ea"/>
                <a:cs typeface="+mn-cs"/>
              </a:rPr>
              <a:t>Deliver</a:t>
            </a:r>
            <a:r>
              <a:rPr lang="en-US" sz="3200" b="1" i="1" u="sng" dirty="0">
                <a:solidFill>
                  <a:schemeClr val="tx1"/>
                </a:solidFill>
                <a:ea typeface="+mn-ea"/>
                <a:cs typeface="+mn-cs"/>
              </a:rPr>
              <a:t/>
            </a:r>
            <a:br>
              <a:rPr lang="en-US" sz="3200" b="1" i="1" u="sng" dirty="0">
                <a:solidFill>
                  <a:schemeClr val="tx1"/>
                </a:solidFill>
                <a:ea typeface="+mn-ea"/>
                <a:cs typeface="+mn-cs"/>
              </a:rPr>
            </a:br>
            <a:r>
              <a:rPr lang="en-US" sz="3200" b="1" dirty="0">
                <a:solidFill>
                  <a:schemeClr val="tx1"/>
                </a:solidFill>
                <a:ea typeface="+mn-ea"/>
                <a:cs typeface="+mn-cs"/>
              </a:rPr>
              <a:t>TN Trained </a:t>
            </a:r>
            <a:r>
              <a:rPr lang="en-US" sz="3200" dirty="0">
                <a:solidFill>
                  <a:schemeClr val="tx1"/>
                </a:solidFill>
                <a:ea typeface="+mn-ea"/>
                <a:cs typeface="+mn-cs"/>
              </a:rPr>
              <a:t>utilizes its statewide facilities – or those of business and industry – to deliver the targeted training programs to your industry schedule.</a:t>
            </a:r>
          </a:p>
          <a:p>
            <a:pPr marL="0" indent="-228600">
              <a:buFont typeface="Arial" panose="020B0604020202020204" pitchFamily="34" charset="0"/>
              <a:buChar char="•"/>
            </a:pPr>
            <a:endParaRPr lang="en-US" sz="2000" dirty="0">
              <a:solidFill>
                <a:schemeClr val="tx1"/>
              </a:solidFill>
              <a:ea typeface="+mn-ea"/>
              <a:cs typeface="+mn-cs"/>
            </a:endParaRPr>
          </a:p>
          <a:p>
            <a:pPr indent="-228600">
              <a:buFont typeface="Arial" panose="020B0604020202020204" pitchFamily="34" charset="0"/>
              <a:buChar char="•"/>
            </a:pPr>
            <a:endParaRPr lang="en-US" sz="2000" dirty="0">
              <a:solidFill>
                <a:schemeClr val="tx1"/>
              </a:solidFill>
              <a:ea typeface="+mn-ea"/>
              <a:cs typeface="+mn-cs"/>
            </a:endParaRPr>
          </a:p>
          <a:p>
            <a:pPr marL="0" indent="-228600">
              <a:buFont typeface="Arial" panose="020B0604020202020204" pitchFamily="34" charset="0"/>
              <a:buChar char="•"/>
            </a:pPr>
            <a:endParaRPr lang="en-US" sz="2000" dirty="0">
              <a:solidFill>
                <a:schemeClr val="tx1"/>
              </a:solidFill>
              <a:ea typeface="+mn-ea"/>
              <a:cs typeface="+mn-cs"/>
            </a:endParaRPr>
          </a:p>
        </p:txBody>
      </p:sp>
      <p:sp>
        <p:nvSpPr>
          <p:cNvPr id="4" name="Slide Number Placeholder 3">
            <a:extLst>
              <a:ext uri="{FF2B5EF4-FFF2-40B4-BE49-F238E27FC236}">
                <a16:creationId xmlns:a16="http://schemas.microsoft.com/office/drawing/2014/main" id="{7CCE6DA8-F129-4DC5-84E8-33B17B2000B2}"/>
              </a:ext>
            </a:extLst>
          </p:cNvPr>
          <p:cNvSpPr>
            <a:spLocks noGrp="1"/>
          </p:cNvSpPr>
          <p:nvPr>
            <p:ph type="sldNum" sz="quarter" idx="4294967295"/>
          </p:nvPr>
        </p:nvSpPr>
        <p:spPr>
          <a:xfrm>
            <a:off x="2568203" y="1232300"/>
            <a:ext cx="365760" cy="365125"/>
          </a:xfrm>
          <a:prstGeom prst="ellipse">
            <a:avLst/>
          </a:prstGeom>
          <a:solidFill>
            <a:schemeClr val="bg1">
              <a:alpha val="70000"/>
            </a:schemeClr>
          </a:solidFill>
          <a:ln>
            <a:solidFill>
              <a:schemeClr val="tx1">
                <a:lumMod val="75000"/>
                <a:lumOff val="25000"/>
              </a:schemeClr>
            </a:solidFill>
          </a:ln>
        </p:spPr>
        <p:txBody>
          <a:bodyPr vert="horz" lIns="91440" tIns="45720" rIns="91440" bIns="45720" rtlCol="0" anchor="ctr">
            <a:normAutofit fontScale="55000" lnSpcReduction="20000"/>
          </a:bodyPr>
          <a:lstStyle/>
          <a:p>
            <a:pPr algn="ctr">
              <a:lnSpc>
                <a:spcPct val="90000"/>
              </a:lnSpc>
              <a:defRPr/>
            </a:pPr>
            <a:fld id="{A684C354-FECB-5948-A248-8700D7C56D1A}" type="slidenum">
              <a:rPr lang="en-US">
                <a:solidFill>
                  <a:schemeClr val="tx1"/>
                </a:solidFill>
                <a:latin typeface="Calibri" panose="020F0502020204030204"/>
                <a:ea typeface="+mn-ea"/>
                <a:cs typeface="+mn-cs"/>
              </a:rPr>
              <a:pPr algn="ctr">
                <a:lnSpc>
                  <a:spcPct val="90000"/>
                </a:lnSpc>
                <a:defRPr/>
              </a:pPr>
              <a:t>78</a:t>
            </a:fld>
            <a:endParaRPr lang="en-US">
              <a:solidFill>
                <a:schemeClr val="tx1"/>
              </a:solidFill>
              <a:latin typeface="Calibri" panose="020F0502020204030204"/>
              <a:ea typeface="+mn-ea"/>
              <a:cs typeface="+mn-cs"/>
            </a:endParaRPr>
          </a:p>
        </p:txBody>
      </p:sp>
    </p:spTree>
    <p:extLst>
      <p:ext uri="{BB962C8B-B14F-4D97-AF65-F5344CB8AC3E}">
        <p14:creationId xmlns:p14="http://schemas.microsoft.com/office/powerpoint/2010/main" val="25983069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DA73-4B7F-44B7-B8A1-0B9B7EB967B7}"/>
              </a:ext>
            </a:extLst>
          </p:cNvPr>
          <p:cNvSpPr>
            <a:spLocks noGrp="1"/>
          </p:cNvSpPr>
          <p:nvPr>
            <p:ph type="ctrTitle"/>
          </p:nvPr>
        </p:nvSpPr>
        <p:spPr>
          <a:xfrm>
            <a:off x="162447" y="168111"/>
            <a:ext cx="11812249" cy="3030278"/>
          </a:xfrm>
        </p:spPr>
        <p:txBody>
          <a:bodyPr/>
          <a:lstStyle/>
          <a:p>
            <a:r>
              <a:rPr lang="en-US" dirty="0"/>
              <a:t>Proposed New Initiatives</a:t>
            </a:r>
          </a:p>
        </p:txBody>
      </p:sp>
      <p:sp>
        <p:nvSpPr>
          <p:cNvPr id="3" name="Subtitle 2">
            <a:extLst>
              <a:ext uri="{FF2B5EF4-FFF2-40B4-BE49-F238E27FC236}">
                <a16:creationId xmlns:a16="http://schemas.microsoft.com/office/drawing/2014/main" id="{A31279BB-25FD-4649-A21E-37EFB23E4A2B}"/>
              </a:ext>
            </a:extLst>
          </p:cNvPr>
          <p:cNvSpPr>
            <a:spLocks noGrp="1"/>
          </p:cNvSpPr>
          <p:nvPr>
            <p:ph type="subTitle" idx="1"/>
          </p:nvPr>
        </p:nvSpPr>
        <p:spPr>
          <a:xfrm>
            <a:off x="209861" y="2958570"/>
            <a:ext cx="11812249" cy="3023615"/>
          </a:xfrm>
        </p:spPr>
        <p:txBody>
          <a:bodyPr/>
          <a:lstStyle/>
          <a:p>
            <a:pPr marL="571500" indent="-571500" algn="l">
              <a:buFont typeface="Arial" panose="020B0604020202020204" pitchFamily="34" charset="0"/>
              <a:buChar char="•"/>
            </a:pPr>
            <a:r>
              <a:rPr lang="en-US" sz="4000" dirty="0"/>
              <a:t>Partner with State Agencies</a:t>
            </a:r>
          </a:p>
          <a:p>
            <a:pPr marL="571500" indent="-571500" algn="l">
              <a:buFont typeface="Arial" panose="020B0604020202020204" pitchFamily="34" charset="0"/>
              <a:buChar char="•"/>
            </a:pPr>
            <a:r>
              <a:rPr lang="en-US" sz="4000" dirty="0"/>
              <a:t>Overview of the certification program for technical and community college representatives</a:t>
            </a:r>
          </a:p>
          <a:p>
            <a:pPr marL="571500" indent="-571500" algn="l">
              <a:buFont typeface="Arial" panose="020B0604020202020204" pitchFamily="34" charset="0"/>
              <a:buChar char="•"/>
            </a:pPr>
            <a:r>
              <a:rPr lang="en-US" sz="4000" dirty="0"/>
              <a:t>Establish a Workforce Sub-Council</a:t>
            </a:r>
          </a:p>
          <a:p>
            <a:endParaRPr lang="en-US" dirty="0"/>
          </a:p>
        </p:txBody>
      </p:sp>
    </p:spTree>
    <p:extLst>
      <p:ext uri="{BB962C8B-B14F-4D97-AF65-F5344CB8AC3E}">
        <p14:creationId xmlns:p14="http://schemas.microsoft.com/office/powerpoint/2010/main" val="39350696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B7972-CC32-4AE2-9801-96564E47EFF9}"/>
              </a:ext>
            </a:extLst>
          </p:cNvPr>
          <p:cNvSpPr>
            <a:spLocks noGrp="1"/>
          </p:cNvSpPr>
          <p:nvPr>
            <p:ph type="title"/>
          </p:nvPr>
        </p:nvSpPr>
        <p:spPr/>
        <p:txBody>
          <a:bodyPr/>
          <a:lstStyle/>
          <a:p>
            <a:r>
              <a:rPr lang="en-US" dirty="0"/>
              <a:t>Partnerships </a:t>
            </a:r>
          </a:p>
        </p:txBody>
      </p:sp>
      <p:sp>
        <p:nvSpPr>
          <p:cNvPr id="3" name="Text Placeholder 2">
            <a:extLst>
              <a:ext uri="{FF2B5EF4-FFF2-40B4-BE49-F238E27FC236}">
                <a16:creationId xmlns:a16="http://schemas.microsoft.com/office/drawing/2014/main" id="{BA4B4A34-6648-4795-8633-1147378D13C7}"/>
              </a:ext>
            </a:extLst>
          </p:cNvPr>
          <p:cNvSpPr>
            <a:spLocks noGrp="1"/>
          </p:cNvSpPr>
          <p:nvPr>
            <p:ph type="body" idx="1"/>
          </p:nvPr>
        </p:nvSpPr>
        <p:spPr/>
        <p:txBody>
          <a:bodyPr>
            <a:normAutofit/>
          </a:bodyPr>
          <a:lstStyle/>
          <a:p>
            <a:r>
              <a:rPr lang="en-US" sz="2800" dirty="0"/>
              <a:t>State ECD </a:t>
            </a:r>
          </a:p>
        </p:txBody>
      </p:sp>
      <p:sp>
        <p:nvSpPr>
          <p:cNvPr id="4" name="Content Placeholder 3">
            <a:extLst>
              <a:ext uri="{FF2B5EF4-FFF2-40B4-BE49-F238E27FC236}">
                <a16:creationId xmlns:a16="http://schemas.microsoft.com/office/drawing/2014/main" id="{0FD634D5-C9B8-4F48-AD8D-AB27B5E6B6F2}"/>
              </a:ext>
            </a:extLst>
          </p:cNvPr>
          <p:cNvSpPr>
            <a:spLocks noGrp="1"/>
          </p:cNvSpPr>
          <p:nvPr>
            <p:ph sz="half" idx="2"/>
          </p:nvPr>
        </p:nvSpPr>
        <p:spPr>
          <a:xfrm>
            <a:off x="839788" y="2505075"/>
            <a:ext cx="6071552" cy="3684588"/>
          </a:xfrm>
        </p:spPr>
        <p:txBody>
          <a:bodyPr/>
          <a:lstStyle/>
          <a:p>
            <a:r>
              <a:rPr lang="en-US" dirty="0"/>
              <a:t>Marketing Materials </a:t>
            </a:r>
          </a:p>
          <a:p>
            <a:r>
              <a:rPr lang="en-US" dirty="0"/>
              <a:t>Certification Program</a:t>
            </a:r>
          </a:p>
          <a:p>
            <a:r>
              <a:rPr lang="en-US" dirty="0"/>
              <a:t>Recruiting New Businesses</a:t>
            </a:r>
          </a:p>
          <a:p>
            <a:endParaRPr lang="en-US" dirty="0"/>
          </a:p>
          <a:p>
            <a:pPr marL="0" indent="0">
              <a:buNone/>
            </a:pPr>
            <a:r>
              <a:rPr lang="en-US" b="1" dirty="0"/>
              <a:t>Establish a Workforce Sub-Council </a:t>
            </a:r>
            <a:r>
              <a:rPr lang="en-US" dirty="0"/>
              <a:t>with campus representatives and Business/ Industry representatives</a:t>
            </a:r>
          </a:p>
          <a:p>
            <a:pPr marL="0" indent="0">
              <a:buNone/>
            </a:pPr>
            <a:endParaRPr lang="en-US" dirty="0"/>
          </a:p>
          <a:p>
            <a:pPr marL="0" indent="0">
              <a:buNone/>
            </a:pPr>
            <a:endParaRPr lang="en-US" dirty="0"/>
          </a:p>
        </p:txBody>
      </p:sp>
      <p:sp>
        <p:nvSpPr>
          <p:cNvPr id="5" name="Text Placeholder 4">
            <a:extLst>
              <a:ext uri="{FF2B5EF4-FFF2-40B4-BE49-F238E27FC236}">
                <a16:creationId xmlns:a16="http://schemas.microsoft.com/office/drawing/2014/main" id="{A842A80B-FD94-4830-8619-202F6E3F4BC6}"/>
              </a:ext>
            </a:extLst>
          </p:cNvPr>
          <p:cNvSpPr>
            <a:spLocks noGrp="1"/>
          </p:cNvSpPr>
          <p:nvPr>
            <p:ph type="body" sz="quarter" idx="3"/>
          </p:nvPr>
        </p:nvSpPr>
        <p:spPr/>
        <p:txBody>
          <a:bodyPr>
            <a:normAutofit/>
          </a:bodyPr>
          <a:lstStyle/>
          <a:p>
            <a:r>
              <a:rPr lang="en-US" sz="2800" dirty="0"/>
              <a:t>Business and Industries</a:t>
            </a:r>
          </a:p>
        </p:txBody>
      </p:sp>
      <p:sp>
        <p:nvSpPr>
          <p:cNvPr id="6" name="Content Placeholder 5">
            <a:extLst>
              <a:ext uri="{FF2B5EF4-FFF2-40B4-BE49-F238E27FC236}">
                <a16:creationId xmlns:a16="http://schemas.microsoft.com/office/drawing/2014/main" id="{D3AE05C9-4919-4D1C-8D84-68CC78CBCFDA}"/>
              </a:ext>
            </a:extLst>
          </p:cNvPr>
          <p:cNvSpPr>
            <a:spLocks noGrp="1"/>
          </p:cNvSpPr>
          <p:nvPr>
            <p:ph sz="quarter" idx="4"/>
          </p:nvPr>
        </p:nvSpPr>
        <p:spPr/>
        <p:txBody>
          <a:bodyPr/>
          <a:lstStyle/>
          <a:p>
            <a:r>
              <a:rPr lang="en-US" dirty="0"/>
              <a:t>Apprenticeship Programs</a:t>
            </a:r>
          </a:p>
          <a:p>
            <a:r>
              <a:rPr lang="en-US" dirty="0"/>
              <a:t>Customized training for new and existing businesses</a:t>
            </a:r>
          </a:p>
        </p:txBody>
      </p:sp>
      <p:sp>
        <p:nvSpPr>
          <p:cNvPr id="7" name="Slide Number Placeholder 6">
            <a:extLst>
              <a:ext uri="{FF2B5EF4-FFF2-40B4-BE49-F238E27FC236}">
                <a16:creationId xmlns:a16="http://schemas.microsoft.com/office/drawing/2014/main" id="{3BF55B57-4848-48B3-9085-216390B2DFC6}"/>
              </a:ext>
            </a:extLst>
          </p:cNvPr>
          <p:cNvSpPr>
            <a:spLocks noGrp="1"/>
          </p:cNvSpPr>
          <p:nvPr>
            <p:ph type="sldNum" sz="quarter" idx="12"/>
          </p:nvPr>
        </p:nvSpPr>
        <p:spPr/>
        <p:txBody>
          <a:bodyPr/>
          <a:lstStyle/>
          <a:p>
            <a:fld id="{A684C354-FECB-5948-A248-8700D7C56D1A}" type="slidenum">
              <a:rPr lang="en-US" smtClean="0"/>
              <a:t>80</a:t>
            </a:fld>
            <a:endParaRPr lang="en-US"/>
          </a:p>
        </p:txBody>
      </p:sp>
    </p:spTree>
    <p:extLst>
      <p:ext uri="{BB962C8B-B14F-4D97-AF65-F5344CB8AC3E}">
        <p14:creationId xmlns:p14="http://schemas.microsoft.com/office/powerpoint/2010/main" val="37849732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609600"/>
            <a:ext cx="8099516" cy="1108621"/>
          </a:xfrm>
        </p:spPr>
        <p:txBody>
          <a:bodyPr>
            <a:normAutofit fontScale="90000"/>
          </a:bodyPr>
          <a:lstStyle/>
          <a:p>
            <a:r>
              <a:rPr lang="en-US" dirty="0">
                <a:solidFill>
                  <a:schemeClr val="tx1"/>
                </a:solidFill>
              </a:rPr>
              <a:t>COSCC – Funding of Debt Service</a:t>
            </a:r>
          </a:p>
        </p:txBody>
      </p:sp>
      <p:sp>
        <p:nvSpPr>
          <p:cNvPr id="4" name="Slide Number Placeholder 3"/>
          <p:cNvSpPr>
            <a:spLocks noGrp="1"/>
          </p:cNvSpPr>
          <p:nvPr>
            <p:ph type="sldNum" sz="quarter" idx="12"/>
          </p:nvPr>
        </p:nvSpPr>
        <p:spPr/>
        <p:txBody>
          <a:bodyPr/>
          <a:lstStyle/>
          <a:p>
            <a:pPr>
              <a:defRPr/>
            </a:pPr>
            <a:fld id="{A684C354-FECB-5948-A248-8700D7C56D1A}" type="slidenum">
              <a:rPr lang="en-US" kern="0"/>
              <a:pPr>
                <a:defRPr/>
              </a:pPr>
              <a:t>9</a:t>
            </a:fld>
            <a:endParaRPr lang="en-US" kern="0" dirty="0"/>
          </a:p>
        </p:txBody>
      </p:sp>
      <p:graphicFrame>
        <p:nvGraphicFramePr>
          <p:cNvPr id="5" name="Content Placeholder 4"/>
          <p:cNvGraphicFramePr>
            <a:graphicFrameLocks noGrp="1" noChangeAspect="1"/>
          </p:cNvGraphicFramePr>
          <p:nvPr>
            <p:ph idx="1"/>
            <p:extLst/>
          </p:nvPr>
        </p:nvGraphicFramePr>
        <p:xfrm>
          <a:off x="2362200" y="3725217"/>
          <a:ext cx="7010400" cy="2855912"/>
        </p:xfrm>
        <a:graphic>
          <a:graphicData uri="http://schemas.openxmlformats.org/presentationml/2006/ole">
            <mc:AlternateContent xmlns:mc="http://schemas.openxmlformats.org/markup-compatibility/2006">
              <mc:Choice xmlns:v="urn:schemas-microsoft-com:vml" Requires="v">
                <p:oleObj spid="_x0000_s2056" name="Worksheet" r:id="rId3" imgW="3200576" imgH="1514475" progId="Excel.Sheet.12">
                  <p:embed/>
                </p:oleObj>
              </mc:Choice>
              <mc:Fallback>
                <p:oleObj name="Worksheet" r:id="rId3" imgW="3200576" imgH="1514475" progId="Excel.Sheet.12">
                  <p:embed/>
                  <p:pic>
                    <p:nvPicPr>
                      <p:cNvPr id="5" name="Content Placeholder 4"/>
                      <p:cNvPicPr/>
                      <p:nvPr/>
                    </p:nvPicPr>
                    <p:blipFill>
                      <a:blip r:embed="rId4"/>
                      <a:stretch>
                        <a:fillRect/>
                      </a:stretch>
                    </p:blipFill>
                    <p:spPr>
                      <a:xfrm>
                        <a:off x="2362200" y="3725217"/>
                        <a:ext cx="7010400" cy="2855912"/>
                      </a:xfrm>
                      <a:prstGeom prst="rect">
                        <a:avLst/>
                      </a:prstGeom>
                    </p:spPr>
                  </p:pic>
                </p:oleObj>
              </mc:Fallback>
            </mc:AlternateContent>
          </a:graphicData>
        </a:graphic>
      </p:graphicFrame>
      <p:sp>
        <p:nvSpPr>
          <p:cNvPr id="3" name="TextBox 2"/>
          <p:cNvSpPr txBox="1"/>
          <p:nvPr/>
        </p:nvSpPr>
        <p:spPr>
          <a:xfrm>
            <a:off x="2362200" y="1718221"/>
            <a:ext cx="7391400" cy="1754326"/>
          </a:xfrm>
          <a:prstGeom prst="rect">
            <a:avLst/>
          </a:prstGeom>
          <a:noFill/>
        </p:spPr>
        <p:txBody>
          <a:bodyPr wrap="square" rtlCol="0">
            <a:spAutoFit/>
          </a:bodyPr>
          <a:lstStyle/>
          <a:p>
            <a:pPr>
              <a:defRPr/>
            </a:pPr>
            <a:r>
              <a:rPr lang="en-US" kern="0" dirty="0">
                <a:solidFill>
                  <a:sysClr val="windowText" lastClr="000000"/>
                </a:solidFill>
              </a:rPr>
              <a:t>Proposal:</a:t>
            </a:r>
          </a:p>
          <a:p>
            <a:pPr marL="285750" indent="-285750">
              <a:buFont typeface="Arial" panose="020B0604020202020204" pitchFamily="34" charset="0"/>
              <a:buChar char="•"/>
              <a:defRPr/>
            </a:pPr>
            <a:r>
              <a:rPr lang="en-US" kern="0" dirty="0">
                <a:solidFill>
                  <a:sysClr val="windowText" lastClr="000000"/>
                </a:solidFill>
              </a:rPr>
              <a:t>Size student fee to meet expected debt service need @ 4% interest</a:t>
            </a:r>
          </a:p>
          <a:p>
            <a:pPr marL="285750" indent="-285750">
              <a:buFont typeface="Arial" panose="020B0604020202020204" pitchFamily="34" charset="0"/>
              <a:buChar char="•"/>
              <a:defRPr/>
            </a:pPr>
            <a:r>
              <a:rPr lang="en-US" kern="0" dirty="0">
                <a:solidFill>
                  <a:sysClr val="windowText" lastClr="000000"/>
                </a:solidFill>
              </a:rPr>
              <a:t>Pledge additional institutional revenues to meet TSSBA pro forma requirement of 7% (@ 20 year financing)</a:t>
            </a:r>
          </a:p>
          <a:p>
            <a:pPr marL="742950" lvl="1" indent="-285750">
              <a:buFont typeface="Arial" panose="020B0604020202020204" pitchFamily="34" charset="0"/>
              <a:buChar char="•"/>
              <a:defRPr/>
            </a:pPr>
            <a:r>
              <a:rPr lang="en-US" kern="0" dirty="0">
                <a:solidFill>
                  <a:sysClr val="windowText" lastClr="000000"/>
                </a:solidFill>
              </a:rPr>
              <a:t>Institution acknowledges that it will be responsible for debt service cost if eventual debt carries rate above 4%</a:t>
            </a:r>
          </a:p>
        </p:txBody>
      </p:sp>
    </p:spTree>
    <p:extLst>
      <p:ext uri="{BB962C8B-B14F-4D97-AF65-F5344CB8AC3E}">
        <p14:creationId xmlns:p14="http://schemas.microsoft.com/office/powerpoint/2010/main" val="8676703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D1CF31E-6890-4CEB-AAE6-04958FA1C0BF}"/>
              </a:ext>
            </a:extLst>
          </p:cNvPr>
          <p:cNvSpPr>
            <a:spLocks noGrp="1"/>
          </p:cNvSpPr>
          <p:nvPr>
            <p:ph type="pic" sz="quarter" idx="24"/>
          </p:nvPr>
        </p:nvSpPr>
        <p:spPr/>
      </p:sp>
      <p:sp>
        <p:nvSpPr>
          <p:cNvPr id="6" name="Title 5"/>
          <p:cNvSpPr>
            <a:spLocks noGrp="1"/>
          </p:cNvSpPr>
          <p:nvPr>
            <p:ph type="title" idx="4294967295"/>
          </p:nvPr>
        </p:nvSpPr>
        <p:spPr>
          <a:xfrm>
            <a:off x="2286000" y="1252538"/>
            <a:ext cx="7323667" cy="1325562"/>
          </a:xfrm>
        </p:spPr>
        <p:txBody>
          <a:bodyPr>
            <a:noAutofit/>
          </a:bodyPr>
          <a:lstStyle/>
          <a:p>
            <a:pPr algn="ctr"/>
            <a:r>
              <a:rPr lang="en-US" sz="3600" dirty="0"/>
              <a:t/>
            </a:r>
            <a:br>
              <a:rPr lang="en-US" sz="3600" dirty="0"/>
            </a:br>
            <a:r>
              <a:rPr lang="en-US" dirty="0">
                <a:solidFill>
                  <a:srgbClr val="004A98"/>
                </a:solidFill>
              </a:rPr>
              <a:t>TN Trained </a:t>
            </a:r>
            <a:r>
              <a:rPr lang="en-US" dirty="0"/>
              <a:t>Academy </a:t>
            </a:r>
            <a:r>
              <a:rPr lang="en-US" sz="3600" dirty="0"/>
              <a:t/>
            </a:r>
            <a:br>
              <a:rPr lang="en-US" sz="3600" dirty="0"/>
            </a:br>
            <a:endParaRPr lang="en-US" sz="3600" dirty="0"/>
          </a:p>
        </p:txBody>
      </p:sp>
      <p:sp>
        <p:nvSpPr>
          <p:cNvPr id="7" name="Content Placeholder 6"/>
          <p:cNvSpPr>
            <a:spLocks noGrp="1"/>
          </p:cNvSpPr>
          <p:nvPr>
            <p:ph idx="4294967295"/>
          </p:nvPr>
        </p:nvSpPr>
        <p:spPr>
          <a:xfrm>
            <a:off x="2286000" y="2441681"/>
            <a:ext cx="7323667" cy="4267200"/>
          </a:xfrm>
        </p:spPr>
        <p:txBody>
          <a:bodyPr>
            <a:normAutofit/>
          </a:bodyPr>
          <a:lstStyle/>
          <a:p>
            <a:pPr marL="0" indent="0">
              <a:buNone/>
            </a:pPr>
            <a:r>
              <a:rPr lang="en-US" sz="3200" dirty="0"/>
              <a:t>Sample Course Work Includes:</a:t>
            </a:r>
          </a:p>
          <a:p>
            <a:pPr>
              <a:buFont typeface="Arial" panose="020B0604020202020204" pitchFamily="34" charset="0"/>
              <a:buChar char="•"/>
            </a:pPr>
            <a:r>
              <a:rPr lang="en-US" sz="3200" dirty="0"/>
              <a:t>TN Economic Development 101</a:t>
            </a:r>
          </a:p>
          <a:p>
            <a:pPr>
              <a:buFont typeface="Arial" panose="020B0604020202020204" pitchFamily="34" charset="0"/>
              <a:buChar char="•"/>
            </a:pPr>
            <a:r>
              <a:rPr lang="en-US" sz="3200" dirty="0"/>
              <a:t>Building the </a:t>
            </a:r>
            <a:r>
              <a:rPr lang="en-US" sz="4000" b="1" dirty="0"/>
              <a:t>TN Trained </a:t>
            </a:r>
            <a:r>
              <a:rPr lang="en-US" sz="3200" dirty="0"/>
              <a:t>Team</a:t>
            </a:r>
          </a:p>
          <a:p>
            <a:pPr>
              <a:buFont typeface="Arial" panose="020B0604020202020204" pitchFamily="34" charset="0"/>
              <a:buChar char="•"/>
            </a:pPr>
            <a:r>
              <a:rPr lang="en-US" sz="3200" dirty="0"/>
              <a:t>Developing the </a:t>
            </a:r>
            <a:r>
              <a:rPr lang="en-US" sz="4000" b="1" dirty="0"/>
              <a:t>TN Trained</a:t>
            </a:r>
            <a:r>
              <a:rPr lang="en-US" sz="3200" dirty="0"/>
              <a:t> Tool Box</a:t>
            </a:r>
          </a:p>
          <a:p>
            <a:pPr>
              <a:buFont typeface="Arial" panose="020B0604020202020204" pitchFamily="34" charset="0"/>
              <a:buChar char="•"/>
            </a:pPr>
            <a:r>
              <a:rPr lang="en-US" sz="3200" dirty="0"/>
              <a:t>Capstone Project and Presentation</a:t>
            </a:r>
          </a:p>
          <a:p>
            <a:pPr marL="0" indent="0">
              <a:buNone/>
            </a:pPr>
            <a:endParaRPr lang="en-US" dirty="0"/>
          </a:p>
        </p:txBody>
      </p:sp>
    </p:spTree>
    <p:extLst>
      <p:ext uri="{BB962C8B-B14F-4D97-AF65-F5344CB8AC3E}">
        <p14:creationId xmlns:p14="http://schemas.microsoft.com/office/powerpoint/2010/main" val="2754388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Discussion of Committee Charter</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184887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Workforce Committee</a:t>
            </a:r>
          </a:p>
        </p:txBody>
      </p:sp>
      <p:sp>
        <p:nvSpPr>
          <p:cNvPr id="7" name="Content Placeholder 6"/>
          <p:cNvSpPr>
            <a:spLocks noGrp="1"/>
          </p:cNvSpPr>
          <p:nvPr>
            <p:ph idx="1"/>
          </p:nvPr>
        </p:nvSpPr>
        <p:spPr/>
        <p:txBody>
          <a:bodyPr/>
          <a:lstStyle/>
          <a:p>
            <a:r>
              <a:rPr lang="en-US" dirty="0"/>
              <a:t>1.  The Committee on Workforce Development is responsible for the oversight of the workforce initiatives at the </a:t>
            </a:r>
            <a:r>
              <a:rPr lang="en-US" strike="sngStrike" dirty="0">
                <a:highlight>
                  <a:srgbClr val="FFFF00"/>
                </a:highlight>
              </a:rPr>
              <a:t>six universities, 13 </a:t>
            </a:r>
            <a:r>
              <a:rPr lang="en-US" dirty="0"/>
              <a:t>community </a:t>
            </a:r>
            <a:r>
              <a:rPr lang="en-US" b="1" dirty="0">
                <a:solidFill>
                  <a:schemeClr val="accent6">
                    <a:lumMod val="75000"/>
                  </a:schemeClr>
                </a:solidFill>
              </a:rPr>
              <a:t>and technical </a:t>
            </a:r>
            <a:r>
              <a:rPr lang="en-US" dirty="0"/>
              <a:t>colleges</a:t>
            </a:r>
            <a:r>
              <a:rPr lang="en-US" strike="sngStrike" dirty="0"/>
              <a:t>,</a:t>
            </a:r>
            <a:r>
              <a:rPr lang="en-US" dirty="0"/>
              <a:t> </a:t>
            </a:r>
            <a:r>
              <a:rPr lang="en-US" strike="sngStrike" dirty="0">
                <a:highlight>
                  <a:srgbClr val="FFFF00"/>
                </a:highlight>
              </a:rPr>
              <a:t>and 27 </a:t>
            </a:r>
            <a:r>
              <a:rPr lang="en-US" strike="sngStrike" dirty="0">
                <a:solidFill>
                  <a:schemeClr val="accent6">
                    <a:lumMod val="75000"/>
                  </a:schemeClr>
                </a:solidFill>
                <a:highlight>
                  <a:srgbClr val="FFFF00"/>
                </a:highlight>
              </a:rPr>
              <a:t>technical </a:t>
            </a:r>
            <a:r>
              <a:rPr lang="en-US" strike="sngStrike" dirty="0">
                <a:highlight>
                  <a:srgbClr val="FFFF00"/>
                </a:highlight>
              </a:rPr>
              <a:t>colleges of applied technology, </a:t>
            </a:r>
            <a:r>
              <a:rPr lang="en-US" dirty="0"/>
              <a:t>ensuring our institutions are meeting the workforce training needs of Tennessee’s employers and citizens.</a:t>
            </a:r>
          </a:p>
          <a:p>
            <a:pPr marL="0" indent="0">
              <a:buNone/>
            </a:pPr>
            <a:endParaRPr lang="en-US" dirty="0"/>
          </a:p>
          <a:p>
            <a:pPr marL="0" indent="0">
              <a:buNone/>
            </a:pPr>
            <a:endParaRPr lang="en-US" dirty="0"/>
          </a:p>
          <a:p>
            <a:pPr marL="0" indent="0">
              <a:buNone/>
            </a:pPr>
            <a:r>
              <a:rPr lang="en-US" strike="sngStrike" dirty="0"/>
              <a:t>Strike through </a:t>
            </a:r>
            <a:r>
              <a:rPr lang="en-US" dirty="0"/>
              <a:t>and </a:t>
            </a:r>
            <a:r>
              <a:rPr lang="en-US" dirty="0">
                <a:highlight>
                  <a:srgbClr val="FFFF00"/>
                </a:highlight>
              </a:rPr>
              <a:t>highlighted in yellow</a:t>
            </a:r>
            <a:r>
              <a:rPr lang="en-US" dirty="0"/>
              <a:t> as suggestions for removal from the Charter.</a:t>
            </a:r>
          </a:p>
        </p:txBody>
      </p:sp>
    </p:spTree>
    <p:extLst>
      <p:ext uri="{BB962C8B-B14F-4D97-AF65-F5344CB8AC3E}">
        <p14:creationId xmlns:p14="http://schemas.microsoft.com/office/powerpoint/2010/main" val="36433853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2.  The committee will:</a:t>
            </a:r>
            <a:br>
              <a:rPr lang="en-US" dirty="0"/>
            </a:br>
            <a:endParaRPr lang="en-US" dirty="0"/>
          </a:p>
        </p:txBody>
      </p:sp>
      <p:sp>
        <p:nvSpPr>
          <p:cNvPr id="7" name="Content Placeholder 6"/>
          <p:cNvSpPr>
            <a:spLocks noGrp="1"/>
          </p:cNvSpPr>
          <p:nvPr>
            <p:ph idx="1"/>
          </p:nvPr>
        </p:nvSpPr>
        <p:spPr/>
        <p:txBody>
          <a:bodyPr/>
          <a:lstStyle/>
          <a:p>
            <a:r>
              <a:rPr lang="en-US" dirty="0"/>
              <a:t>A.  Provide oversight and make recommendations to the Tennessee Board of Regents relative to programmatic decisions including the approval of new academic </a:t>
            </a:r>
            <a:r>
              <a:rPr lang="en-US" b="1" dirty="0">
                <a:solidFill>
                  <a:schemeClr val="accent6">
                    <a:lumMod val="75000"/>
                  </a:schemeClr>
                </a:solidFill>
              </a:rPr>
              <a:t>workforce</a:t>
            </a:r>
            <a:r>
              <a:rPr lang="en-US" dirty="0"/>
              <a:t> programs, program credentials, modifications or terminations of academic </a:t>
            </a:r>
            <a:r>
              <a:rPr lang="en-US" b="1" dirty="0">
                <a:solidFill>
                  <a:schemeClr val="accent6">
                    <a:lumMod val="75000"/>
                  </a:schemeClr>
                </a:solidFill>
              </a:rPr>
              <a:t>workforce </a:t>
            </a:r>
            <a:r>
              <a:rPr lang="en-US" dirty="0"/>
              <a:t>offerings </a:t>
            </a:r>
            <a:r>
              <a:rPr lang="en-US" b="1" dirty="0">
                <a:solidFill>
                  <a:schemeClr val="accent6">
                    <a:lumMod val="75000"/>
                  </a:schemeClr>
                </a:solidFill>
              </a:rPr>
              <a:t>regarding Advanced Manufacturing, IT, and Transportation. </a:t>
            </a:r>
          </a:p>
          <a:p>
            <a:endParaRPr lang="en-US" b="1" dirty="0">
              <a:solidFill>
                <a:schemeClr val="accent6">
                  <a:lumMod val="75000"/>
                </a:schemeClr>
              </a:solidFill>
            </a:endParaRPr>
          </a:p>
          <a:p>
            <a:endParaRPr lang="en-US" b="1" dirty="0">
              <a:solidFill>
                <a:schemeClr val="accent6">
                  <a:lumMod val="75000"/>
                </a:schemeClr>
              </a:solidFill>
            </a:endParaRPr>
          </a:p>
          <a:p>
            <a:r>
              <a:rPr lang="en-US" b="1" dirty="0">
                <a:solidFill>
                  <a:schemeClr val="accent6">
                    <a:lumMod val="75000"/>
                  </a:schemeClr>
                </a:solidFill>
              </a:rPr>
              <a:t>Additions in green</a:t>
            </a:r>
          </a:p>
        </p:txBody>
      </p:sp>
    </p:spTree>
    <p:extLst>
      <p:ext uri="{BB962C8B-B14F-4D97-AF65-F5344CB8AC3E}">
        <p14:creationId xmlns:p14="http://schemas.microsoft.com/office/powerpoint/2010/main" val="2656288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2. The committee will:</a:t>
            </a:r>
            <a:br>
              <a:rPr lang="en-US" dirty="0"/>
            </a:br>
            <a:endParaRPr lang="en-US" dirty="0"/>
          </a:p>
        </p:txBody>
      </p:sp>
      <p:sp>
        <p:nvSpPr>
          <p:cNvPr id="7" name="Content Placeholder 6"/>
          <p:cNvSpPr>
            <a:spLocks noGrp="1"/>
          </p:cNvSpPr>
          <p:nvPr>
            <p:ph idx="1"/>
          </p:nvPr>
        </p:nvSpPr>
        <p:spPr/>
        <p:txBody>
          <a:bodyPr/>
          <a:lstStyle/>
          <a:p>
            <a:r>
              <a:rPr lang="en-US" dirty="0"/>
              <a:t>B.	Ensure that workforce programs align with the needs of business and industry.</a:t>
            </a:r>
          </a:p>
          <a:p>
            <a:pPr marL="0" indent="0">
              <a:buNone/>
            </a:pPr>
            <a:endParaRPr lang="en-US" dirty="0"/>
          </a:p>
          <a:p>
            <a:r>
              <a:rPr lang="en-US" dirty="0"/>
              <a:t>C.	Ensure that workforce programs enrich, strengthen, and support Tennessee citizens, the State of Tennessee’s Drive to 55, and economic development goals.</a:t>
            </a:r>
          </a:p>
          <a:p>
            <a:endParaRPr lang="en-US" dirty="0"/>
          </a:p>
          <a:p>
            <a:pPr marL="0" indent="0">
              <a:buNone/>
            </a:pPr>
            <a:r>
              <a:rPr lang="en-US" b="1" dirty="0"/>
              <a:t>No changes</a:t>
            </a:r>
          </a:p>
        </p:txBody>
      </p:sp>
    </p:spTree>
    <p:extLst>
      <p:ext uri="{BB962C8B-B14F-4D97-AF65-F5344CB8AC3E}">
        <p14:creationId xmlns:p14="http://schemas.microsoft.com/office/powerpoint/2010/main" val="30408941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2.  The committee will:</a:t>
            </a:r>
            <a:br>
              <a:rPr lang="en-US" dirty="0"/>
            </a:br>
            <a:endParaRPr lang="en-US" dirty="0"/>
          </a:p>
        </p:txBody>
      </p:sp>
      <p:sp>
        <p:nvSpPr>
          <p:cNvPr id="7" name="Content Placeholder 6"/>
          <p:cNvSpPr>
            <a:spLocks noGrp="1"/>
          </p:cNvSpPr>
          <p:nvPr>
            <p:ph idx="1"/>
          </p:nvPr>
        </p:nvSpPr>
        <p:spPr/>
        <p:txBody>
          <a:bodyPr>
            <a:normAutofit fontScale="92500" lnSpcReduction="20000"/>
          </a:bodyPr>
          <a:lstStyle/>
          <a:p>
            <a:r>
              <a:rPr lang="en-US" dirty="0"/>
              <a:t>D.	Review productivity and performance of academic and non-credit workforce programs annually and provide a report to the Tennessee Board of Regents.</a:t>
            </a:r>
          </a:p>
          <a:p>
            <a:pPr marL="0" indent="0">
              <a:buNone/>
            </a:pPr>
            <a:endParaRPr lang="en-US" dirty="0"/>
          </a:p>
          <a:p>
            <a:r>
              <a:rPr lang="en-US" dirty="0"/>
              <a:t>E.	Provide recommendations to the Tennessee Board of Regents for creation of or revisions to policies and guidelines related to workforce entities within the TBR system’s institutions.</a:t>
            </a:r>
          </a:p>
          <a:p>
            <a:endParaRPr lang="en-US" dirty="0"/>
          </a:p>
          <a:p>
            <a:endParaRPr lang="en-US" dirty="0"/>
          </a:p>
          <a:p>
            <a:endParaRPr lang="en-US" dirty="0"/>
          </a:p>
          <a:p>
            <a:r>
              <a:rPr lang="en-US" b="1" dirty="0"/>
              <a:t>No changes</a:t>
            </a:r>
          </a:p>
        </p:txBody>
      </p:sp>
    </p:spTree>
    <p:extLst>
      <p:ext uri="{BB962C8B-B14F-4D97-AF65-F5344CB8AC3E}">
        <p14:creationId xmlns:p14="http://schemas.microsoft.com/office/powerpoint/2010/main" val="1672448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2.  The committee will:</a:t>
            </a:r>
            <a:br>
              <a:rPr lang="en-US" dirty="0"/>
            </a:br>
            <a:endParaRPr lang="en-US" dirty="0"/>
          </a:p>
        </p:txBody>
      </p:sp>
      <p:sp>
        <p:nvSpPr>
          <p:cNvPr id="7" name="Content Placeholder 6"/>
          <p:cNvSpPr>
            <a:spLocks noGrp="1"/>
          </p:cNvSpPr>
          <p:nvPr>
            <p:ph idx="1"/>
          </p:nvPr>
        </p:nvSpPr>
        <p:spPr/>
        <p:txBody>
          <a:bodyPr>
            <a:normAutofit/>
          </a:bodyPr>
          <a:lstStyle/>
          <a:p>
            <a:r>
              <a:rPr lang="en-US" dirty="0"/>
              <a:t>F.	Encourage and recognize excellence in workforce partnerships and student’s successes including industry certifications for programs and students.</a:t>
            </a:r>
          </a:p>
          <a:p>
            <a:endParaRPr lang="en-US" dirty="0"/>
          </a:p>
          <a:p>
            <a:r>
              <a:rPr lang="en-US" b="1" dirty="0"/>
              <a:t>No changes</a:t>
            </a:r>
          </a:p>
        </p:txBody>
      </p:sp>
    </p:spTree>
    <p:extLst>
      <p:ext uri="{BB962C8B-B14F-4D97-AF65-F5344CB8AC3E}">
        <p14:creationId xmlns:p14="http://schemas.microsoft.com/office/powerpoint/2010/main" val="19187705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56563" y="3207141"/>
            <a:ext cx="6309161" cy="1315290"/>
          </a:xfrm>
        </p:spPr>
        <p:txBody>
          <a:bodyPr>
            <a:normAutofit/>
          </a:bodyPr>
          <a:lstStyle/>
          <a:p>
            <a:r>
              <a:rPr lang="en-US" sz="3600" dirty="0"/>
              <a:t>Committee on Workforce Development</a:t>
            </a:r>
          </a:p>
        </p:txBody>
      </p:sp>
      <p:sp>
        <p:nvSpPr>
          <p:cNvPr id="2" name="Subtitle 1"/>
          <p:cNvSpPr>
            <a:spLocks noGrp="1"/>
          </p:cNvSpPr>
          <p:nvPr>
            <p:ph type="subTitle" idx="1"/>
          </p:nvPr>
        </p:nvSpPr>
        <p:spPr/>
        <p:txBody>
          <a:bodyPr/>
          <a:lstStyle/>
          <a:p>
            <a:r>
              <a:rPr lang="en-US" dirty="0"/>
              <a:t>June 22, 2017</a:t>
            </a:r>
          </a:p>
        </p:txBody>
      </p:sp>
    </p:spTree>
    <p:extLst>
      <p:ext uri="{BB962C8B-B14F-4D97-AF65-F5344CB8AC3E}">
        <p14:creationId xmlns:p14="http://schemas.microsoft.com/office/powerpoint/2010/main" val="22019794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Roane State Community College</a:t>
            </a:r>
          </a:p>
          <a:p>
            <a:r>
              <a:rPr lang="en-US" dirty="0"/>
              <a:t>June 22, 2017</a:t>
            </a:r>
          </a:p>
        </p:txBody>
      </p:sp>
      <p:sp>
        <p:nvSpPr>
          <p:cNvPr id="3" name="Title 2"/>
          <p:cNvSpPr>
            <a:spLocks noGrp="1"/>
          </p:cNvSpPr>
          <p:nvPr>
            <p:ph type="title"/>
          </p:nvPr>
        </p:nvSpPr>
        <p:spPr/>
        <p:txBody>
          <a:bodyPr/>
          <a:lstStyle/>
          <a:p>
            <a:r>
              <a:rPr lang="en-US" dirty="0"/>
              <a:t>Quarterly Board Meeting</a:t>
            </a:r>
          </a:p>
        </p:txBody>
      </p:sp>
    </p:spTree>
    <p:extLst>
      <p:ext uri="{BB962C8B-B14F-4D97-AF65-F5344CB8AC3E}">
        <p14:creationId xmlns:p14="http://schemas.microsoft.com/office/powerpoint/2010/main" val="35682535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8229600" cy="1143000"/>
          </a:xfrm>
        </p:spPr>
        <p:txBody>
          <a:bodyPr>
            <a:noAutofit/>
          </a:bodyPr>
          <a:lstStyle/>
          <a:p>
            <a:r>
              <a:rPr lang="en-US" dirty="0">
                <a:solidFill>
                  <a:schemeClr val="tx1"/>
                </a:solidFill>
              </a:rPr>
              <a:t>COSCC Request Effect on Mandatory Fees </a:t>
            </a:r>
            <a:r>
              <a:rPr lang="en-US" sz="2000" dirty="0">
                <a:solidFill>
                  <a:schemeClr val="tx1"/>
                </a:solidFill>
              </a:rPr>
              <a:t>(annual)</a:t>
            </a:r>
          </a:p>
        </p:txBody>
      </p:sp>
      <p:sp>
        <p:nvSpPr>
          <p:cNvPr id="4" name="Slide Number Placeholder 3"/>
          <p:cNvSpPr>
            <a:spLocks noGrp="1"/>
          </p:cNvSpPr>
          <p:nvPr>
            <p:ph type="sldNum" sz="quarter" idx="12"/>
          </p:nvPr>
        </p:nvSpPr>
        <p:spPr/>
        <p:txBody>
          <a:bodyPr/>
          <a:lstStyle/>
          <a:p>
            <a:pPr>
              <a:defRPr/>
            </a:pPr>
            <a:fld id="{A684C354-FECB-5948-A248-8700D7C56D1A}" type="slidenum">
              <a:rPr lang="en-US" kern="0"/>
              <a:pPr>
                <a:defRPr/>
              </a:pPr>
              <a:t>10</a:t>
            </a:fld>
            <a:endParaRPr lang="en-US" kern="0" dirty="0"/>
          </a:p>
        </p:txBody>
      </p:sp>
      <p:graphicFrame>
        <p:nvGraphicFramePr>
          <p:cNvPr id="5" name="Content Placeholder 4"/>
          <p:cNvGraphicFramePr>
            <a:graphicFrameLocks noGrp="1" noChangeAspect="1"/>
          </p:cNvGraphicFramePr>
          <p:nvPr>
            <p:ph idx="1"/>
            <p:extLst/>
          </p:nvPr>
        </p:nvGraphicFramePr>
        <p:xfrm>
          <a:off x="3946525" y="1965325"/>
          <a:ext cx="3994150" cy="4256088"/>
        </p:xfrm>
        <a:graphic>
          <a:graphicData uri="http://schemas.openxmlformats.org/presentationml/2006/ole">
            <mc:AlternateContent xmlns:mc="http://schemas.openxmlformats.org/markup-compatibility/2006">
              <mc:Choice xmlns:v="urn:schemas-microsoft-com:vml" Requires="v">
                <p:oleObj spid="_x0000_s3080" name="Worksheet" r:id="rId3" imgW="3333772" imgH="3552825" progId="Excel.Sheet.12">
                  <p:embed/>
                </p:oleObj>
              </mc:Choice>
              <mc:Fallback>
                <p:oleObj name="Worksheet" r:id="rId3" imgW="3333772" imgH="3552825" progId="Excel.Sheet.12">
                  <p:embed/>
                  <p:pic>
                    <p:nvPicPr>
                      <p:cNvPr id="5" name="Content Placeholder 4"/>
                      <p:cNvPicPr/>
                      <p:nvPr/>
                    </p:nvPicPr>
                    <p:blipFill>
                      <a:blip r:embed="rId4"/>
                      <a:stretch>
                        <a:fillRect/>
                      </a:stretch>
                    </p:blipFill>
                    <p:spPr>
                      <a:xfrm>
                        <a:off x="3946525" y="1965325"/>
                        <a:ext cx="3994150" cy="4256088"/>
                      </a:xfrm>
                      <a:prstGeom prst="rect">
                        <a:avLst/>
                      </a:prstGeom>
                    </p:spPr>
                  </p:pic>
                </p:oleObj>
              </mc:Fallback>
            </mc:AlternateContent>
          </a:graphicData>
        </a:graphic>
      </p:graphicFrame>
    </p:spTree>
    <p:extLst>
      <p:ext uri="{BB962C8B-B14F-4D97-AF65-F5344CB8AC3E}">
        <p14:creationId xmlns:p14="http://schemas.microsoft.com/office/powerpoint/2010/main" val="17242970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Light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2857</Words>
  <Application>Microsoft Office PowerPoint</Application>
  <PresentationFormat>Widescreen</PresentationFormat>
  <Paragraphs>463</Paragraphs>
  <Slides>88</Slides>
  <Notes>47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88</vt:i4>
      </vt:variant>
    </vt:vector>
  </HeadingPairs>
  <TitlesOfParts>
    <vt:vector size="100" baseType="lpstr">
      <vt:lpstr>Arial</vt:lpstr>
      <vt:lpstr>Calibri</vt:lpstr>
      <vt:lpstr>Gill Sans</vt:lpstr>
      <vt:lpstr>Gill Sans MT</vt:lpstr>
      <vt:lpstr>Helvetica</vt:lpstr>
      <vt:lpstr>Lato Black</vt:lpstr>
      <vt:lpstr>Lato Bold</vt:lpstr>
      <vt:lpstr>Lato Light</vt:lpstr>
      <vt:lpstr>Verdana</vt:lpstr>
      <vt:lpstr>Light Background</vt:lpstr>
      <vt:lpstr>Dark Background</vt:lpstr>
      <vt:lpstr>Worksheet</vt:lpstr>
      <vt:lpstr>Quarterly Board Meeting</vt:lpstr>
      <vt:lpstr>Committee on Finance and Business Operations</vt:lpstr>
      <vt:lpstr>Consent Agenda</vt:lpstr>
      <vt:lpstr>Action Items</vt:lpstr>
      <vt:lpstr>Action Item A</vt:lpstr>
      <vt:lpstr>PowerPoint Presentation</vt:lpstr>
      <vt:lpstr>COSCC Project Description</vt:lpstr>
      <vt:lpstr>COSCC – Funding of Debt Service</vt:lpstr>
      <vt:lpstr>COSCC Request Effect on Mandatory Fees (annual)</vt:lpstr>
      <vt:lpstr>Recommended Action</vt:lpstr>
      <vt:lpstr>PowerPoint Presentation</vt:lpstr>
      <vt:lpstr>Community Colleges: Indicated Student Revenue Increase</vt:lpstr>
      <vt:lpstr>Colleges of Applied Technology Indicated Student Revenue Increase</vt:lpstr>
      <vt:lpstr>PowerPoint Presentation</vt:lpstr>
      <vt:lpstr>Community Colleges</vt:lpstr>
      <vt:lpstr>Colleges of Applied Technology</vt:lpstr>
      <vt:lpstr>Summary  Indicated Student Revenue Increase</vt:lpstr>
      <vt:lpstr>Combined Fee Impact on Student Engaged in 30 Credit Hours Annually (1)</vt:lpstr>
      <vt:lpstr>Recommended Actions</vt:lpstr>
      <vt:lpstr>Action Item B</vt:lpstr>
      <vt:lpstr>Approval of the Estimated Budget 2016-17 Fiscal Year</vt:lpstr>
      <vt:lpstr>Approval of the Proposed Budget 2017-18 Fiscal Year</vt:lpstr>
      <vt:lpstr>Where the Money Comes From and What it Pays for: 2017-18 Proposed Budget</vt:lpstr>
      <vt:lpstr>Where the Money Comes From and What it Pays for: 2017-18 Proposed Budget</vt:lpstr>
      <vt:lpstr>PowerPoint Presentation</vt:lpstr>
      <vt:lpstr>PowerPoint Presentation</vt:lpstr>
      <vt:lpstr>Revenue Sources by Sector</vt:lpstr>
      <vt:lpstr>PowerPoint Presentation</vt:lpstr>
      <vt:lpstr>PowerPoint Presentation</vt:lpstr>
      <vt:lpstr>PowerPoint Presentation</vt:lpstr>
      <vt:lpstr>FY 2017-18 Proposed Budget Unrestricted Funds Available &amp; Applied</vt:lpstr>
      <vt:lpstr>PowerPoint Presentation</vt:lpstr>
      <vt:lpstr>PowerPoint Presentation</vt:lpstr>
      <vt:lpstr>Consideration of University Budgets</vt:lpstr>
      <vt:lpstr>End of Materials</vt:lpstr>
      <vt:lpstr>Committee on Personnel and Compensation</vt:lpstr>
      <vt:lpstr>Consent Agenda</vt:lpstr>
      <vt:lpstr>System Wide Compensation Strategy</vt:lpstr>
      <vt:lpstr>System Wide Compensation Strategy Continued</vt:lpstr>
      <vt:lpstr>System Wide Compensation Strategy continued</vt:lpstr>
      <vt:lpstr>System Wide Compensation Strategy Recommended Action</vt:lpstr>
      <vt:lpstr>Executive Incentive Compensation Plan Payments</vt:lpstr>
      <vt:lpstr>President Emeritus Contracts</vt:lpstr>
      <vt:lpstr>Appointments Reporting to the Chancellor </vt:lpstr>
      <vt:lpstr>An Overview of System Office Equity Practices </vt:lpstr>
      <vt:lpstr> What is Equity?</vt:lpstr>
      <vt:lpstr>What Do We Mean When We Say – Equal Opportunity?</vt:lpstr>
      <vt:lpstr>What Do We Mean When We Say – Affirmative Action?</vt:lpstr>
      <vt:lpstr>Equality</vt:lpstr>
      <vt:lpstr>Equity</vt:lpstr>
      <vt:lpstr>How We Do It</vt:lpstr>
      <vt:lpstr>Questions?</vt:lpstr>
      <vt:lpstr>Committee on Personnel and Compensation</vt:lpstr>
      <vt:lpstr>Committee on Academic Policies and Programs and Student Life</vt:lpstr>
      <vt:lpstr>Approval of New Degree Program</vt:lpstr>
      <vt:lpstr>Proposed TCAT Program Terminations, Modifications, and New Technical Program Implementations</vt:lpstr>
      <vt:lpstr>PowerPoint Presentation</vt:lpstr>
      <vt:lpstr>Proposed Revisions to TBR Policy 2:03:01:05 – Academic Retention and Readmission at the Tennessee Colleges of Applied Technology</vt:lpstr>
      <vt:lpstr>Committee on Academic Policies and Programs and Student Life</vt:lpstr>
      <vt:lpstr>Committee on External Affairs</vt:lpstr>
      <vt:lpstr>New Role of Office of External Affairs Office  Post-FOCUS Act</vt:lpstr>
      <vt:lpstr>PowerPoint Presentation</vt:lpstr>
      <vt:lpstr>K-12 Initiatives</vt:lpstr>
      <vt:lpstr>Government Relations</vt:lpstr>
      <vt:lpstr>Institutional Advancement</vt:lpstr>
      <vt:lpstr>Marketing and Digital Strategy</vt:lpstr>
      <vt:lpstr>Our Focus is Student Success</vt:lpstr>
      <vt:lpstr>Committee on External Affairs</vt:lpstr>
      <vt:lpstr>Committee on Workforce Development</vt:lpstr>
      <vt:lpstr>PowerPoint Presentation</vt:lpstr>
      <vt:lpstr>Office of Economic and Community Development Mission</vt:lpstr>
      <vt:lpstr>Office of Economic and Community Development Goals</vt:lpstr>
      <vt:lpstr>Objectives</vt:lpstr>
      <vt:lpstr>WHAT TN Trained Does</vt:lpstr>
      <vt:lpstr>WHAT TN Trained Does</vt:lpstr>
      <vt:lpstr>WHAT TN Trained Does</vt:lpstr>
      <vt:lpstr>What TN Trained Does</vt:lpstr>
      <vt:lpstr>Proposed New Initiatives</vt:lpstr>
      <vt:lpstr>Partnerships </vt:lpstr>
      <vt:lpstr> TN Trained Academy  </vt:lpstr>
      <vt:lpstr>Discussion of Committee Charter</vt:lpstr>
      <vt:lpstr>Workforce Committee</vt:lpstr>
      <vt:lpstr>2.  The committee will: </vt:lpstr>
      <vt:lpstr>2. The committee will: </vt:lpstr>
      <vt:lpstr>2.  The committee will: </vt:lpstr>
      <vt:lpstr>2.  The committee will: </vt:lpstr>
      <vt:lpstr>Committee on Workforce Development</vt:lpstr>
      <vt:lpstr>Quarterly Board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Gann</dc:creator>
  <cp:lastModifiedBy>TBR</cp:lastModifiedBy>
  <cp:revision>107</cp:revision>
  <cp:lastPrinted>2016-11-29T19:01:26Z</cp:lastPrinted>
  <dcterms:created xsi:type="dcterms:W3CDTF">2016-11-28T15:01:58Z</dcterms:created>
  <dcterms:modified xsi:type="dcterms:W3CDTF">2017-06-21T19:04:54Z</dcterms:modified>
</cp:coreProperties>
</file>